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2"/>
  </p:notesMasterIdLst>
  <p:handoutMasterIdLst>
    <p:handoutMasterId r:id="rId53"/>
  </p:handoutMasterIdLst>
  <p:sldIdLst>
    <p:sldId id="258" r:id="rId2"/>
    <p:sldId id="260" r:id="rId3"/>
    <p:sldId id="261" r:id="rId4"/>
    <p:sldId id="262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10" r:id="rId50"/>
    <p:sldId id="311" r:id="rId5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9966"/>
    <a:srgbClr val="F4F3EB"/>
    <a:srgbClr val="F0EEEB"/>
    <a:srgbClr val="00A000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4B97564D-D197-BC8A-B575-6B2CD77A0E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E1F2206-BC91-21B3-3FF5-6D621F1C14C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43829649-4F41-A6CC-B0D0-97B4972B5DE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ED5DD743-8579-5526-190B-EF57F1F408F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ABEB0927-6CE3-465D-84AE-63EAC4C861D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461B1A92-D5B1-B728-3648-24CC755915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79A4A086-3DF0-9860-EAEA-6F4D72D2452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88265572-5A69-9A22-4512-8074017DE0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64A4E89B-9120-D78A-1F85-F64415CBC71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20510753-D6A1-EF46-F341-66609C73A2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Lucida Sans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2E1E86B4-9FCE-8337-9F3D-7849B67915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CEF7593-DB1C-46CB-8FAA-505E7A8C410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579C1EB-9639-A995-D159-8D9C2648D6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256AB47-A1B1-3421-72D5-28E212A0E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965ADA-5097-9B16-504E-424C46C6FC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B8B8474-AC1E-510E-0522-D7A6C5080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8FAB996-A049-D388-C2FB-6DDB9F82A6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C8CB343-BB37-33A2-678F-D815ADF0C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1B9D75F-2F71-75A2-38F9-68B5C86FE2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52D1209-9AA7-3F4F-AF0E-87E08D090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74D788EB-8F0D-7833-D216-CDD8C69A78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DA80AF9-9308-445C-B02D-0EA5D0D9FE6C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5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F750AEC8-3BD8-A442-69FD-ACBB98FD36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E7DB354C-F99F-4318-D623-A77DBC5EA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The examples in the first bullet refer to the Cranfield data set which we have used as a programming exercise.</a:t>
            </a:r>
          </a:p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C220C15-633F-EEC4-3D09-AE16B79CBE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487165B-9118-4AF0-98E0-D52E279C9815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6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B6A3B97E-20D0-DD36-CFFF-3BBA57D7CB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EFAAA7E-E4ED-4729-0CD3-EED2953EB4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23F496A-C5E6-01BB-29A2-8A6B9950B0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20F599C-41F0-28B8-00DB-9A40246B39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C15FFF2-2023-23CD-944F-175842355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88C5C86-04DB-9453-93C2-753FA43644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6A917AD5-95B7-D356-2E96-5053A8CD54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1A5B2DB-161C-4AA3-9B51-134280B3CC85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9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57EA50AA-1AA1-9161-6187-6012F38661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CDE199F-06CD-1B99-CF37-3D81A7BBEC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7A548FF3-8810-36BA-2349-F6842525D7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38C255E-099A-4400-A285-6FADC1AE6ABC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10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B941759D-826D-C9EB-B54D-ACD7E37F56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9B0BBE7E-FFC1-57B2-51F4-21ED78BD88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B75625A9-37CC-B514-0B39-6C75B54A11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B9AFD01-D1A1-4B3F-92CD-DEB8E6764E87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11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204F836E-FB2E-0D4F-68AB-B11A9A84DE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2F18255C-5112-DD93-5143-E80A32C5A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BE8C4C7-3EC6-DEAE-BC0B-13ADEE7801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B458CF8-8F8E-4085-9F31-75EC41C6871F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12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7753C81-6A53-4928-ED5D-2575314D79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A43F7B78-CEF4-E291-940F-A3B4FA6C1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302F7E6-D24D-A34D-2169-190DBAE220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F3268E4-EE0C-2D86-9B4E-FE58363227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0AD2C10-2DD7-969B-C606-FA84928AB6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0940AF1-002B-66F9-DE1F-F45873452D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44B31A3-3C47-64AF-22BC-5DE2D8ABA0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1BD65CA-1820-D4D0-E15F-9400662AB2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DF754FC-5CB8-0A14-44E8-67942BC605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0B8CB51-C1B6-344E-16E1-2D2CF56F3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4FB6E67-DAD5-442A-EB84-D93DC9682E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09DF458-008E-DB05-463A-C571E22EB0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9B8A09F-6156-BC15-F0E6-0B97B9084E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D7A7A70-70B7-6CC3-0FBB-B92D191A8A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2BBB28CA-6800-3739-ABF2-E70B6608B5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31882B1-99EE-DB84-5683-C19CEB7BA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CA3FC61-3EAE-113B-B98E-50070316C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D064123-808A-5638-6AFA-F4D7D3777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FE7428A-67C0-547B-19AE-9229ADF813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124771D-DF7D-8A7E-2BAC-5FEDFE323C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FDFB7E03-F2F8-C16C-6275-33602C83FC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3F5A91C3-9E1E-10C1-A349-CAB720EE92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0846900B-6F73-25A6-A75B-7FE624CEAA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B14C6D-5C00-483D-9D01-86CB88C1B682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23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288EDBE5-035C-57D6-3EAD-EE8EB405FD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A36EE0D6-DC3B-16B3-8A74-18D224323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SMART: Cornell (Salton) IR system of 1970s to 1990s.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80DD588B-85BE-4EA2-CDE8-17A6463F6E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BEC5D13C-6476-CAB2-7655-6C2B57A709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55B42069-2E71-FD6B-B168-912FAA0C5D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ECEF9CE-2E9C-3BF0-A3E3-CD99EA7D1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7B2B126-C6A0-4E3F-252E-4A7EA1015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8376C9F-DC32-4236-9E31-151E899327B8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26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1F2067F6-1618-E7DB-4C24-515DA87258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A67C76C7-3217-BC4A-6FFC-0EFFD6BD8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Just as we modified the query in the vector space model, we can also modify it here. I’m not aware of work that uses language model based Ir this way.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93703798-6FAD-EAD7-5DC0-FFFABC88F4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5AE1020-8C54-45DB-B42C-C7231A2BE161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27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85E3766B-E6C8-9D27-8EB9-A3ED4E6D3C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932017CB-8E54-CA75-5792-1CFDD21FA6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It’s harder for user to give negative feedback (absence of evidence is not evidence of absence). It’s also harder to use since relevant documents can often  form tight cluster, but non-relevant documents rarely do.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9B5B6916-CD98-0EDD-78CC-D926B793AE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43C78A9-6E50-41CD-8988-BD1341FCEEE8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28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67587" name="Text Box 2">
            <a:extLst>
              <a:ext uri="{FF2B5EF4-FFF2-40B4-BE49-F238E27FC236}">
                <a16:creationId xmlns:a16="http://schemas.microsoft.com/office/drawing/2014/main" id="{071BD1F5-C2A2-8CBA-0399-D59FFDF83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5" y="720725"/>
            <a:ext cx="5021263" cy="36020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235" tIns="47617" rIns="95235" bIns="47617" anchor="ctr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endParaRPr kumimoji="0"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7588" name="Text Box 3">
            <a:extLst>
              <a:ext uri="{FF2B5EF4-FFF2-40B4-BE49-F238E27FC236}">
                <a16:creationId xmlns:a16="http://schemas.microsoft.com/office/drawing/2014/main" id="{0A8CD711-AE45-B03F-D0F9-69B7E433395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74725" y="4560888"/>
            <a:ext cx="5354638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74663"/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Snow document puts a lot of weird historical stuff into the vectory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9CA0700C-5476-5456-7965-98500EF4E9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4EC3131-CC16-4E4F-ADA5-1C7AFBF8C536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29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69635" name="Text Box 2">
            <a:extLst>
              <a:ext uri="{FF2B5EF4-FFF2-40B4-BE49-F238E27FC236}">
                <a16:creationId xmlns:a16="http://schemas.microsoft.com/office/drawing/2014/main" id="{B7954513-D7CA-BB65-43AF-E3FEA16BD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638" y="717550"/>
            <a:ext cx="4992687" cy="35814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235" tIns="47617" rIns="95235" bIns="47617" anchor="ctr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endParaRPr kumimoji="0"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9636" name="Text Box 3">
            <a:extLst>
              <a:ext uri="{FF2B5EF4-FFF2-40B4-BE49-F238E27FC236}">
                <a16:creationId xmlns:a16="http://schemas.microsoft.com/office/drawing/2014/main" id="{191752E3-E490-5590-2689-F252F5A6E70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74725" y="4537075"/>
            <a:ext cx="5362575" cy="282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735" tIns="48742" rIns="93735" bIns="48742">
            <a:spAutoFit/>
          </a:bodyPr>
          <a:lstStyle/>
          <a:p>
            <a:pPr defTabSz="474663">
              <a:spcBef>
                <a:spcPts val="475"/>
              </a:spcBef>
              <a:tabLst>
                <a:tab pos="0" algn="l"/>
                <a:tab pos="474663" algn="l"/>
                <a:tab pos="950913" algn="l"/>
                <a:tab pos="1427163" algn="l"/>
                <a:tab pos="1903413" algn="l"/>
                <a:tab pos="2379663" algn="l"/>
                <a:tab pos="2855913" algn="l"/>
                <a:tab pos="3332163" algn="l"/>
                <a:tab pos="3808413" algn="l"/>
                <a:tab pos="4284663" algn="l"/>
                <a:tab pos="4760913" algn="l"/>
                <a:tab pos="5237163" algn="l"/>
                <a:tab pos="5713413" algn="l"/>
                <a:tab pos="6189663" algn="l"/>
                <a:tab pos="6665913" algn="l"/>
                <a:tab pos="7142163" algn="l"/>
                <a:tab pos="7618413" algn="l"/>
                <a:tab pos="8094663" algn="l"/>
                <a:tab pos="8570913" algn="l"/>
                <a:tab pos="9047163" algn="l"/>
                <a:tab pos="9523413" algn="l"/>
              </a:tabLst>
            </a:pPr>
            <a:r>
              <a:rPr lang="en-GB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Q = query, Cr = relevant documents Cnr = not relevant documents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47F00FBC-BF1F-D8D4-289D-812E1D35B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ADFF6B8-840C-46C5-8A33-76552DB018FB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30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D6ED6370-3D49-C697-8A1F-0CA58F4036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EDC6983B-B662-70E6-58AA-25D18DE53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63B2031D-6A57-A6C0-288C-5402F3EAB8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829C1E-04A8-46BE-B23D-B80BE04A4396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31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106670E3-56BD-A53C-6494-887F3248A3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09A6E225-A7B4-B500-2A20-32F68AC92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7047A5FA-2710-61BC-5BFA-B08B3F8716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DA870AF-052E-41BB-9D50-C39AB069E830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32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C7E4782E-D004-AAE0-08AE-EE05320F15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CCB4F548-88A0-CCA9-95A6-9CF8DD360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E4ED82A-5F8E-60C8-85D3-8F4980726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EB34C1D-39FF-44FC-AC6C-9BFDBB6ACE59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33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004EB1ED-CA15-7E8D-AB20-7B3AB5111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B6DF085-6176-7CB8-AA17-3BB29ED51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A long vector space query is like a disjunction: you have to consider documents with any of the words, and sum partial cosine similarities over the various terms.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2406A802-F988-962C-95A3-02629FFCE6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90548FA-4142-4683-8801-8921DCF26243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34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912A0B81-0726-9D7F-08BC-8357CFDA3B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370C9E8F-C4CA-8573-199B-AFADAC24F0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It’s lower because the results aren’t on the documents that came in top on the original query, which are the ones most likely to be relevant.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9719F3A-B831-25E9-3E30-7DF912CAF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97F8E830-2B7A-0D4A-67B9-F18732E61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07A13123-F437-2775-4657-71BE9DB299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8A95BA3B-EF77-946B-F109-265ABB866C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D18AD168-D289-2794-505A-E2F649722D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908E497-24B4-478A-B892-15816B1F8F84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37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4852C50B-40F9-1713-8E10-DD84890F56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A9196CBC-4DBD-144F-35B6-15C572540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78EFFAE2-E889-0F31-A70A-336B64835A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8A84EBE-209E-5F0F-B048-28885E3C71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A7FE24B7-7C55-E9ED-1040-05D85DE5D3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816C8737-1F93-B018-CAA3-0BEB8CFB2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3CED425D-7E85-C65E-DBB3-3A32A3D957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D661749-5841-4D5F-BF85-C8F9D82A0CFE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40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7F61F2E7-7635-19D0-2D23-98C327AEDF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30AD8A8-0043-B59F-928D-88EC7749C8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A7D8554E-1175-5810-8CE4-CFEAAD61E3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BDD1A796-D4ED-3949-B5E0-6DC7ADD794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15594AFD-6535-2EB1-228E-A0738AF522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9FE080A-10E3-47EE-9799-B8469219F4D9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42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35611BD1-5260-26A4-0818-3D18F5A214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7D08BD91-257D-5E5D-8974-2A88173A55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8D0ECED1-75F7-3E72-8934-4F04500F81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54F12C1-349F-4AE9-B9F7-D5A11F726E77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43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384577F2-57FB-6BE4-7315-975E4F5AD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E0F45001-12B3-1F62-72DB-C7A80A8E86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513DAAD2-40EF-5D86-0E7E-60C7E6DD9B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D99DAFE-C452-92AA-B2CA-1C2CE83039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87A26D67-3503-9917-29AB-967189CC20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FE9AF5-80FB-40BD-9890-7794D0EA5479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45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90CD9996-C06D-E0D9-DB9A-DE7B125A44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9FE61776-DAA0-A583-B74F-BEC703DE1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C24405FB-BD37-E6CF-9D60-A6C6B2D123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CCB1C915-A3CB-7956-92BF-62220D9399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CCDD421C-61B0-B114-A6B0-79A9A4AC5C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B2F3AF5-24AA-4CF0-89FD-EB02BE9F46FA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47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DFC8037C-53D8-D1B2-352E-D1FD2847B2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A0F80706-E726-31C7-E6CC-0DCB094559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BB096D36-E2F5-281E-37C6-1A9FEEA1FF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A17DCC-4259-4B5F-9F12-43D5DF9CCD8C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48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EF837D0E-23B8-7D05-E229-6CBD2AECE1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C8D23ABE-4CF9-EC98-CEDA-41A99502AC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243F50AF-1FE2-27C4-942E-08BA3C95E5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4C73DB4-BDE1-44F4-B26F-E974B1A65E93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49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CB484DF6-7459-23E8-65E1-A76BFFD9F6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D56B27A8-82A8-4737-6EB7-424C9879C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  <a:ea typeface="ＭＳ Ｐゴシック" panose="020B0600070205080204" pitchFamily="34" charset="-128"/>
              </a:rPr>
              <a:t>Link analysis is kind of similar too.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9694B4F0-D8FC-4A62-3898-9440441D18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ECA19C6-DB27-47CD-8BBD-EC0271300345}" type="slidenum">
              <a:rPr kumimoji="0" lang="zh-CN" altLang="en-US">
                <a:latin typeface="Lucida Sans" panose="020B0602030504020204" pitchFamily="34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50</a:t>
            </a:fld>
            <a:endParaRPr kumimoji="0"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3986CCF1-FEA8-4A86-E905-9A61CA6DF1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3175" y="717550"/>
            <a:ext cx="4775200" cy="3581400"/>
          </a:xfrm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D45A8C35-A5F8-CF07-6183-8F0F263AF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37075"/>
            <a:ext cx="5365750" cy="437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089E010D-ADB5-9836-F0C2-21299E1E9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3600">
                <a:solidFill>
                  <a:srgbClr val="FBFCFF"/>
                </a:solidFill>
                <a:latin typeface="Calibri" panose="020F0502020204030204" pitchFamily="34" charset="0"/>
              </a:rPr>
              <a:t>Introduction to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374640D4-BD89-8F55-845A-8287BE48C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algn="ctr" eaLnBrk="1" hangingPunct="1">
              <a:defRPr/>
            </a:pPr>
            <a:endParaRPr lang="zh-TW" altLang="zh-TW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CF1F291-63FB-DF99-8961-D5A247275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4800" b="1">
                <a:solidFill>
                  <a:srgbClr val="139CB7"/>
                </a:solidFill>
                <a:latin typeface="Calibri" panose="020F0502020204030204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EB254BE-F398-32B1-0591-B8B4B7683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6D3880F-DF0A-3226-601E-35EE1C210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388735F-55A4-5320-B1EB-E8984D265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FD58E487-80B5-4A0E-93C3-67C270A771C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432440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A81D1894-000F-0F1E-DBC3-229B9EAC4BB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3C642E6-9E02-257E-2F60-D9E2E2D7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17C8517-042C-CD04-56FA-B48C8B296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21614E-B143-ABD7-A62A-3E0076F9B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CB59C0-C537-42A3-80E9-50C7A22C9F2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060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D93E8-6F30-9D6F-9B1E-2E94DB27B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DFC0C-8079-C8D7-8444-3AF5310EB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C41A8-881C-5AD4-BB7E-FBFB1F27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CF4AA-B406-45BD-910D-572E434F0FC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631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6D55A01C-6794-53C3-4F6B-4D413C5AD2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6506788-77BF-513F-16B1-8855ADFA3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9B9340A-A1F1-C64C-5CD0-0B0496FE3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96E37D8-106E-B6D6-B0B5-3F72A7ED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EA8D4-E9AF-4D8D-A5FC-025221847E3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7493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B1985CCC-859D-7AFB-BD88-960896C7D52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3A41E6EA-2AA5-0B24-8A27-89AF029E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62F4003C-E03D-740C-6B18-0FFEDC492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25D1BF09-6292-54CE-DDC7-FCA899A26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C77C1-2392-448D-BADF-BE57140D7E4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058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B1FE344D-1290-49CB-3B66-20CE7F4495A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3F97C211-B9A4-AF97-54A0-542255C6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E4E809E-F2CB-C01E-AC63-AFDB56A2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E37129-336E-AE5E-40F7-27CC62F8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258B8-8CBA-4CFB-B473-952FA64E0D1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59180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01AA7EE-2973-C0B6-AF4D-2B2E0619C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C6E589-F4C0-CA3A-8F22-E8F3C312D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6140392-32BC-6217-D841-7DE248EEA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48044-C280-4AC5-9172-F247FC424E0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5481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0DC7333-8C09-1C72-626F-D293DB01C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02BF4F-ACCB-44B0-079E-791EC5B1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08715D-1922-7764-B189-827D6412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2EC5D5-DF17-4DB5-94C9-2735DCB6F57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55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0822F02-ED9E-F61C-DDD7-2BD10B360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FF7918-DA5B-5B8E-180E-28CA42206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625F36-1BA3-9526-CAAB-BCF7658E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C8DDF-1DDD-4630-8315-C53AEEFF196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255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2E41529C-6298-1375-C73F-77B674F489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E53088-7B03-2118-809B-9B4430AB1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D14FD8-1B82-EC72-ACD9-E3100A7A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B672E6-8D4F-C6EB-05DC-77C9FDE3D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492D1-E296-48BD-9C40-4415A936469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7184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E849A-7E3A-8CEC-DEBA-7A8BEADE7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AD4B-61FA-C3D6-BBAC-98E3BE9E4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6DD5E-E74C-880B-0B46-07B193C3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BA4B8-16C3-444A-923C-10A3AC0179F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7253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761DF510-D449-C940-2ABF-EC72975FF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CF878C0-392F-84B7-5BA1-30779E07BA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3F23860B-FDC1-F68B-AC52-4BC10DBED8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34631-B965-4DEA-8362-FE91BBD35FB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4858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6F6A2A9-EA4D-8D86-2B88-9200479E21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19E8A28-5977-C92C-AC9C-F4EE61D0CE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3D0ED-0D72-9748-3FE6-C75E418961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D5E40-7663-0685-B8AC-CBDD641722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997BF-3806-A06F-38BD-893DE7C19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029F299-7657-456E-951A-BCB36E04B0E1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31" name="Rectangle 6">
            <a:extLst>
              <a:ext uri="{FF2B5EF4-FFF2-40B4-BE49-F238E27FC236}">
                <a16:creationId xmlns:a16="http://schemas.microsoft.com/office/drawing/2014/main" id="{DD4A8725-23B2-6C36-37E6-AB8AEC1B0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1600" 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Introduction to Information Retrieval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2AEE28-310E-B628-365D-541DD8349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16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4BA33-B4A2-806B-296A-28A839948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16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1" r:id="rId3"/>
    <p:sldLayoutId id="2147483968" r:id="rId4"/>
    <p:sldLayoutId id="2147483969" r:id="rId5"/>
    <p:sldLayoutId id="2147483970" r:id="rId6"/>
    <p:sldLayoutId id="2147483962" r:id="rId7"/>
    <p:sldLayoutId id="2147483963" r:id="rId8"/>
    <p:sldLayoutId id="2147483964" r:id="rId9"/>
    <p:sldLayoutId id="2147483971" r:id="rId10"/>
    <p:sldLayoutId id="2147483965" r:id="rId11"/>
    <p:sldLayoutId id="2147483972" r:id="rId1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>
            <a:extLst>
              <a:ext uri="{FF2B5EF4-FFF2-40B4-BE49-F238E27FC236}">
                <a16:creationId xmlns:a16="http://schemas.microsoft.com/office/drawing/2014/main" id="{CC5DF360-AE15-66E4-1C3B-FCCD52BCD9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Modified from Stanford CS276 slides</a:t>
            </a:r>
            <a:br>
              <a:rPr lang="en-US" altLang="zh-TW">
                <a:ea typeface="ＭＳ Ｐゴシック" panose="020B0600070205080204" pitchFamily="34" charset="-128"/>
              </a:rPr>
            </a:br>
            <a:r>
              <a:rPr lang="en-US" altLang="zh-TW">
                <a:solidFill>
                  <a:srgbClr val="FFFF00"/>
                </a:solidFill>
                <a:ea typeface="ＭＳ Ｐゴシック" panose="020B0600070205080204" pitchFamily="34" charset="-128"/>
              </a:rPr>
              <a:t>Chap. 9: Query expansion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030823B-EBAE-2EC6-4954-3DD683422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Recap of the last lecture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148AB59-BA51-CE2F-D9B9-952F08A50C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Evaluating a search engine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Benchmarks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Precision and recall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Results summaries</a:t>
            </a:r>
          </a:p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>
            <a:extLst>
              <a:ext uri="{FF2B5EF4-FFF2-40B4-BE49-F238E27FC236}">
                <a16:creationId xmlns:a16="http://schemas.microsoft.com/office/drawing/2014/main" id="{560F5E04-C728-DBA0-D47C-E62DD91F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36B1138-A444-402D-8DB4-9626EDACFFB3}" type="slidenum">
              <a:rPr lang="zh-TW" altLang="en-US" sz="120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TW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39B7BFBE-BDBD-E1E5-A88A-ED472B9F1C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Recap: Unranked retrieval evaluation:</a:t>
            </a:r>
            <a:br>
              <a:rPr lang="en-US" altLang="zh-TW" sz="3600">
                <a:ea typeface="ＭＳ Ｐゴシック" panose="020B0600070205080204" pitchFamily="34" charset="-128"/>
              </a:rPr>
            </a:br>
            <a:r>
              <a:rPr lang="en-US" altLang="zh-TW" sz="3600">
                <a:ea typeface="ＭＳ Ｐゴシック" panose="020B0600070205080204" pitchFamily="34" charset="-128"/>
              </a:rPr>
              <a:t>Precision and Recall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9D5818C-BCC9-C85C-ED8C-0F662C54A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b="1">
                <a:ea typeface="ＭＳ Ｐゴシック" panose="020B0600070205080204" pitchFamily="34" charset="-128"/>
              </a:rPr>
              <a:t>Precision</a:t>
            </a:r>
            <a:r>
              <a:rPr lang="en-US" altLang="zh-TW">
                <a:ea typeface="ＭＳ Ｐゴシック" panose="020B0600070205080204" pitchFamily="34" charset="-128"/>
              </a:rPr>
              <a:t>: fraction of retrieved docs that are relevant = P(relevant|retrieved)</a:t>
            </a:r>
          </a:p>
          <a:p>
            <a:pPr eaLnBrk="1" hangingPunct="1"/>
            <a:r>
              <a:rPr lang="en-US" altLang="zh-TW" b="1">
                <a:ea typeface="ＭＳ Ｐゴシック" panose="020B0600070205080204" pitchFamily="34" charset="-128"/>
              </a:rPr>
              <a:t>Recall</a:t>
            </a:r>
            <a:r>
              <a:rPr lang="en-US" altLang="zh-TW">
                <a:ea typeface="ＭＳ Ｐゴシック" panose="020B0600070205080204" pitchFamily="34" charset="-128"/>
              </a:rPr>
              <a:t>: fraction of relevant docs that are retrieved = P(retrieved|relevant)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algn="ctr" eaLnBrk="1" hangingPunct="1"/>
            <a:r>
              <a:rPr lang="en-US" altLang="zh-TW">
                <a:ea typeface="ＭＳ Ｐゴシック" panose="020B0600070205080204" pitchFamily="34" charset="-128"/>
              </a:rPr>
              <a:t>Precision P = tp/(tp + fp)</a:t>
            </a:r>
          </a:p>
          <a:p>
            <a:pPr algn="ctr" eaLnBrk="1" hangingPunct="1"/>
            <a:r>
              <a:rPr lang="en-US" altLang="zh-TW">
                <a:ea typeface="ＭＳ Ｐゴシック" panose="020B0600070205080204" pitchFamily="34" charset="-128"/>
              </a:rPr>
              <a:t>Recall  </a:t>
            </a:r>
            <a:r>
              <a:rPr lang="en-US" altLang="zh-TW" sz="2000"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   R = tp/(tp + fn)</a:t>
            </a:r>
          </a:p>
        </p:txBody>
      </p:sp>
      <p:graphicFrame>
        <p:nvGraphicFramePr>
          <p:cNvPr id="1201156" name="Group 4">
            <a:extLst>
              <a:ext uri="{FF2B5EF4-FFF2-40B4-BE49-F238E27FC236}">
                <a16:creationId xmlns:a16="http://schemas.microsoft.com/office/drawing/2014/main" id="{0CDDE53D-A28C-65F0-9A96-5DC5F095D487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733800"/>
          <a:ext cx="6172200" cy="14478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zh-TW" alt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Arial Unicode MS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Nonrelevant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Retrieved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tp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fp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Not Retrieved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fn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A50021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Arial Unicode MS" charset="0"/>
                        </a:rPr>
                        <a:t>tn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>
            <a:extLst>
              <a:ext uri="{FF2B5EF4-FFF2-40B4-BE49-F238E27FC236}">
                <a16:creationId xmlns:a16="http://schemas.microsoft.com/office/drawing/2014/main" id="{611B262C-D33A-735F-DC77-501E3EF8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E72DB5-76F4-416D-B52E-81679944B624}" type="slidenum">
              <a:rPr lang="zh-TW" altLang="en-US" sz="1200">
                <a:solidFill>
                  <a:srgbClr val="898989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TW" sz="1200">
              <a:solidFill>
                <a:srgbClr val="898989"/>
              </a:solidFill>
              <a:ea typeface="宋体" panose="02010600030101010101" pitchFamily="2" charset="-122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35BAEA5F-45DE-7537-9A73-CBCE9029EB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Recap: A combined measure: </a:t>
            </a:r>
            <a:r>
              <a:rPr lang="en-US" altLang="zh-TW" i="1">
                <a:ea typeface="ＭＳ Ｐゴシック" panose="020B0600070205080204" pitchFamily="34" charset="-128"/>
              </a:rPr>
              <a:t>F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F40174DC-EF93-0665-9A93-58CD14301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Combined measure that assesses precision/recall tradeoff is </a:t>
            </a:r>
            <a:r>
              <a:rPr lang="en-US" altLang="zh-TW" b="1">
                <a:ea typeface="ＭＳ Ｐゴシック" panose="020B0600070205080204" pitchFamily="34" charset="-128"/>
              </a:rPr>
              <a:t>F measure</a:t>
            </a:r>
            <a:r>
              <a:rPr lang="en-US" altLang="zh-TW">
                <a:ea typeface="ＭＳ Ｐゴシック" panose="020B0600070205080204" pitchFamily="34" charset="-128"/>
              </a:rPr>
              <a:t> (weighted harmonic mean):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People usually use balanced </a:t>
            </a:r>
            <a:r>
              <a:rPr lang="en-US" altLang="zh-TW" i="1">
                <a:ea typeface="ＭＳ Ｐゴシック" panose="020B0600070205080204" pitchFamily="34" charset="-128"/>
              </a:rPr>
              <a:t>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1</a:t>
            </a:r>
            <a:r>
              <a:rPr lang="en-US" altLang="zh-TW" baseline="-25000"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measure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  i.e., with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</a:t>
            </a:r>
            <a:r>
              <a:rPr lang="en-US" altLang="zh-TW">
                <a:ea typeface="ＭＳ Ｐゴシック" panose="020B0600070205080204" pitchFamily="34" charset="-128"/>
              </a:rPr>
              <a:t> = 1 or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 = ½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Harmonic mean is a conservative average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See CJ van Rijsbergen, </a:t>
            </a:r>
            <a:r>
              <a:rPr lang="en-US" altLang="zh-TW" i="1">
                <a:ea typeface="ＭＳ Ｐゴシック" panose="020B0600070205080204" pitchFamily="34" charset="-128"/>
              </a:rPr>
              <a:t>Information Retrieval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graphicFrame>
        <p:nvGraphicFramePr>
          <p:cNvPr id="17413" name="Object 2">
            <a:extLst>
              <a:ext uri="{FF2B5EF4-FFF2-40B4-BE49-F238E27FC236}">
                <a16:creationId xmlns:a16="http://schemas.microsoft.com/office/drawing/2014/main" id="{CC7FF9E4-9FF8-7E1E-D1EF-91EA2537A9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9238" y="2819400"/>
          <a:ext cx="5675312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95500" imgH="609600" progId="Equation.3">
                  <p:embed/>
                </p:oleObj>
              </mc:Choice>
              <mc:Fallback>
                <p:oleObj name="Equation" r:id="rId3" imgW="2095500" imgH="609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2819400"/>
                        <a:ext cx="5675312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E5BCF13-A53B-0F8A-9BA1-80A22DC681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This lecture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656B21D-2363-B39A-2350-B2425724FB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Improving results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For high recall. </a:t>
            </a:r>
            <a:r>
              <a:rPr lang="en-US" altLang="zh-TW" dirty="0">
                <a:ea typeface="宋体" panose="02010600030101010101" pitchFamily="2" charset="-122"/>
              </a:rPr>
              <a:t>e</a:t>
            </a:r>
            <a:r>
              <a:rPr lang="en-US" altLang="zh-CN" dirty="0">
                <a:ea typeface="宋体" panose="02010600030101010101" pitchFamily="2" charset="-122"/>
              </a:rPr>
              <a:t>.g., searching for </a:t>
            </a:r>
            <a:r>
              <a:rPr lang="en-US" altLang="zh-CN" i="1" dirty="0">
                <a:ea typeface="宋体" panose="02010600030101010101" pitchFamily="2" charset="-122"/>
              </a:rPr>
              <a:t>aircraft</a:t>
            </a:r>
            <a:r>
              <a:rPr lang="en-US" altLang="zh-CN" dirty="0">
                <a:ea typeface="宋体" panose="02010600030101010101" pitchFamily="2" charset="-122"/>
              </a:rPr>
              <a:t> doesn’t match with </a:t>
            </a:r>
            <a:r>
              <a:rPr lang="en-US" altLang="zh-CN" i="1" dirty="0">
                <a:ea typeface="宋体" panose="02010600030101010101" pitchFamily="2" charset="-122"/>
              </a:rPr>
              <a:t>plane; </a:t>
            </a:r>
            <a:r>
              <a:rPr lang="en-US" altLang="zh-CN" dirty="0">
                <a:ea typeface="宋体" panose="02010600030101010101" pitchFamily="2" charset="-122"/>
              </a:rPr>
              <a:t>nor </a:t>
            </a:r>
            <a:r>
              <a:rPr lang="en-US" altLang="zh-CN" i="1" dirty="0">
                <a:ea typeface="宋体" panose="02010600030101010101" pitchFamily="2" charset="-122"/>
              </a:rPr>
              <a:t>thermodynamic</a:t>
            </a:r>
            <a:r>
              <a:rPr lang="en-US" altLang="zh-CN" dirty="0">
                <a:ea typeface="宋体" panose="02010600030101010101" pitchFamily="2" charset="-122"/>
              </a:rPr>
              <a:t> with </a:t>
            </a:r>
            <a:r>
              <a:rPr lang="en-US" altLang="zh-CN" i="1" dirty="0">
                <a:ea typeface="宋体" panose="02010600030101010101" pitchFamily="2" charset="-122"/>
              </a:rPr>
              <a:t>heat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Options for improving results…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dirty="0">
                <a:solidFill>
                  <a:schemeClr val="hlink"/>
                </a:solidFill>
                <a:ea typeface="宋体" panose="02010600030101010101" pitchFamily="2" charset="-122"/>
              </a:rPr>
              <a:t>Global </a:t>
            </a:r>
            <a:r>
              <a:rPr lang="en-US" altLang="zh-CN" dirty="0">
                <a:ea typeface="宋体" panose="02010600030101010101" pitchFamily="2" charset="-122"/>
              </a:rPr>
              <a:t>methods</a:t>
            </a:r>
            <a:r>
              <a:rPr lang="en-US" altLang="zh-TW" dirty="0">
                <a:ea typeface="宋体" panose="02010600030101010101" pitchFamily="2" charset="-122"/>
              </a:rPr>
              <a:t>: independent of queries</a:t>
            </a:r>
            <a:endParaRPr lang="en-US" altLang="zh-CN" dirty="0">
              <a:ea typeface="宋体" panose="02010600030101010101" pitchFamily="2" charset="-122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zh-CN" u="sng" dirty="0">
                <a:ea typeface="宋体" panose="02010600030101010101" pitchFamily="2" charset="-122"/>
              </a:rPr>
              <a:t>Query expansion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Thesauri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Automatic thesaurus generation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dirty="0">
                <a:solidFill>
                  <a:schemeClr val="hlink"/>
                </a:solidFill>
                <a:ea typeface="宋体" panose="02010600030101010101" pitchFamily="2" charset="-122"/>
              </a:rPr>
              <a:t>Local</a:t>
            </a:r>
            <a:r>
              <a:rPr lang="en-US" altLang="zh-CN" dirty="0">
                <a:ea typeface="宋体" panose="02010600030101010101" pitchFamily="2" charset="-122"/>
              </a:rPr>
              <a:t> methods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u="sng" dirty="0">
                <a:ea typeface="宋体" panose="02010600030101010101" pitchFamily="2" charset="-122"/>
              </a:rPr>
              <a:t>Relevance feedback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Pseudo relevance feedback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53DC7AD-4F0C-97A1-5FE7-0DC7B8E31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Relevance Feedback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F516564-A5F7-E1B9-56F4-DDFED72E3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Relevance feedback: user feedback on relevance of docs in initial set of results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User issues a (short, simple) query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The </a:t>
            </a: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user</a:t>
            </a:r>
            <a:r>
              <a:rPr lang="en-US" altLang="zh-CN">
                <a:ea typeface="宋体" panose="02010600030101010101" pitchFamily="2" charset="-122"/>
              </a:rPr>
              <a:t> marks some results as relevant or non-relevant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The </a:t>
            </a: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system</a:t>
            </a:r>
            <a:r>
              <a:rPr lang="en-US" altLang="zh-CN">
                <a:ea typeface="宋体" panose="02010600030101010101" pitchFamily="2" charset="-122"/>
              </a:rPr>
              <a:t> computes a better representation of the information need based on feedback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Relevance feedback can go through one or more </a:t>
            </a: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iterations</a:t>
            </a:r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Idea: it may be difficult to formulate a good query when you don’t know the collection well, so iterate</a:t>
            </a:r>
          </a:p>
        </p:txBody>
      </p:sp>
      <p:sp>
        <p:nvSpPr>
          <p:cNvPr id="21508" name="TextBox 4">
            <a:extLst>
              <a:ext uri="{FF2B5EF4-FFF2-40B4-BE49-F238E27FC236}">
                <a16:creationId xmlns:a16="http://schemas.microsoft.com/office/drawing/2014/main" id="{AF7A8D9C-6572-CF2A-4048-7A9665C4D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68528DA6-3CCE-7AC9-F8DD-7CAA938DE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Relevance feedback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EFC408F1-C8BD-8FEB-1DD2-CD05A75EF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will use </a:t>
            </a:r>
            <a:r>
              <a:rPr lang="en-US" altLang="zh-TW" i="1">
                <a:ea typeface="ＭＳ Ｐゴシック" panose="020B0600070205080204" pitchFamily="34" charset="-128"/>
              </a:rPr>
              <a:t>ad hoc retrieval </a:t>
            </a:r>
            <a:r>
              <a:rPr lang="en-US" altLang="zh-TW">
                <a:ea typeface="ＭＳ Ｐゴシック" panose="020B0600070205080204" pitchFamily="34" charset="-128"/>
              </a:rPr>
              <a:t>to refer to regular retrieval without relevance feedback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now look at four examples of relevance feedback that highlight different aspects</a:t>
            </a:r>
          </a:p>
        </p:txBody>
      </p:sp>
      <p:sp>
        <p:nvSpPr>
          <p:cNvPr id="23556" name="TextBox 4">
            <a:extLst>
              <a:ext uri="{FF2B5EF4-FFF2-40B4-BE49-F238E27FC236}">
                <a16:creationId xmlns:a16="http://schemas.microsoft.com/office/drawing/2014/main" id="{B0186399-C359-5A1F-9B11-3CF40ECDA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id="{18A3FEB1-600C-9D27-0454-C27F2F99F6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391400" cy="9906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Similar pages</a:t>
            </a:r>
          </a:p>
        </p:txBody>
      </p:sp>
      <p:pic>
        <p:nvPicPr>
          <p:cNvPr id="25603" name="Content Placeholder 6" descr="goosim.gif">
            <a:extLst>
              <a:ext uri="{FF2B5EF4-FFF2-40B4-BE49-F238E27FC236}">
                <a16:creationId xmlns:a16="http://schemas.microsoft.com/office/drawing/2014/main" id="{D7B691C8-834A-7146-34D4-18B2503E5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1600200"/>
            <a:ext cx="8915400" cy="2649538"/>
          </a:xfrm>
        </p:spPr>
      </p:pic>
      <p:sp>
        <p:nvSpPr>
          <p:cNvPr id="25604" name="Oval 7">
            <a:extLst>
              <a:ext uri="{FF2B5EF4-FFF2-40B4-BE49-F238E27FC236}">
                <a16:creationId xmlns:a16="http://schemas.microsoft.com/office/drawing/2014/main" id="{2A89EA09-D973-EA16-A80E-0AB49A4F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886200"/>
            <a:ext cx="1371600" cy="381000"/>
          </a:xfrm>
          <a:prstGeom prst="ellipse">
            <a:avLst/>
          </a:prstGeom>
          <a:solidFill>
            <a:schemeClr val="accent1">
              <a:alpha val="3922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F434993B-2211-DAE3-3E2D-4B3F6FC0E3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2592388"/>
            <a:ext cx="6705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24B6B92-1BB1-B296-DAC1-C20238969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Relevance Feedback: Example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1DE4461-A7E8-FAF8-C3A2-531F43823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Image search engine </a:t>
            </a:r>
            <a:r>
              <a:rPr lang="en-US" altLang="zh-CN" sz="2400">
                <a:ea typeface="宋体" panose="02010600030101010101" pitchFamily="2" charset="-122"/>
              </a:rPr>
              <a:t>http://nayana.ece.ucsb.edu/imsearch/imsearch.html</a:t>
            </a:r>
          </a:p>
          <a:p>
            <a:pPr eaLnBrk="1" hangingPunct="1"/>
            <a:endParaRPr lang="zh-CN" altLang="en-US" sz="2400">
              <a:ea typeface="宋体" panose="02010600030101010101" pitchFamily="2" charset="-122"/>
            </a:endParaRPr>
          </a:p>
        </p:txBody>
      </p:sp>
      <p:pic>
        <p:nvPicPr>
          <p:cNvPr id="27652" name="Picture 6" descr="imagequery">
            <a:extLst>
              <a:ext uri="{FF2B5EF4-FFF2-40B4-BE49-F238E27FC236}">
                <a16:creationId xmlns:a16="http://schemas.microsoft.com/office/drawing/2014/main" id="{43D03AC0-C854-5D5F-6247-298D56F2B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67013"/>
            <a:ext cx="8153400" cy="3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4">
            <a:extLst>
              <a:ext uri="{FF2B5EF4-FFF2-40B4-BE49-F238E27FC236}">
                <a16:creationId xmlns:a16="http://schemas.microsoft.com/office/drawing/2014/main" id="{24A57B21-73B7-C66C-81C3-3E0ED7DD8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4A5C4B10-224C-9C5B-7E14-411EB5915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65532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04BE8AD-D85D-A186-E287-2610B3227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2273300"/>
            <a:ext cx="746760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D222BE1-D1BB-FA30-A6AF-F6DBB8F15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Results for Initial Query</a:t>
            </a:r>
          </a:p>
        </p:txBody>
      </p:sp>
      <p:pic>
        <p:nvPicPr>
          <p:cNvPr id="29699" name="Picture 3" descr="beforefeedback">
            <a:extLst>
              <a:ext uri="{FF2B5EF4-FFF2-40B4-BE49-F238E27FC236}">
                <a16:creationId xmlns:a16="http://schemas.microsoft.com/office/drawing/2014/main" id="{04A93423-A8AC-0D57-52C8-F47CA20E1E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685925"/>
            <a:ext cx="8686800" cy="4870450"/>
          </a:xfrm>
          <a:noFill/>
        </p:spPr>
      </p:pic>
      <p:sp>
        <p:nvSpPr>
          <p:cNvPr id="29700" name="TextBox 4">
            <a:extLst>
              <a:ext uri="{FF2B5EF4-FFF2-40B4-BE49-F238E27FC236}">
                <a16:creationId xmlns:a16="http://schemas.microsoft.com/office/drawing/2014/main" id="{108E93C4-8BC2-AC53-6727-B8BDE0511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7EEF334-64D8-B7F6-CA30-0E37ADC6E2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Relevance Feedback</a:t>
            </a:r>
          </a:p>
        </p:txBody>
      </p:sp>
      <p:pic>
        <p:nvPicPr>
          <p:cNvPr id="31747" name="Picture 3" descr="feedback">
            <a:extLst>
              <a:ext uri="{FF2B5EF4-FFF2-40B4-BE49-F238E27FC236}">
                <a16:creationId xmlns:a16="http://schemas.microsoft.com/office/drawing/2014/main" id="{4609ADD2-CC9C-7ACE-4065-234AC2FBD5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643063"/>
            <a:ext cx="8686800" cy="4918075"/>
          </a:xfrm>
          <a:noFill/>
        </p:spPr>
      </p:pic>
      <p:sp>
        <p:nvSpPr>
          <p:cNvPr id="31748" name="TextBox 4">
            <a:extLst>
              <a:ext uri="{FF2B5EF4-FFF2-40B4-BE49-F238E27FC236}">
                <a16:creationId xmlns:a16="http://schemas.microsoft.com/office/drawing/2014/main" id="{1BB6B786-F099-82EA-269C-3CC947800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FDB4284-CEC7-D731-D928-DAF431F28A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Results after Relevance Feedback</a:t>
            </a:r>
          </a:p>
        </p:txBody>
      </p:sp>
      <p:pic>
        <p:nvPicPr>
          <p:cNvPr id="33795" name="Picture 3" descr="afterfeedback">
            <a:extLst>
              <a:ext uri="{FF2B5EF4-FFF2-40B4-BE49-F238E27FC236}">
                <a16:creationId xmlns:a16="http://schemas.microsoft.com/office/drawing/2014/main" id="{8B4D4E50-E3FF-17B9-956F-5A6BFBFCC7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600200"/>
            <a:ext cx="8915400" cy="5037138"/>
          </a:xfrm>
          <a:noFill/>
        </p:spPr>
      </p:pic>
      <p:sp>
        <p:nvSpPr>
          <p:cNvPr id="33796" name="TextBox 4">
            <a:extLst>
              <a:ext uri="{FF2B5EF4-FFF2-40B4-BE49-F238E27FC236}">
                <a16:creationId xmlns:a16="http://schemas.microsoft.com/office/drawing/2014/main" id="{FE543ABD-FFF5-4113-9DE0-A9A8DCB79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BC923CC6-590F-DBFC-854B-91BEBAE3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altLang="zh-TW">
                <a:ea typeface="ＭＳ Ｐゴシック" panose="020B0600070205080204" pitchFamily="34" charset="-128"/>
              </a:rPr>
              <a:t>Ad hoc results for query </a:t>
            </a:r>
            <a:r>
              <a:rPr lang="en-US" altLang="zh-TW" i="1">
                <a:ea typeface="ＭＳ Ｐゴシック" panose="020B0600070205080204" pitchFamily="34" charset="-128"/>
              </a:rPr>
              <a:t>canine</a:t>
            </a:r>
            <a:br>
              <a:rPr lang="en-US" altLang="zh-TW" i="1">
                <a:ea typeface="ＭＳ Ｐゴシック" panose="020B0600070205080204" pitchFamily="34" charset="-128"/>
              </a:rPr>
            </a:br>
            <a:r>
              <a:rPr lang="en-US" altLang="zh-TW" sz="1200">
                <a:ea typeface="ＭＳ Ｐゴシック" panose="020B0600070205080204" pitchFamily="34" charset="-128"/>
              </a:rPr>
              <a:t>source: Fernando Diaz</a:t>
            </a:r>
          </a:p>
        </p:txBody>
      </p:sp>
      <p:pic>
        <p:nvPicPr>
          <p:cNvPr id="35843" name="Content Placeholder 3" descr="canine1.gif">
            <a:extLst>
              <a:ext uri="{FF2B5EF4-FFF2-40B4-BE49-F238E27FC236}">
                <a16:creationId xmlns:a16="http://schemas.microsoft.com/office/drawing/2014/main" id="{A1759BCC-47F2-F31E-A8BA-D4283BCF1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4888" y="1752600"/>
            <a:ext cx="7134225" cy="48768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Content Placeholder 3" descr="canine2.gif">
            <a:extLst>
              <a:ext uri="{FF2B5EF4-FFF2-40B4-BE49-F238E27FC236}">
                <a16:creationId xmlns:a16="http://schemas.microsoft.com/office/drawing/2014/main" id="{64A15675-26DA-9720-10A9-B7589A3D2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6788" y="1752600"/>
            <a:ext cx="7210425" cy="4876800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94FBA5B-E32D-BBB9-ECEF-266F95665947}"/>
              </a:ext>
            </a:extLst>
          </p:cNvPr>
          <p:cNvSpPr txBox="1">
            <a:spLocks/>
          </p:cNvSpPr>
          <p:nvPr/>
        </p:nvSpPr>
        <p:spPr bwMode="auto">
          <a:xfrm>
            <a:off x="685800" y="3048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r>
              <a:rPr lang="en-US" sz="4000" kern="0">
                <a:latin typeface="+mj-lt"/>
                <a:ea typeface="+mj-ea"/>
                <a:cs typeface="+mj-cs"/>
              </a:rPr>
              <a:t>Ad hoc results for query </a:t>
            </a:r>
            <a:r>
              <a:rPr lang="en-US" sz="4000" i="1" kern="0">
                <a:latin typeface="+mj-lt"/>
                <a:ea typeface="+mj-ea"/>
                <a:cs typeface="+mj-cs"/>
              </a:rPr>
              <a:t>canine</a:t>
            </a:r>
            <a:br>
              <a:rPr lang="en-US" sz="4000" i="1" kern="0">
                <a:latin typeface="+mj-lt"/>
                <a:ea typeface="+mj-ea"/>
                <a:cs typeface="+mj-cs"/>
              </a:rPr>
            </a:br>
            <a:r>
              <a:rPr lang="en-US" sz="1200" kern="0">
                <a:latin typeface="+mj-lt"/>
                <a:ea typeface="+mj-ea"/>
                <a:cs typeface="+mj-cs"/>
              </a:rPr>
              <a:t>source: Fernando Diaz</a:t>
            </a:r>
            <a:endParaRPr lang="en-US" sz="1200" kern="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E5D4CC6D-621B-7076-51B5-97616553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altLang="zh-TW" sz="3600" dirty="0">
                <a:ea typeface="ＭＳ Ｐゴシック" panose="020B0600070205080204" pitchFamily="34" charset="-128"/>
              </a:rPr>
              <a:t>User feedback: Select what is relevant</a:t>
            </a:r>
            <a:br>
              <a:rPr lang="en-US" altLang="zh-TW" dirty="0">
                <a:ea typeface="ＭＳ Ｐゴシック" panose="020B0600070205080204" pitchFamily="34" charset="-128"/>
              </a:rPr>
            </a:br>
            <a:r>
              <a:rPr lang="en-US" altLang="zh-TW" sz="1200" dirty="0">
                <a:ea typeface="ＭＳ Ｐゴシック" panose="020B0600070205080204" pitchFamily="34" charset="-128"/>
              </a:rPr>
              <a:t> source: Fernando Diaz</a:t>
            </a:r>
          </a:p>
        </p:txBody>
      </p:sp>
      <p:pic>
        <p:nvPicPr>
          <p:cNvPr id="39939" name="Content Placeholder 3" descr="canine3.gif">
            <a:extLst>
              <a:ext uri="{FF2B5EF4-FFF2-40B4-BE49-F238E27FC236}">
                <a16:creationId xmlns:a16="http://schemas.microsoft.com/office/drawing/2014/main" id="{337D4DE1-AD21-BC0B-9F77-F5D020DE5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7100" y="1752600"/>
            <a:ext cx="7289800" cy="48768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FA935EFF-E834-C044-0A0F-364E6BDE0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altLang="zh-TW" dirty="0">
                <a:ea typeface="ＭＳ Ｐゴシック" panose="020B0600070205080204" pitchFamily="34" charset="-128"/>
              </a:rPr>
              <a:t>Results after relevance feedback </a:t>
            </a:r>
            <a:br>
              <a:rPr lang="en-US" altLang="zh-TW" dirty="0">
                <a:ea typeface="ＭＳ Ｐゴシック" panose="020B0600070205080204" pitchFamily="34" charset="-128"/>
              </a:rPr>
            </a:br>
            <a:r>
              <a:rPr lang="en-US" altLang="zh-TW" sz="1200" dirty="0">
                <a:ea typeface="ＭＳ Ｐゴシック" panose="020B0600070205080204" pitchFamily="34" charset="-128"/>
              </a:rPr>
              <a:t>source: Fernando Diaz</a:t>
            </a:r>
          </a:p>
        </p:txBody>
      </p:sp>
      <p:pic>
        <p:nvPicPr>
          <p:cNvPr id="41987" name="Content Placeholder 3" descr="canine4.gif">
            <a:extLst>
              <a:ext uri="{FF2B5EF4-FFF2-40B4-BE49-F238E27FC236}">
                <a16:creationId xmlns:a16="http://schemas.microsoft.com/office/drawing/2014/main" id="{299FDBFB-31A5-1D0E-DC22-231201F8E0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2188" y="1752600"/>
            <a:ext cx="7159625" cy="48768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3E783205-334A-41EB-66C0-1BB2CE162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Initial query/results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3648D33F-7BD5-1B53-3F32-388B5A02A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Initial query: </a:t>
            </a:r>
            <a:r>
              <a:rPr lang="en-US" altLang="zh-TW" i="1" dirty="0">
                <a:ea typeface="ＭＳ Ｐゴシック" panose="020B0600070205080204" pitchFamily="34" charset="-128"/>
              </a:rPr>
              <a:t>New space satellite applications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1. 0.539, 08/13/91,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NASA Hasn’t Scrapped Imaging Spectrometer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2. 0.533, 07/09/91,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NASA Scratches Environment Gear From Satellite Plan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3. 0.528, 04/04/90,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Science Panel Backs NASA Satellite Plan, But Urges Launches of Smaller Probes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4. 0.526, 09/09/91,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 NASA Satellite Project Accomplishes Incredible Feat: Staying Within Budget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5. 0.525, 07/24/90,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Scientist Who Exposed Global Warming Proposes Satellites for Climate Research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6. 0.524, 08/22/90,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Report Provides Support for the Critics Of Using Big Satellites to Study Climate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7. 0.516, 04/13/87,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Arianespace Receives Satellite Launch Pact  From </a:t>
            </a:r>
            <a:r>
              <a:rPr lang="en-US" altLang="zh-TW" sz="1600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Telesat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Canada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sz="1600" dirty="0">
                <a:ea typeface="ＭＳ Ｐゴシック" panose="020B0600070205080204" pitchFamily="34" charset="-128"/>
              </a:rPr>
              <a:t>8. 0.509, 12/02/87, </a:t>
            </a:r>
            <a:r>
              <a:rPr lang="en-US" altLang="zh-TW" sz="16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Telecommunications Tale of Two Companies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User then marks relevant documents with “+”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82EFF0A6-E6D1-BFC7-7A0E-8D2BBC9479AA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976438"/>
            <a:ext cx="363538" cy="3509962"/>
            <a:chOff x="762000" y="2133600"/>
            <a:chExt cx="364202" cy="3738265"/>
          </a:xfrm>
        </p:grpSpPr>
        <p:sp>
          <p:nvSpPr>
            <p:cNvPr id="44038" name="TextBox 3">
              <a:extLst>
                <a:ext uri="{FF2B5EF4-FFF2-40B4-BE49-F238E27FC236}">
                  <a16:creationId xmlns:a16="http://schemas.microsoft.com/office/drawing/2014/main" id="{9DABBD5E-79DC-5693-FA0F-F85A72543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2133600"/>
              <a:ext cx="3642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solidFill>
                    <a:srgbClr val="00A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+</a:t>
              </a:r>
            </a:p>
          </p:txBody>
        </p:sp>
        <p:sp>
          <p:nvSpPr>
            <p:cNvPr id="44039" name="TextBox 4">
              <a:extLst>
                <a:ext uri="{FF2B5EF4-FFF2-40B4-BE49-F238E27FC236}">
                  <a16:creationId xmlns:a16="http://schemas.microsoft.com/office/drawing/2014/main" id="{9763C77D-6EA0-8BCA-E1F3-4D51BCE64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2433935"/>
              <a:ext cx="3642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solidFill>
                    <a:srgbClr val="00A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+</a:t>
              </a:r>
            </a:p>
          </p:txBody>
        </p:sp>
        <p:sp>
          <p:nvSpPr>
            <p:cNvPr id="44040" name="TextBox 5">
              <a:extLst>
                <a:ext uri="{FF2B5EF4-FFF2-40B4-BE49-F238E27FC236}">
                  <a16:creationId xmlns:a16="http://schemas.microsoft.com/office/drawing/2014/main" id="{B22BCD85-9157-7571-A4CE-A9906D5D1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5410200"/>
              <a:ext cx="3642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solidFill>
                    <a:srgbClr val="00A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+</a:t>
              </a:r>
            </a:p>
          </p:txBody>
        </p:sp>
      </p:grpSp>
      <p:sp>
        <p:nvSpPr>
          <p:cNvPr id="44037" name="TextBox 8">
            <a:extLst>
              <a:ext uri="{FF2B5EF4-FFF2-40B4-BE49-F238E27FC236}">
                <a16:creationId xmlns:a16="http://schemas.microsoft.com/office/drawing/2014/main" id="{43C786B1-4C5E-03BE-058E-E5D438D67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3187BA6B-B304-829B-207E-8AA2CD9B8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>
                <a:ea typeface="ＭＳ Ｐゴシック" panose="020B0600070205080204" pitchFamily="34" charset="-128"/>
              </a:rPr>
              <a:t>Expanded query after relevance feedback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AE45991A-3CFD-0602-87EC-2B830AC4B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2.074</a:t>
            </a:r>
            <a:r>
              <a:rPr lang="en-US" altLang="zh-TW">
                <a:ea typeface="ＭＳ Ｐゴシック" panose="020B0600070205080204" pitchFamily="34" charset="-128"/>
              </a:rPr>
              <a:t> new 		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15.106</a:t>
            </a:r>
            <a:r>
              <a:rPr lang="en-US" altLang="zh-TW">
                <a:ea typeface="ＭＳ Ｐゴシック" panose="020B0600070205080204" pitchFamily="34" charset="-128"/>
              </a:rPr>
              <a:t> space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30.816</a:t>
            </a:r>
            <a:r>
              <a:rPr lang="en-US" altLang="zh-TW">
                <a:ea typeface="ＭＳ Ｐゴシック" panose="020B0600070205080204" pitchFamily="34" charset="-128"/>
              </a:rPr>
              <a:t> satellite 	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5.660</a:t>
            </a:r>
            <a:r>
              <a:rPr lang="en-US" altLang="zh-TW">
                <a:ea typeface="ＭＳ Ｐゴシック" panose="020B0600070205080204" pitchFamily="34" charset="-128"/>
              </a:rPr>
              <a:t> application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5.991</a:t>
            </a:r>
            <a:r>
              <a:rPr lang="en-US" altLang="zh-TW">
                <a:ea typeface="ＭＳ Ｐゴシック" panose="020B0600070205080204" pitchFamily="34" charset="-128"/>
              </a:rPr>
              <a:t> nasa 		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5.196</a:t>
            </a:r>
            <a:r>
              <a:rPr lang="en-US" altLang="zh-TW">
                <a:ea typeface="ＭＳ Ｐゴシック" panose="020B0600070205080204" pitchFamily="34" charset="-128"/>
              </a:rPr>
              <a:t> eos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4.196</a:t>
            </a:r>
            <a:r>
              <a:rPr lang="en-US" altLang="zh-TW">
                <a:ea typeface="ＭＳ Ｐゴシック" panose="020B0600070205080204" pitchFamily="34" charset="-128"/>
              </a:rPr>
              <a:t> launch 		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3.972</a:t>
            </a:r>
            <a:r>
              <a:rPr lang="en-US" altLang="zh-TW">
                <a:ea typeface="ＭＳ Ｐゴシック" panose="020B0600070205080204" pitchFamily="34" charset="-128"/>
              </a:rPr>
              <a:t> aster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3.516</a:t>
            </a:r>
            <a:r>
              <a:rPr lang="en-US" altLang="zh-TW">
                <a:ea typeface="ＭＳ Ｐゴシック" panose="020B0600070205080204" pitchFamily="34" charset="-128"/>
              </a:rPr>
              <a:t> instrument 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3.446</a:t>
            </a:r>
            <a:r>
              <a:rPr lang="en-US" altLang="zh-TW">
                <a:ea typeface="ＭＳ Ｐゴシック" panose="020B0600070205080204" pitchFamily="34" charset="-128"/>
              </a:rPr>
              <a:t> arianespace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3.004</a:t>
            </a:r>
            <a:r>
              <a:rPr lang="en-US" altLang="zh-TW">
                <a:ea typeface="ＭＳ Ｐゴシック" panose="020B0600070205080204" pitchFamily="34" charset="-128"/>
              </a:rPr>
              <a:t> bundespost 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2.806</a:t>
            </a:r>
            <a:r>
              <a:rPr lang="en-US" altLang="zh-TW">
                <a:ea typeface="ＭＳ Ｐゴシック" panose="020B0600070205080204" pitchFamily="34" charset="-128"/>
              </a:rPr>
              <a:t> ss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2.790</a:t>
            </a:r>
            <a:r>
              <a:rPr lang="en-US" altLang="zh-TW">
                <a:ea typeface="ＭＳ Ｐゴシック" panose="020B0600070205080204" pitchFamily="34" charset="-128"/>
              </a:rPr>
              <a:t> rocket 		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2.053</a:t>
            </a:r>
            <a:r>
              <a:rPr lang="en-US" altLang="zh-TW">
                <a:ea typeface="ＭＳ Ｐゴシック" panose="020B0600070205080204" pitchFamily="34" charset="-128"/>
              </a:rPr>
              <a:t> scientist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2.003</a:t>
            </a:r>
            <a:r>
              <a:rPr lang="en-US" altLang="zh-TW">
                <a:ea typeface="ＭＳ Ｐゴシック" panose="020B0600070205080204" pitchFamily="34" charset="-128"/>
              </a:rPr>
              <a:t> broadcast 	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1.172</a:t>
            </a:r>
            <a:r>
              <a:rPr lang="en-US" altLang="zh-TW">
                <a:ea typeface="ＭＳ Ｐゴシック" panose="020B0600070205080204" pitchFamily="34" charset="-128"/>
              </a:rPr>
              <a:t> earth</a:t>
            </a:r>
          </a:p>
          <a:p>
            <a:pPr eaLnBrk="1" hangingPunct="1"/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0.836</a:t>
            </a:r>
            <a:r>
              <a:rPr lang="en-US" altLang="zh-TW">
                <a:ea typeface="ＭＳ Ｐゴシック" panose="020B0600070205080204" pitchFamily="34" charset="-128"/>
              </a:rPr>
              <a:t> oil 				</a:t>
            </a:r>
            <a:r>
              <a:rPr lang="en-US" altLang="zh-TW">
                <a:solidFill>
                  <a:srgbClr val="00B050"/>
                </a:solidFill>
                <a:ea typeface="ＭＳ Ｐゴシック" panose="020B0600070205080204" pitchFamily="34" charset="-128"/>
              </a:rPr>
              <a:t>0.646</a:t>
            </a:r>
            <a:r>
              <a:rPr lang="en-US" altLang="zh-TW">
                <a:ea typeface="ＭＳ Ｐゴシック" panose="020B0600070205080204" pitchFamily="34" charset="-128"/>
              </a:rPr>
              <a:t> measure</a:t>
            </a:r>
          </a:p>
        </p:txBody>
      </p:sp>
      <p:sp>
        <p:nvSpPr>
          <p:cNvPr id="46084" name="TextBox 4">
            <a:extLst>
              <a:ext uri="{FF2B5EF4-FFF2-40B4-BE49-F238E27FC236}">
                <a16:creationId xmlns:a16="http://schemas.microsoft.com/office/drawing/2014/main" id="{CBA88E8A-A88B-171C-A857-C00F49C12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C36AF92A-E313-D6C0-53F1-E2808DE86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Results for expanded query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CB030568-7074-88ED-07AE-7C9FC23BD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1. 0.513, 07/09/91,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NASA Scratches Environment Gear From Satellite Plan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2. 0.500, 08/13/91,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NASA Hasn’t Scrapped Imaging Spectrometer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3. 0.493, 08/07/89,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When the Pentagon Launches a Secret Satellite,  Space Sleuths Do Some Spy Work of Their Own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4. 0.493, 07/31/89,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NASA Uses ‘Warm’ Superconductors For Fast Circuit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5. 0.492, 12/02/87,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Telecommunications Tale of Two Companies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6. 0.491, 07/09/91,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Soviets May Adapt Parts of SS-20 Missile For Commercial Use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7. 0.490, 07/12/88,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Gaping Gap: Pentagon Lags in Race To Match the Soviets In Rocket Launchers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ea typeface="ＭＳ Ｐゴシック" panose="020B0600070205080204" pitchFamily="34" charset="-128"/>
              </a:rPr>
              <a:t>8. 0.490, 06/14/90, </a:t>
            </a:r>
            <a:r>
              <a:rPr lang="en-US" altLang="zh-TW" sz="1800">
                <a:solidFill>
                  <a:srgbClr val="0000FF"/>
                </a:solidFill>
                <a:ea typeface="ＭＳ Ｐゴシック" panose="020B0600070205080204" pitchFamily="34" charset="-128"/>
              </a:rPr>
              <a:t>Rescue of Satellite By Space Agency To Cost $90 Million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75A7A996-AAD2-B5F1-0837-1D2DC2AF76A0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600200"/>
            <a:ext cx="327025" cy="2000250"/>
            <a:chOff x="381000" y="1733490"/>
            <a:chExt cx="327334" cy="2000310"/>
          </a:xfrm>
        </p:grpSpPr>
        <p:sp>
          <p:nvSpPr>
            <p:cNvPr id="48134" name="TextBox 3">
              <a:extLst>
                <a:ext uri="{FF2B5EF4-FFF2-40B4-BE49-F238E27FC236}">
                  <a16:creationId xmlns:a16="http://schemas.microsoft.com/office/drawing/2014/main" id="{15E75495-5B8B-875F-FA66-83EB2E58C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1733490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000">
                  <a:solidFill>
                    <a:srgbClr val="00A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2</a:t>
              </a:r>
              <a:endParaRPr lang="en-US" altLang="zh-TW" sz="2400">
                <a:solidFill>
                  <a:srgbClr val="00A000"/>
                </a:solidFill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8135" name="TextBox 4">
              <a:extLst>
                <a:ext uri="{FF2B5EF4-FFF2-40B4-BE49-F238E27FC236}">
                  <a16:creationId xmlns:a16="http://schemas.microsoft.com/office/drawing/2014/main" id="{B490B73C-88CB-0995-A75A-6C971E0017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2038290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000">
                  <a:solidFill>
                    <a:srgbClr val="00A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1</a:t>
              </a:r>
              <a:endParaRPr lang="en-US" altLang="zh-TW" sz="2400">
                <a:solidFill>
                  <a:srgbClr val="00A000"/>
                </a:solidFill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48136" name="TextBox 5">
              <a:extLst>
                <a:ext uri="{FF2B5EF4-FFF2-40B4-BE49-F238E27FC236}">
                  <a16:creationId xmlns:a16="http://schemas.microsoft.com/office/drawing/2014/main" id="{3675BCE6-5195-9552-FFC8-0CF63D7D13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3333690"/>
              <a:ext cx="3273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000">
                  <a:solidFill>
                    <a:srgbClr val="00A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8</a:t>
              </a:r>
              <a:endParaRPr lang="en-US" altLang="zh-TW" sz="2400">
                <a:solidFill>
                  <a:srgbClr val="00A000"/>
                </a:solidFill>
                <a:latin typeface="Lucida Sans" panose="020B0602030504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48133" name="TextBox 8">
            <a:extLst>
              <a:ext uri="{FF2B5EF4-FFF2-40B4-BE49-F238E27FC236}">
                <a16:creationId xmlns:a16="http://schemas.microsoft.com/office/drawing/2014/main" id="{69E924AF-33D3-5072-26FA-3CAED2075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A0CFEA21-98A6-60F5-F325-4D4DD2DC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Key concept: Centroid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9CF547BC-6716-E7B0-D1BD-03348F631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</a:t>
            </a:r>
            <a:r>
              <a:rPr lang="en-US" altLang="zh-TW" u="sng">
                <a:ea typeface="ＭＳ Ｐゴシック" panose="020B0600070205080204" pitchFamily="34" charset="-128"/>
              </a:rPr>
              <a:t>centroid</a:t>
            </a:r>
            <a:r>
              <a:rPr lang="en-US" altLang="zh-TW">
                <a:ea typeface="ＭＳ Ｐゴシック" panose="020B0600070205080204" pitchFamily="34" charset="-128"/>
              </a:rPr>
              <a:t> is the center of mass of a set of points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Recall that we represent documents as points in a high-dimensional space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Definition: Centroid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where C is a set of documents</a:t>
            </a:r>
          </a:p>
        </p:txBody>
      </p:sp>
      <p:graphicFrame>
        <p:nvGraphicFramePr>
          <p:cNvPr id="50180" name="Object 2">
            <a:extLst>
              <a:ext uri="{FF2B5EF4-FFF2-40B4-BE49-F238E27FC236}">
                <a16:creationId xmlns:a16="http://schemas.microsoft.com/office/drawing/2014/main" id="{05FDC380-8B81-F4D8-566C-04A6016CA2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27525" y="3352800"/>
          <a:ext cx="2987675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54100" imgH="419100" progId="Equation.3">
                  <p:embed/>
                </p:oleObj>
              </mc:Choice>
              <mc:Fallback>
                <p:oleObj name="Equation" r:id="rId3" imgW="1054100" imgH="419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7525" y="3352800"/>
                        <a:ext cx="2987675" cy="118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TextBox 5">
            <a:extLst>
              <a:ext uri="{FF2B5EF4-FFF2-40B4-BE49-F238E27FC236}">
                <a16:creationId xmlns:a16="http://schemas.microsoft.com/office/drawing/2014/main" id="{0BADF20D-20C1-B185-148A-C06F3384E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25C0F966-51D5-EA9B-3F7C-9CB8E7EA2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Rocchio Algorithm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52227" name="Content Placeholder 2">
            <a:extLst>
              <a:ext uri="{FF2B5EF4-FFF2-40B4-BE49-F238E27FC236}">
                <a16:creationId xmlns:a16="http://schemas.microsoft.com/office/drawing/2014/main" id="{A3D686E6-EBA2-FFDD-21C4-67B25520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Rocchio algorithm uses the vector space model to pick a relevance fed-back query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Rocchio seeks the query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q</a:t>
            </a:r>
            <a:r>
              <a:rPr lang="en-US" altLang="zh-TW" i="1" baseline="-25000">
                <a:solidFill>
                  <a:srgbClr val="C00000"/>
                </a:solidFill>
                <a:ea typeface="ＭＳ Ｐゴシック" panose="020B0600070205080204" pitchFamily="34" charset="-128"/>
              </a:rPr>
              <a:t>opt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 that maximizes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Tries to separate docs marked relevant and non-relevant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Problem: we don’t know the truly relevant docs</a:t>
            </a:r>
          </a:p>
        </p:txBody>
      </p:sp>
      <p:cxnSp>
        <p:nvCxnSpPr>
          <p:cNvPr id="52228" name="Straight Arrow Connector 4">
            <a:extLst>
              <a:ext uri="{FF2B5EF4-FFF2-40B4-BE49-F238E27FC236}">
                <a16:creationId xmlns:a16="http://schemas.microsoft.com/office/drawing/2014/main" id="{BD89F4EF-0BB5-7DA7-31EF-293180B99A8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95800" y="2667000"/>
            <a:ext cx="228600" cy="15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2229" name="Object 2">
            <a:extLst>
              <a:ext uri="{FF2B5EF4-FFF2-40B4-BE49-F238E27FC236}">
                <a16:creationId xmlns:a16="http://schemas.microsoft.com/office/drawing/2014/main" id="{4E4F2A28-0F74-0EA5-C389-F4BE31B7A9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1750" y="3251200"/>
          <a:ext cx="665321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35300" imgH="393700" progId="Equation.3">
                  <p:embed/>
                </p:oleObj>
              </mc:Choice>
              <mc:Fallback>
                <p:oleObj name="Equation" r:id="rId3" imgW="30353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3251200"/>
                        <a:ext cx="665321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0" name="Object 4">
            <a:extLst>
              <a:ext uri="{FF2B5EF4-FFF2-40B4-BE49-F238E27FC236}">
                <a16:creationId xmlns:a16="http://schemas.microsoft.com/office/drawing/2014/main" id="{FED16DD4-054F-F002-928E-7999BFF6D2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6638" y="4572000"/>
          <a:ext cx="4867275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700" imgH="457200" progId="Equation.3">
                  <p:embed/>
                </p:oleObj>
              </mc:Choice>
              <mc:Fallback>
                <p:oleObj name="Equation" r:id="rId5" imgW="17907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638" y="4572000"/>
                        <a:ext cx="4867275" cy="124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TextBox 7">
            <a:extLst>
              <a:ext uri="{FF2B5EF4-FFF2-40B4-BE49-F238E27FC236}">
                <a16:creationId xmlns:a16="http://schemas.microsoft.com/office/drawing/2014/main" id="{32C39EB2-2229-6721-2086-C94BC469B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reeform 2">
            <a:extLst>
              <a:ext uri="{FF2B5EF4-FFF2-40B4-BE49-F238E27FC236}">
                <a16:creationId xmlns:a16="http://schemas.microsoft.com/office/drawing/2014/main" id="{7B9D3C56-39B0-E977-6095-D58241949451}"/>
              </a:ext>
            </a:extLst>
          </p:cNvPr>
          <p:cNvSpPr>
            <a:spLocks/>
          </p:cNvSpPr>
          <p:nvPr/>
        </p:nvSpPr>
        <p:spPr bwMode="auto">
          <a:xfrm>
            <a:off x="928688" y="1616075"/>
            <a:ext cx="6234112" cy="4430713"/>
          </a:xfrm>
          <a:custGeom>
            <a:avLst/>
            <a:gdLst>
              <a:gd name="T0" fmla="*/ 2147483646 w 3927"/>
              <a:gd name="T1" fmla="*/ 2147483646 h 2791"/>
              <a:gd name="T2" fmla="*/ 2147483646 w 3927"/>
              <a:gd name="T3" fmla="*/ 2147483646 h 2791"/>
              <a:gd name="T4" fmla="*/ 2147483646 w 3927"/>
              <a:gd name="T5" fmla="*/ 2147483646 h 2791"/>
              <a:gd name="T6" fmla="*/ 2147483646 w 3927"/>
              <a:gd name="T7" fmla="*/ 2147483646 h 2791"/>
              <a:gd name="T8" fmla="*/ 2147483646 w 3927"/>
              <a:gd name="T9" fmla="*/ 2147483646 h 2791"/>
              <a:gd name="T10" fmla="*/ 2147483646 w 3927"/>
              <a:gd name="T11" fmla="*/ 2147483646 h 2791"/>
              <a:gd name="T12" fmla="*/ 2147483646 w 3927"/>
              <a:gd name="T13" fmla="*/ 2147483646 h 2791"/>
              <a:gd name="T14" fmla="*/ 2147483646 w 3927"/>
              <a:gd name="T15" fmla="*/ 2147483646 h 2791"/>
              <a:gd name="T16" fmla="*/ 2147483646 w 3927"/>
              <a:gd name="T17" fmla="*/ 2147483646 h 2791"/>
              <a:gd name="T18" fmla="*/ 2147483646 w 3927"/>
              <a:gd name="T19" fmla="*/ 2147483646 h 2791"/>
              <a:gd name="T20" fmla="*/ 2147483646 w 3927"/>
              <a:gd name="T21" fmla="*/ 2147483646 h 2791"/>
              <a:gd name="T22" fmla="*/ 2147483646 w 3927"/>
              <a:gd name="T23" fmla="*/ 2147483646 h 2791"/>
              <a:gd name="T24" fmla="*/ 2147483646 w 3927"/>
              <a:gd name="T25" fmla="*/ 2147483646 h 2791"/>
              <a:gd name="T26" fmla="*/ 2147483646 w 3927"/>
              <a:gd name="T27" fmla="*/ 2147483646 h 2791"/>
              <a:gd name="T28" fmla="*/ 2147483646 w 3927"/>
              <a:gd name="T29" fmla="*/ 2147483646 h 2791"/>
              <a:gd name="T30" fmla="*/ 2147483646 w 3927"/>
              <a:gd name="T31" fmla="*/ 2147483646 h 2791"/>
              <a:gd name="T32" fmla="*/ 2147483646 w 3927"/>
              <a:gd name="T33" fmla="*/ 2147483646 h 2791"/>
              <a:gd name="T34" fmla="*/ 2147483646 w 3927"/>
              <a:gd name="T35" fmla="*/ 2147483646 h 2791"/>
              <a:gd name="T36" fmla="*/ 2147483646 w 3927"/>
              <a:gd name="T37" fmla="*/ 2147483646 h 2791"/>
              <a:gd name="T38" fmla="*/ 2147483646 w 3927"/>
              <a:gd name="T39" fmla="*/ 2147483646 h 2791"/>
              <a:gd name="T40" fmla="*/ 2147483646 w 3927"/>
              <a:gd name="T41" fmla="*/ 2147483646 h 2791"/>
              <a:gd name="T42" fmla="*/ 2147483646 w 3927"/>
              <a:gd name="T43" fmla="*/ 2147483646 h 2791"/>
              <a:gd name="T44" fmla="*/ 2147483646 w 3927"/>
              <a:gd name="T45" fmla="*/ 2147483646 h 2791"/>
              <a:gd name="T46" fmla="*/ 2147483646 w 3927"/>
              <a:gd name="T47" fmla="*/ 2147483646 h 2791"/>
              <a:gd name="T48" fmla="*/ 2147483646 w 3927"/>
              <a:gd name="T49" fmla="*/ 2147483646 h 2791"/>
              <a:gd name="T50" fmla="*/ 2147483646 w 3927"/>
              <a:gd name="T51" fmla="*/ 2147483646 h 2791"/>
              <a:gd name="T52" fmla="*/ 2147483646 w 3927"/>
              <a:gd name="T53" fmla="*/ 2147483646 h 2791"/>
              <a:gd name="T54" fmla="*/ 2147483646 w 3927"/>
              <a:gd name="T55" fmla="*/ 2147483646 h 2791"/>
              <a:gd name="T56" fmla="*/ 2147483646 w 3927"/>
              <a:gd name="T57" fmla="*/ 2147483646 h 2791"/>
              <a:gd name="T58" fmla="*/ 2147483646 w 3927"/>
              <a:gd name="T59" fmla="*/ 2147483646 h 2791"/>
              <a:gd name="T60" fmla="*/ 2147483646 w 3927"/>
              <a:gd name="T61" fmla="*/ 2147483646 h 2791"/>
              <a:gd name="T62" fmla="*/ 2147483646 w 3927"/>
              <a:gd name="T63" fmla="*/ 2147483646 h 2791"/>
              <a:gd name="T64" fmla="*/ 2147483646 w 3927"/>
              <a:gd name="T65" fmla="*/ 2147483646 h 2791"/>
              <a:gd name="T66" fmla="*/ 2147483646 w 3927"/>
              <a:gd name="T67" fmla="*/ 2147483646 h 2791"/>
              <a:gd name="T68" fmla="*/ 2147483646 w 3927"/>
              <a:gd name="T69" fmla="*/ 2147483646 h 2791"/>
              <a:gd name="T70" fmla="*/ 2147483646 w 3927"/>
              <a:gd name="T71" fmla="*/ 2147483646 h 2791"/>
              <a:gd name="T72" fmla="*/ 2147483646 w 3927"/>
              <a:gd name="T73" fmla="*/ 2147483646 h 2791"/>
              <a:gd name="T74" fmla="*/ 2147483646 w 3927"/>
              <a:gd name="T75" fmla="*/ 2147483646 h 2791"/>
              <a:gd name="T76" fmla="*/ 2147483646 w 3927"/>
              <a:gd name="T77" fmla="*/ 2147483646 h 2791"/>
              <a:gd name="T78" fmla="*/ 2147483646 w 3927"/>
              <a:gd name="T79" fmla="*/ 2147483646 h 2791"/>
              <a:gd name="T80" fmla="*/ 2147483646 w 3927"/>
              <a:gd name="T81" fmla="*/ 2147483646 h 2791"/>
              <a:gd name="T82" fmla="*/ 2147483646 w 3927"/>
              <a:gd name="T83" fmla="*/ 2147483646 h 2791"/>
              <a:gd name="T84" fmla="*/ 2147483646 w 3927"/>
              <a:gd name="T85" fmla="*/ 2147483646 h 2791"/>
              <a:gd name="T86" fmla="*/ 2147483646 w 3927"/>
              <a:gd name="T87" fmla="*/ 2147483646 h 2791"/>
              <a:gd name="T88" fmla="*/ 2147483646 w 3927"/>
              <a:gd name="T89" fmla="*/ 2147483646 h 2791"/>
              <a:gd name="T90" fmla="*/ 2147483646 w 3927"/>
              <a:gd name="T91" fmla="*/ 2147483646 h 2791"/>
              <a:gd name="T92" fmla="*/ 2147483646 w 3927"/>
              <a:gd name="T93" fmla="*/ 2147483646 h 2791"/>
              <a:gd name="T94" fmla="*/ 2147483646 w 3927"/>
              <a:gd name="T95" fmla="*/ 2147483646 h 2791"/>
              <a:gd name="T96" fmla="*/ 2147483646 w 3927"/>
              <a:gd name="T97" fmla="*/ 2147483646 h 2791"/>
              <a:gd name="T98" fmla="*/ 2147483646 w 3927"/>
              <a:gd name="T99" fmla="*/ 2147483646 h 2791"/>
              <a:gd name="T100" fmla="*/ 2147483646 w 3927"/>
              <a:gd name="T101" fmla="*/ 2147483646 h 2791"/>
              <a:gd name="T102" fmla="*/ 2147483646 w 3927"/>
              <a:gd name="T103" fmla="*/ 2147483646 h 2791"/>
              <a:gd name="T104" fmla="*/ 2147483646 w 3927"/>
              <a:gd name="T105" fmla="*/ 2147483646 h 2791"/>
              <a:gd name="T106" fmla="*/ 2147483646 w 3927"/>
              <a:gd name="T107" fmla="*/ 2147483646 h 2791"/>
              <a:gd name="T108" fmla="*/ 2147483646 w 3927"/>
              <a:gd name="T109" fmla="*/ 2147483646 h 2791"/>
              <a:gd name="T110" fmla="*/ 2147483646 w 3927"/>
              <a:gd name="T111" fmla="*/ 2147483646 h 27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927"/>
              <a:gd name="T169" fmla="*/ 0 h 2791"/>
              <a:gd name="T170" fmla="*/ 3927 w 3927"/>
              <a:gd name="T171" fmla="*/ 2791 h 27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927" h="2791">
                <a:moveTo>
                  <a:pt x="329" y="2491"/>
                </a:moveTo>
                <a:cubicBezTo>
                  <a:pt x="284" y="2395"/>
                  <a:pt x="261" y="2289"/>
                  <a:pt x="221" y="2190"/>
                </a:cubicBezTo>
                <a:cubicBezTo>
                  <a:pt x="206" y="2113"/>
                  <a:pt x="189" y="2026"/>
                  <a:pt x="154" y="1956"/>
                </a:cubicBezTo>
                <a:cubicBezTo>
                  <a:pt x="135" y="1782"/>
                  <a:pt x="156" y="1989"/>
                  <a:pt x="137" y="1673"/>
                </a:cubicBezTo>
                <a:cubicBezTo>
                  <a:pt x="132" y="1591"/>
                  <a:pt x="111" y="1510"/>
                  <a:pt x="96" y="1430"/>
                </a:cubicBezTo>
                <a:cubicBezTo>
                  <a:pt x="101" y="1355"/>
                  <a:pt x="112" y="1280"/>
                  <a:pt x="112" y="1205"/>
                </a:cubicBezTo>
                <a:cubicBezTo>
                  <a:pt x="112" y="1191"/>
                  <a:pt x="68" y="1097"/>
                  <a:pt x="62" y="1080"/>
                </a:cubicBezTo>
                <a:cubicBezTo>
                  <a:pt x="54" y="1031"/>
                  <a:pt x="38" y="987"/>
                  <a:pt x="29" y="938"/>
                </a:cubicBezTo>
                <a:cubicBezTo>
                  <a:pt x="19" y="822"/>
                  <a:pt x="0" y="650"/>
                  <a:pt x="71" y="546"/>
                </a:cubicBezTo>
                <a:cubicBezTo>
                  <a:pt x="94" y="474"/>
                  <a:pt x="52" y="591"/>
                  <a:pt x="129" y="479"/>
                </a:cubicBezTo>
                <a:cubicBezTo>
                  <a:pt x="137" y="467"/>
                  <a:pt x="132" y="450"/>
                  <a:pt x="137" y="437"/>
                </a:cubicBezTo>
                <a:cubicBezTo>
                  <a:pt x="154" y="396"/>
                  <a:pt x="195" y="348"/>
                  <a:pt x="229" y="320"/>
                </a:cubicBezTo>
                <a:cubicBezTo>
                  <a:pt x="282" y="277"/>
                  <a:pt x="347" y="254"/>
                  <a:pt x="405" y="220"/>
                </a:cubicBezTo>
                <a:cubicBezTo>
                  <a:pt x="466" y="185"/>
                  <a:pt x="524" y="143"/>
                  <a:pt x="588" y="112"/>
                </a:cubicBezTo>
                <a:cubicBezTo>
                  <a:pt x="739" y="38"/>
                  <a:pt x="934" y="27"/>
                  <a:pt x="1097" y="20"/>
                </a:cubicBezTo>
                <a:cubicBezTo>
                  <a:pt x="1304" y="0"/>
                  <a:pt x="1509" y="22"/>
                  <a:pt x="1715" y="36"/>
                </a:cubicBezTo>
                <a:cubicBezTo>
                  <a:pt x="1863" y="63"/>
                  <a:pt x="2009" y="30"/>
                  <a:pt x="2158" y="20"/>
                </a:cubicBezTo>
                <a:cubicBezTo>
                  <a:pt x="2355" y="27"/>
                  <a:pt x="2546" y="49"/>
                  <a:pt x="2742" y="61"/>
                </a:cubicBezTo>
                <a:cubicBezTo>
                  <a:pt x="2883" y="91"/>
                  <a:pt x="2709" y="57"/>
                  <a:pt x="3059" y="78"/>
                </a:cubicBezTo>
                <a:cubicBezTo>
                  <a:pt x="3186" y="86"/>
                  <a:pt x="3308" y="119"/>
                  <a:pt x="3435" y="128"/>
                </a:cubicBezTo>
                <a:cubicBezTo>
                  <a:pt x="3504" y="147"/>
                  <a:pt x="3574" y="165"/>
                  <a:pt x="3644" y="178"/>
                </a:cubicBezTo>
                <a:cubicBezTo>
                  <a:pt x="3679" y="202"/>
                  <a:pt x="3713" y="224"/>
                  <a:pt x="3735" y="262"/>
                </a:cubicBezTo>
                <a:cubicBezTo>
                  <a:pt x="3748" y="284"/>
                  <a:pt x="3769" y="329"/>
                  <a:pt x="3769" y="329"/>
                </a:cubicBezTo>
                <a:cubicBezTo>
                  <a:pt x="3781" y="379"/>
                  <a:pt x="3799" y="411"/>
                  <a:pt x="3827" y="454"/>
                </a:cubicBezTo>
                <a:cubicBezTo>
                  <a:pt x="3855" y="564"/>
                  <a:pt x="3893" y="664"/>
                  <a:pt x="3927" y="771"/>
                </a:cubicBezTo>
                <a:cubicBezTo>
                  <a:pt x="3924" y="852"/>
                  <a:pt x="3924" y="932"/>
                  <a:pt x="3919" y="1013"/>
                </a:cubicBezTo>
                <a:cubicBezTo>
                  <a:pt x="3917" y="1050"/>
                  <a:pt x="3900" y="1085"/>
                  <a:pt x="3894" y="1122"/>
                </a:cubicBezTo>
                <a:cubicBezTo>
                  <a:pt x="3875" y="1240"/>
                  <a:pt x="3857" y="1367"/>
                  <a:pt x="3819" y="1481"/>
                </a:cubicBezTo>
                <a:cubicBezTo>
                  <a:pt x="3813" y="1520"/>
                  <a:pt x="3808" y="1558"/>
                  <a:pt x="3802" y="1597"/>
                </a:cubicBezTo>
                <a:cubicBezTo>
                  <a:pt x="3794" y="1647"/>
                  <a:pt x="3784" y="1698"/>
                  <a:pt x="3777" y="1748"/>
                </a:cubicBezTo>
                <a:cubicBezTo>
                  <a:pt x="3753" y="1909"/>
                  <a:pt x="3768" y="2005"/>
                  <a:pt x="3585" y="2040"/>
                </a:cubicBezTo>
                <a:cubicBezTo>
                  <a:pt x="3546" y="2066"/>
                  <a:pt x="3513" y="2093"/>
                  <a:pt x="3468" y="2107"/>
                </a:cubicBezTo>
                <a:cubicBezTo>
                  <a:pt x="3446" y="2114"/>
                  <a:pt x="3401" y="2123"/>
                  <a:pt x="3401" y="2123"/>
                </a:cubicBezTo>
                <a:cubicBezTo>
                  <a:pt x="3355" y="2154"/>
                  <a:pt x="3317" y="2150"/>
                  <a:pt x="3260" y="2157"/>
                </a:cubicBezTo>
                <a:cubicBezTo>
                  <a:pt x="3151" y="2170"/>
                  <a:pt x="3043" y="2186"/>
                  <a:pt x="2934" y="2198"/>
                </a:cubicBezTo>
                <a:cubicBezTo>
                  <a:pt x="2874" y="2184"/>
                  <a:pt x="2820" y="2172"/>
                  <a:pt x="2759" y="2165"/>
                </a:cubicBezTo>
                <a:cubicBezTo>
                  <a:pt x="2712" y="2168"/>
                  <a:pt x="2664" y="2168"/>
                  <a:pt x="2617" y="2173"/>
                </a:cubicBezTo>
                <a:cubicBezTo>
                  <a:pt x="2596" y="2175"/>
                  <a:pt x="2563" y="2200"/>
                  <a:pt x="2550" y="2207"/>
                </a:cubicBezTo>
                <a:cubicBezTo>
                  <a:pt x="2506" y="2229"/>
                  <a:pt x="2455" y="2236"/>
                  <a:pt x="2408" y="2249"/>
                </a:cubicBezTo>
                <a:cubicBezTo>
                  <a:pt x="2339" y="2293"/>
                  <a:pt x="2253" y="2286"/>
                  <a:pt x="2183" y="2324"/>
                </a:cubicBezTo>
                <a:cubicBezTo>
                  <a:pt x="2053" y="2394"/>
                  <a:pt x="2185" y="2342"/>
                  <a:pt x="2016" y="2399"/>
                </a:cubicBezTo>
                <a:cubicBezTo>
                  <a:pt x="2001" y="2404"/>
                  <a:pt x="1990" y="2420"/>
                  <a:pt x="1974" y="2424"/>
                </a:cubicBezTo>
                <a:cubicBezTo>
                  <a:pt x="1809" y="2464"/>
                  <a:pt x="1637" y="2472"/>
                  <a:pt x="1473" y="2516"/>
                </a:cubicBezTo>
                <a:cubicBezTo>
                  <a:pt x="1390" y="2538"/>
                  <a:pt x="1327" y="2582"/>
                  <a:pt x="1248" y="2608"/>
                </a:cubicBezTo>
                <a:cubicBezTo>
                  <a:pt x="1149" y="2641"/>
                  <a:pt x="1053" y="2676"/>
                  <a:pt x="956" y="2716"/>
                </a:cubicBezTo>
                <a:cubicBezTo>
                  <a:pt x="912" y="2760"/>
                  <a:pt x="951" y="2731"/>
                  <a:pt x="872" y="2749"/>
                </a:cubicBezTo>
                <a:cubicBezTo>
                  <a:pt x="797" y="2766"/>
                  <a:pt x="734" y="2783"/>
                  <a:pt x="655" y="2791"/>
                </a:cubicBezTo>
                <a:cubicBezTo>
                  <a:pt x="636" y="2785"/>
                  <a:pt x="615" y="2782"/>
                  <a:pt x="597" y="2774"/>
                </a:cubicBezTo>
                <a:cubicBezTo>
                  <a:pt x="584" y="2768"/>
                  <a:pt x="575" y="2756"/>
                  <a:pt x="563" y="2749"/>
                </a:cubicBezTo>
                <a:cubicBezTo>
                  <a:pt x="555" y="2745"/>
                  <a:pt x="546" y="2744"/>
                  <a:pt x="538" y="2741"/>
                </a:cubicBezTo>
                <a:cubicBezTo>
                  <a:pt x="521" y="2724"/>
                  <a:pt x="501" y="2710"/>
                  <a:pt x="488" y="2691"/>
                </a:cubicBezTo>
                <a:cubicBezTo>
                  <a:pt x="482" y="2683"/>
                  <a:pt x="478" y="2674"/>
                  <a:pt x="471" y="2666"/>
                </a:cubicBezTo>
                <a:cubicBezTo>
                  <a:pt x="455" y="2648"/>
                  <a:pt x="421" y="2616"/>
                  <a:pt x="421" y="2616"/>
                </a:cubicBezTo>
                <a:cubicBezTo>
                  <a:pt x="418" y="2608"/>
                  <a:pt x="418" y="2598"/>
                  <a:pt x="413" y="2591"/>
                </a:cubicBezTo>
                <a:cubicBezTo>
                  <a:pt x="407" y="2583"/>
                  <a:pt x="392" y="2583"/>
                  <a:pt x="388" y="2574"/>
                </a:cubicBezTo>
                <a:cubicBezTo>
                  <a:pt x="375" y="2548"/>
                  <a:pt x="389" y="2459"/>
                  <a:pt x="329" y="249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C18A2203-2097-F607-68A5-6BE7B4D3B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The Theoretically Best Query 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9C19EF2B-9656-615E-F251-C23956DAE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3292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id="{5E6D3D16-4061-001A-251F-5CE0190CB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8" y="2835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8" name="Text Box 6">
            <a:extLst>
              <a:ext uri="{FF2B5EF4-FFF2-40B4-BE49-F238E27FC236}">
                <a16:creationId xmlns:a16="http://schemas.microsoft.com/office/drawing/2014/main" id="{D5EE5C7E-876D-85D2-C496-223EACDA8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3597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9" name="Text Box 7">
            <a:extLst>
              <a:ext uri="{FF2B5EF4-FFF2-40B4-BE49-F238E27FC236}">
                <a16:creationId xmlns:a16="http://schemas.microsoft.com/office/drawing/2014/main" id="{4423A4B1-8331-1A64-E662-92621F3F3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8100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80" name="Text Box 8">
            <a:extLst>
              <a:ext uri="{FF2B5EF4-FFF2-40B4-BE49-F238E27FC236}">
                <a16:creationId xmlns:a16="http://schemas.microsoft.com/office/drawing/2014/main" id="{2EFC5D4A-5371-F071-4081-76B94E437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6488" y="42068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54281" name="Text Box 9">
            <a:extLst>
              <a:ext uri="{FF2B5EF4-FFF2-40B4-BE49-F238E27FC236}">
                <a16:creationId xmlns:a16="http://schemas.microsoft.com/office/drawing/2014/main" id="{A701118E-611B-6C49-6A4F-11C17B534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088" y="39782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54282" name="Text Box 10">
            <a:extLst>
              <a:ext uri="{FF2B5EF4-FFF2-40B4-BE49-F238E27FC236}">
                <a16:creationId xmlns:a16="http://schemas.microsoft.com/office/drawing/2014/main" id="{47D48821-A71B-3FFB-5E9E-25A8237C1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42068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54283" name="Text Box 11">
            <a:extLst>
              <a:ext uri="{FF2B5EF4-FFF2-40B4-BE49-F238E27FC236}">
                <a16:creationId xmlns:a16="http://schemas.microsoft.com/office/drawing/2014/main" id="{0B0042A9-A306-6D8D-C0C0-1ADEA74CB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807075"/>
            <a:ext cx="175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solidFill>
                  <a:srgbClr val="00A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Optimal query</a:t>
            </a:r>
          </a:p>
        </p:txBody>
      </p:sp>
      <p:sp>
        <p:nvSpPr>
          <p:cNvPr id="54284" name="Line 12">
            <a:extLst>
              <a:ext uri="{FF2B5EF4-FFF2-40B4-BE49-F238E27FC236}">
                <a16:creationId xmlns:a16="http://schemas.microsoft.com/office/drawing/2014/main" id="{81AD50C4-70D0-9087-5CD3-AC72204FE4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4495800"/>
            <a:ext cx="152400" cy="1387475"/>
          </a:xfrm>
          <a:prstGeom prst="line">
            <a:avLst/>
          </a:prstGeom>
          <a:noFill/>
          <a:ln w="9525">
            <a:solidFill>
              <a:srgbClr val="00A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54285" name="Text Box 13">
            <a:extLst>
              <a:ext uri="{FF2B5EF4-FFF2-40B4-BE49-F238E27FC236}">
                <a16:creationId xmlns:a16="http://schemas.microsoft.com/office/drawing/2014/main" id="{9DCC0BD2-AE12-C245-0C17-883551D70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638800"/>
            <a:ext cx="35814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 non-relevant documents</a:t>
            </a:r>
          </a:p>
          <a:p>
            <a:pPr>
              <a:spcBef>
                <a:spcPct val="1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 relevant documents</a:t>
            </a:r>
          </a:p>
        </p:txBody>
      </p:sp>
      <p:sp>
        <p:nvSpPr>
          <p:cNvPr id="54286" name="Text Box 14">
            <a:extLst>
              <a:ext uri="{FF2B5EF4-FFF2-40B4-BE49-F238E27FC236}">
                <a16:creationId xmlns:a16="http://schemas.microsoft.com/office/drawing/2014/main" id="{857DC47D-2D56-E06F-7F2D-72F9C034F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8100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54287" name="Text Box 15">
            <a:extLst>
              <a:ext uri="{FF2B5EF4-FFF2-40B4-BE49-F238E27FC236}">
                <a16:creationId xmlns:a16="http://schemas.microsoft.com/office/drawing/2014/main" id="{BCAD0553-5B6E-1367-0A4A-CF82318BD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488" y="25304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54288" name="Text Box 16">
            <a:extLst>
              <a:ext uri="{FF2B5EF4-FFF2-40B4-BE49-F238E27FC236}">
                <a16:creationId xmlns:a16="http://schemas.microsoft.com/office/drawing/2014/main" id="{CC4D6103-7E25-07FD-9B43-05A552702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34448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54289" name="Text Box 17">
            <a:extLst>
              <a:ext uri="{FF2B5EF4-FFF2-40B4-BE49-F238E27FC236}">
                <a16:creationId xmlns:a16="http://schemas.microsoft.com/office/drawing/2014/main" id="{DC586FDC-734A-1CEE-BD17-C18F246C5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1336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0" name="Text Box 18">
            <a:extLst>
              <a:ext uri="{FF2B5EF4-FFF2-40B4-BE49-F238E27FC236}">
                <a16:creationId xmlns:a16="http://schemas.microsoft.com/office/drawing/2014/main" id="{39EFD91D-55FD-D8F1-8D0D-B184898BB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488" y="19970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1" name="Text Box 19">
            <a:extLst>
              <a:ext uri="{FF2B5EF4-FFF2-40B4-BE49-F238E27FC236}">
                <a16:creationId xmlns:a16="http://schemas.microsoft.com/office/drawing/2014/main" id="{26A03C0C-82EB-E910-5BCC-81CAED11D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8956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2" name="Text Box 20">
            <a:extLst>
              <a:ext uri="{FF2B5EF4-FFF2-40B4-BE49-F238E27FC236}">
                <a16:creationId xmlns:a16="http://schemas.microsoft.com/office/drawing/2014/main" id="{0A5C7FF2-DF28-8E1D-91B3-6C014CEFB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2088" y="2911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3" name="Text Box 21">
            <a:extLst>
              <a:ext uri="{FF2B5EF4-FFF2-40B4-BE49-F238E27FC236}">
                <a16:creationId xmlns:a16="http://schemas.microsoft.com/office/drawing/2014/main" id="{8B106A7D-8158-5581-76AC-B7208B0C1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5908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4" name="Text Box 22">
            <a:extLst>
              <a:ext uri="{FF2B5EF4-FFF2-40B4-BE49-F238E27FC236}">
                <a16:creationId xmlns:a16="http://schemas.microsoft.com/office/drawing/2014/main" id="{83A4CF05-D030-00C5-22F3-FCC6DEC27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6888" y="19208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5" name="Text Box 23">
            <a:extLst>
              <a:ext uri="{FF2B5EF4-FFF2-40B4-BE49-F238E27FC236}">
                <a16:creationId xmlns:a16="http://schemas.microsoft.com/office/drawing/2014/main" id="{8ABC7AE3-FD8A-2565-F998-E7A92F598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9718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6" name="Text Box 24">
            <a:extLst>
              <a:ext uri="{FF2B5EF4-FFF2-40B4-BE49-F238E27FC236}">
                <a16:creationId xmlns:a16="http://schemas.microsoft.com/office/drawing/2014/main" id="{891825FA-F0B0-0E7C-F146-5763950CA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1336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7" name="Text Box 25">
            <a:extLst>
              <a:ext uri="{FF2B5EF4-FFF2-40B4-BE49-F238E27FC236}">
                <a16:creationId xmlns:a16="http://schemas.microsoft.com/office/drawing/2014/main" id="{9EDEF7DE-6C4D-D9D4-C564-7112B1281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46640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8" name="Text Box 26">
            <a:extLst>
              <a:ext uri="{FF2B5EF4-FFF2-40B4-BE49-F238E27FC236}">
                <a16:creationId xmlns:a16="http://schemas.microsoft.com/office/drawing/2014/main" id="{79F28B30-045B-1D65-0ED2-94F3048CC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9624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299" name="Text Box 27">
            <a:extLst>
              <a:ext uri="{FF2B5EF4-FFF2-40B4-BE49-F238E27FC236}">
                <a16:creationId xmlns:a16="http://schemas.microsoft.com/office/drawing/2014/main" id="{186B910D-1E8B-0834-0B03-B97C76AEF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488" y="3292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300" name="Text Box 28">
            <a:extLst>
              <a:ext uri="{FF2B5EF4-FFF2-40B4-BE49-F238E27FC236}">
                <a16:creationId xmlns:a16="http://schemas.microsoft.com/office/drawing/2014/main" id="{A5927E30-9A5B-0182-35AA-D183E26E0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3488" y="4359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4301" name="Group 29">
            <a:extLst>
              <a:ext uri="{FF2B5EF4-FFF2-40B4-BE49-F238E27FC236}">
                <a16:creationId xmlns:a16="http://schemas.microsoft.com/office/drawing/2014/main" id="{641D181F-5334-F14B-14BA-448AD883A9D2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191000"/>
            <a:ext cx="457200" cy="396875"/>
            <a:chOff x="4896" y="1680"/>
            <a:chExt cx="288" cy="250"/>
          </a:xfrm>
        </p:grpSpPr>
        <p:sp>
          <p:nvSpPr>
            <p:cNvPr id="54305" name="Text Box 30">
              <a:extLst>
                <a:ext uri="{FF2B5EF4-FFF2-40B4-BE49-F238E27FC236}">
                  <a16:creationId xmlns:a16="http://schemas.microsoft.com/office/drawing/2014/main" id="{35449912-12BC-F27E-CB8E-C20C76CC33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1680"/>
              <a:ext cx="2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</a:t>
              </a:r>
              <a:endPara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4306" name="Freeform 31">
              <a:extLst>
                <a:ext uri="{FF2B5EF4-FFF2-40B4-BE49-F238E27FC236}">
                  <a16:creationId xmlns:a16="http://schemas.microsoft.com/office/drawing/2014/main" id="{55022ABA-055F-179D-9FBE-90767A70E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" y="1773"/>
              <a:ext cx="72" cy="87"/>
            </a:xfrm>
            <a:custGeom>
              <a:avLst/>
              <a:gdLst>
                <a:gd name="T0" fmla="*/ 0 w 72"/>
                <a:gd name="T1" fmla="*/ 87 h 87"/>
                <a:gd name="T2" fmla="*/ 37 w 72"/>
                <a:gd name="T3" fmla="*/ 0 h 87"/>
                <a:gd name="T4" fmla="*/ 72 w 72"/>
                <a:gd name="T5" fmla="*/ 87 h 87"/>
                <a:gd name="T6" fmla="*/ 0 w 72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87"/>
                <a:gd name="T14" fmla="*/ 72 w 72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87">
                  <a:moveTo>
                    <a:pt x="0" y="87"/>
                  </a:moveTo>
                  <a:lnTo>
                    <a:pt x="37" y="0"/>
                  </a:lnTo>
                  <a:lnTo>
                    <a:pt x="72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A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54302" name="Text Box 32">
            <a:extLst>
              <a:ext uri="{FF2B5EF4-FFF2-40B4-BE49-F238E27FC236}">
                <a16:creationId xmlns:a16="http://schemas.microsoft.com/office/drawing/2014/main" id="{9A889005-8EA7-5CA2-94F7-7C0BA7108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3978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303" name="Text Box 33">
            <a:extLst>
              <a:ext uri="{FF2B5EF4-FFF2-40B4-BE49-F238E27FC236}">
                <a16:creationId xmlns:a16="http://schemas.microsoft.com/office/drawing/2014/main" id="{32D5BD1F-99A8-4AA8-4AD5-BBCD253BB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1288" y="2530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4304" name="TextBox 34">
            <a:extLst>
              <a:ext uri="{FF2B5EF4-FFF2-40B4-BE49-F238E27FC236}">
                <a16:creationId xmlns:a16="http://schemas.microsoft.com/office/drawing/2014/main" id="{07E17E7F-6E25-7BAF-5368-E73AA329C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479EDF5A-6F29-2600-8415-47FB553F47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Rocchio 1971 Algorithm (SMART)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B769126-DA0D-BCA5-7C0C-9B4B5FC8DFE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80010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>
                <a:ea typeface="宋体" panose="02010600030101010101" pitchFamily="2" charset="-122"/>
              </a:rPr>
              <a:t>Used in practice:</a:t>
            </a:r>
          </a:p>
          <a:p>
            <a:pPr eaLnBrk="1" hangingPunct="1">
              <a:lnSpc>
                <a:spcPct val="90000"/>
              </a:lnSpc>
            </a:pPr>
            <a:endParaRPr lang="en-US" altLang="zh-CN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20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20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180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i="1">
                <a:solidFill>
                  <a:srgbClr val="C00000"/>
                </a:solidFill>
                <a:ea typeface="宋体" panose="02010600030101010101" pitchFamily="2" charset="-122"/>
              </a:rPr>
              <a:t>D</a:t>
            </a:r>
            <a:r>
              <a:rPr lang="en-US" altLang="zh-CN" sz="2400" i="1" baseline="-25000">
                <a:solidFill>
                  <a:srgbClr val="C00000"/>
                </a:solidFill>
                <a:ea typeface="宋体" panose="02010600030101010101" pitchFamily="2" charset="-122"/>
              </a:rPr>
              <a:t>r  </a:t>
            </a:r>
            <a:r>
              <a:rPr lang="en-US" altLang="zh-CN" sz="2400" i="1">
                <a:solidFill>
                  <a:srgbClr val="C00000"/>
                </a:solidFill>
                <a:ea typeface="宋体" panose="02010600030101010101" pitchFamily="2" charset="-122"/>
              </a:rPr>
              <a:t>= </a:t>
            </a:r>
            <a: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  <a:t>set of </a:t>
            </a:r>
            <a:r>
              <a:rPr lang="en-US" altLang="zh-CN" sz="2400" u="sng">
                <a:solidFill>
                  <a:srgbClr val="C00000"/>
                </a:solidFill>
                <a:ea typeface="宋体" panose="02010600030101010101" pitchFamily="2" charset="-122"/>
              </a:rPr>
              <a:t>known</a:t>
            </a:r>
            <a: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  <a:t> relevant doc vectors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 i="1">
                <a:solidFill>
                  <a:srgbClr val="C00000"/>
                </a:solidFill>
                <a:ea typeface="宋体" panose="02010600030101010101" pitchFamily="2" charset="-122"/>
              </a:rPr>
              <a:t>D</a:t>
            </a:r>
            <a:r>
              <a:rPr lang="en-US" altLang="zh-CN" sz="2400" i="1" baseline="-25000">
                <a:solidFill>
                  <a:srgbClr val="C00000"/>
                </a:solidFill>
                <a:ea typeface="宋体" panose="02010600030101010101" pitchFamily="2" charset="-122"/>
              </a:rPr>
              <a:t>nr</a:t>
            </a:r>
            <a: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  <a:t> = set of </a:t>
            </a:r>
            <a:r>
              <a:rPr lang="en-US" altLang="zh-CN" sz="2400" u="sng">
                <a:solidFill>
                  <a:srgbClr val="C00000"/>
                </a:solidFill>
                <a:ea typeface="宋体" panose="02010600030101010101" pitchFamily="2" charset="-122"/>
              </a:rPr>
              <a:t>known</a:t>
            </a:r>
            <a: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  <a:t> irrelevant doc vectors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200">
                <a:ea typeface="宋体" panose="02010600030101010101" pitchFamily="2" charset="-122"/>
              </a:rPr>
              <a:t>Different from </a:t>
            </a:r>
            <a:r>
              <a:rPr lang="en-US" altLang="zh-CN" sz="2000" i="1">
                <a:ea typeface="宋体" panose="02010600030101010101" pitchFamily="2" charset="-122"/>
              </a:rPr>
              <a:t>C</a:t>
            </a:r>
            <a:r>
              <a:rPr lang="en-US" altLang="zh-CN" sz="2000" i="1" baseline="-25000">
                <a:ea typeface="宋体" panose="02010600030101010101" pitchFamily="2" charset="-122"/>
              </a:rPr>
              <a:t>r </a:t>
            </a:r>
            <a:r>
              <a:rPr lang="en-US" altLang="zh-CN" sz="2200">
                <a:ea typeface="宋体" panose="02010600030101010101" pitchFamily="2" charset="-122"/>
              </a:rPr>
              <a:t>and </a:t>
            </a:r>
            <a:r>
              <a:rPr lang="en-US" altLang="zh-CN" sz="2200" i="1">
                <a:ea typeface="宋体" panose="02010600030101010101" pitchFamily="2" charset="-122"/>
              </a:rPr>
              <a:t>C</a:t>
            </a:r>
            <a:r>
              <a:rPr lang="en-US" altLang="zh-CN" sz="2000" i="1" baseline="-25000">
                <a:ea typeface="宋体" panose="02010600030101010101" pitchFamily="2" charset="-122"/>
              </a:rPr>
              <a:t>nr</a:t>
            </a:r>
            <a:endParaRPr lang="en-US" altLang="zh-CN" sz="220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i="1">
                <a:solidFill>
                  <a:srgbClr val="C00000"/>
                </a:solidFill>
                <a:ea typeface="宋体" panose="02010600030101010101" pitchFamily="2" charset="-122"/>
              </a:rPr>
              <a:t>q</a:t>
            </a:r>
            <a:r>
              <a:rPr lang="en-US" altLang="zh-CN" sz="2400" i="1" baseline="-25000">
                <a:solidFill>
                  <a:srgbClr val="C00000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  <a:t> = modified query vector; </a:t>
            </a:r>
            <a:r>
              <a:rPr lang="en-US" altLang="zh-CN" sz="2400" i="1">
                <a:solidFill>
                  <a:srgbClr val="C00000"/>
                </a:solidFill>
                <a:ea typeface="宋体" panose="02010600030101010101" pitchFamily="2" charset="-122"/>
              </a:rPr>
              <a:t>q</a:t>
            </a:r>
            <a:r>
              <a:rPr lang="en-US" altLang="zh-CN" sz="2400" i="1" baseline="-25000">
                <a:solidFill>
                  <a:srgbClr val="C00000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  <a:t> = original query vector;</a:t>
            </a:r>
            <a:b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</a:br>
            <a:r>
              <a:rPr lang="el-GR" altLang="zh-TW" sz="2400" i="1">
                <a:solidFill>
                  <a:srgbClr val="C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zh-CN" sz="2400" i="1">
                <a:solidFill>
                  <a:srgbClr val="C00000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l-GR" altLang="zh-TW" sz="2400" i="1">
                <a:solidFill>
                  <a:srgbClr val="C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β</a:t>
            </a:r>
            <a:r>
              <a:rPr lang="en-US" altLang="zh-CN" sz="2400" i="1">
                <a:solidFill>
                  <a:srgbClr val="C00000"/>
                </a:solidFill>
                <a:ea typeface="宋体" panose="02010600030101010101" pitchFamily="2" charset="-122"/>
              </a:rPr>
              <a:t>,</a:t>
            </a:r>
            <a:r>
              <a:rPr lang="el-GR" altLang="zh-TW" sz="2400" i="1">
                <a:solidFill>
                  <a:srgbClr val="C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γ</a:t>
            </a:r>
            <a:r>
              <a:rPr lang="en-US" altLang="zh-CN" sz="2400">
                <a:solidFill>
                  <a:srgbClr val="C00000"/>
                </a:solidFill>
                <a:ea typeface="宋体" panose="02010600030101010101" pitchFamily="2" charset="-122"/>
              </a:rPr>
              <a:t>: weights (hand-chosen or set empirically)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400">
                <a:ea typeface="宋体" panose="02010600030101010101" pitchFamily="2" charset="-122"/>
              </a:rPr>
              <a:t>New query moves toward relevant documents and away from irrelevant documents</a:t>
            </a:r>
          </a:p>
        </p:txBody>
      </p:sp>
      <p:graphicFrame>
        <p:nvGraphicFramePr>
          <p:cNvPr id="56324" name="Object 7">
            <a:extLst>
              <a:ext uri="{FF2B5EF4-FFF2-40B4-BE49-F238E27FC236}">
                <a16:creationId xmlns:a16="http://schemas.microsoft.com/office/drawing/2014/main" id="{C8D438FF-0C03-4075-D16D-FF6A89FD8A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9975" y="2159000"/>
          <a:ext cx="710565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3000" imgH="457200" progId="Equation.3">
                  <p:embed/>
                </p:oleObj>
              </mc:Choice>
              <mc:Fallback>
                <p:oleObj name="Equation" r:id="rId3" imgW="2413000" imgH="457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9975" y="2159000"/>
                        <a:ext cx="710565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lowchart: Extract 7">
            <a:extLst>
              <a:ext uri="{FF2B5EF4-FFF2-40B4-BE49-F238E27FC236}">
                <a16:creationId xmlns:a16="http://schemas.microsoft.com/office/drawing/2014/main" id="{5A04FED8-C3D2-0C68-74A4-89482EF63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419600"/>
            <a:ext cx="457200" cy="457200"/>
          </a:xfrm>
          <a:prstGeom prst="flowChartExtra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bIns="91440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</a:rPr>
              <a:t>!</a:t>
            </a:r>
          </a:p>
        </p:txBody>
      </p:sp>
      <p:sp>
        <p:nvSpPr>
          <p:cNvPr id="56326" name="TextBox 6">
            <a:extLst>
              <a:ext uri="{FF2B5EF4-FFF2-40B4-BE49-F238E27FC236}">
                <a16:creationId xmlns:a16="http://schemas.microsoft.com/office/drawing/2014/main" id="{F82082EF-3702-773B-D63D-0AA6C4321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4">
            <a:extLst>
              <a:ext uri="{FF2B5EF4-FFF2-40B4-BE49-F238E27FC236}">
                <a16:creationId xmlns:a16="http://schemas.microsoft.com/office/drawing/2014/main" id="{7360332C-022C-64D0-D153-C8813EB0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Subtleties to note</a:t>
            </a:r>
          </a:p>
        </p:txBody>
      </p:sp>
      <p:sp>
        <p:nvSpPr>
          <p:cNvPr id="58371" name="Content Placeholder 5">
            <a:extLst>
              <a:ext uri="{FF2B5EF4-FFF2-40B4-BE49-F238E27FC236}">
                <a16:creationId xmlns:a16="http://schemas.microsoft.com/office/drawing/2014/main" id="{5C4A19E9-F5B8-D5EA-5F2A-65E06D2EB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>
                <a:ea typeface="宋体" panose="02010600030101010101" pitchFamily="2" charset="-122"/>
              </a:rPr>
              <a:t>Tradeoff </a:t>
            </a:r>
            <a:r>
              <a:rPr lang="el-GR" altLang="zh-TW">
                <a:ea typeface="ＭＳ Ｐゴシック" panose="020B0600070205080204" pitchFamily="34" charset="-128"/>
                <a:cs typeface="Arial" panose="020B0604020202020204" pitchFamily="34" charset="0"/>
              </a:rPr>
              <a:t>α</a:t>
            </a:r>
            <a:r>
              <a:rPr lang="en-US" altLang="zh-CN">
                <a:ea typeface="宋体" panose="02010600030101010101" pitchFamily="2" charset="-122"/>
              </a:rPr>
              <a:t> vs. </a:t>
            </a:r>
            <a:r>
              <a:rPr lang="el-GR" altLang="zh-TW">
                <a:ea typeface="ＭＳ Ｐゴシック" panose="020B0600070205080204" pitchFamily="34" charset="-128"/>
                <a:cs typeface="Arial" panose="020B0604020202020204" pitchFamily="34" charset="0"/>
              </a:rPr>
              <a:t>β</a:t>
            </a:r>
            <a:r>
              <a:rPr lang="en-US" altLang="zh-CN">
                <a:ea typeface="宋体" panose="02010600030101010101" pitchFamily="2" charset="-122"/>
              </a:rPr>
              <a:t>/</a:t>
            </a:r>
            <a:r>
              <a:rPr lang="el-GR" altLang="zh-TW">
                <a:ea typeface="ＭＳ Ｐゴシック" panose="020B0600070205080204" pitchFamily="34" charset="-128"/>
                <a:cs typeface="Arial" panose="020B0604020202020204" pitchFamily="34" charset="0"/>
              </a:rPr>
              <a:t>γ</a:t>
            </a:r>
            <a:r>
              <a:rPr lang="en-US" altLang="zh-CN">
                <a:ea typeface="宋体" panose="02010600030101010101" pitchFamily="2" charset="-122"/>
              </a:rPr>
              <a:t> 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>
                <a:ea typeface="宋体" panose="02010600030101010101" pitchFamily="2" charset="-122"/>
              </a:rPr>
              <a:t>If we have a lot of judged documents, we want a higher </a:t>
            </a:r>
            <a:r>
              <a:rPr lang="el-GR" altLang="zh-TW">
                <a:ea typeface="ＭＳ Ｐゴシック" panose="020B0600070205080204" pitchFamily="34" charset="-128"/>
                <a:cs typeface="Arial" panose="020B0604020202020204" pitchFamily="34" charset="0"/>
              </a:rPr>
              <a:t>β</a:t>
            </a:r>
            <a:r>
              <a:rPr lang="en-US" altLang="zh-CN">
                <a:ea typeface="宋体" panose="02010600030101010101" pitchFamily="2" charset="-122"/>
              </a:rPr>
              <a:t>/</a:t>
            </a:r>
            <a:r>
              <a:rPr lang="el-GR" altLang="zh-TW">
                <a:ea typeface="ＭＳ Ｐゴシック" panose="020B0600070205080204" pitchFamily="34" charset="-128"/>
                <a:cs typeface="Arial" panose="020B0604020202020204" pitchFamily="34" charset="0"/>
              </a:rPr>
              <a:t>γ</a:t>
            </a:r>
            <a:endParaRPr lang="en-US" altLang="zh-CN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>
                <a:ea typeface="宋体" panose="02010600030101010101" pitchFamily="2" charset="-122"/>
              </a:rPr>
              <a:t>Some weights in query vector can go negative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>
                <a:ea typeface="宋体" panose="02010600030101010101" pitchFamily="2" charset="-122"/>
              </a:rPr>
              <a:t>Negative term weights are ignored (set to 0)</a:t>
            </a:r>
          </a:p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58372" name="TextBox 4">
            <a:extLst>
              <a:ext uri="{FF2B5EF4-FFF2-40B4-BE49-F238E27FC236}">
                <a16:creationId xmlns:a16="http://schemas.microsoft.com/office/drawing/2014/main" id="{7970BF5C-4666-AB64-3B14-1AF41F96E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reeform 2">
            <a:extLst>
              <a:ext uri="{FF2B5EF4-FFF2-40B4-BE49-F238E27FC236}">
                <a16:creationId xmlns:a16="http://schemas.microsoft.com/office/drawing/2014/main" id="{5DD5E34B-05F8-A009-F2C1-DA0B23F659F1}"/>
              </a:ext>
            </a:extLst>
          </p:cNvPr>
          <p:cNvSpPr>
            <a:spLocks/>
          </p:cNvSpPr>
          <p:nvPr/>
        </p:nvSpPr>
        <p:spPr bwMode="auto">
          <a:xfrm>
            <a:off x="928688" y="1616075"/>
            <a:ext cx="6234112" cy="4430713"/>
          </a:xfrm>
          <a:custGeom>
            <a:avLst/>
            <a:gdLst>
              <a:gd name="T0" fmla="*/ 2147483646 w 3927"/>
              <a:gd name="T1" fmla="*/ 2147483646 h 2791"/>
              <a:gd name="T2" fmla="*/ 2147483646 w 3927"/>
              <a:gd name="T3" fmla="*/ 2147483646 h 2791"/>
              <a:gd name="T4" fmla="*/ 2147483646 w 3927"/>
              <a:gd name="T5" fmla="*/ 2147483646 h 2791"/>
              <a:gd name="T6" fmla="*/ 2147483646 w 3927"/>
              <a:gd name="T7" fmla="*/ 2147483646 h 2791"/>
              <a:gd name="T8" fmla="*/ 2147483646 w 3927"/>
              <a:gd name="T9" fmla="*/ 2147483646 h 2791"/>
              <a:gd name="T10" fmla="*/ 2147483646 w 3927"/>
              <a:gd name="T11" fmla="*/ 2147483646 h 2791"/>
              <a:gd name="T12" fmla="*/ 2147483646 w 3927"/>
              <a:gd name="T13" fmla="*/ 2147483646 h 2791"/>
              <a:gd name="T14" fmla="*/ 2147483646 w 3927"/>
              <a:gd name="T15" fmla="*/ 2147483646 h 2791"/>
              <a:gd name="T16" fmla="*/ 2147483646 w 3927"/>
              <a:gd name="T17" fmla="*/ 2147483646 h 2791"/>
              <a:gd name="T18" fmla="*/ 2147483646 w 3927"/>
              <a:gd name="T19" fmla="*/ 2147483646 h 2791"/>
              <a:gd name="T20" fmla="*/ 2147483646 w 3927"/>
              <a:gd name="T21" fmla="*/ 2147483646 h 2791"/>
              <a:gd name="T22" fmla="*/ 2147483646 w 3927"/>
              <a:gd name="T23" fmla="*/ 2147483646 h 2791"/>
              <a:gd name="T24" fmla="*/ 2147483646 w 3927"/>
              <a:gd name="T25" fmla="*/ 2147483646 h 2791"/>
              <a:gd name="T26" fmla="*/ 2147483646 w 3927"/>
              <a:gd name="T27" fmla="*/ 2147483646 h 2791"/>
              <a:gd name="T28" fmla="*/ 2147483646 w 3927"/>
              <a:gd name="T29" fmla="*/ 2147483646 h 2791"/>
              <a:gd name="T30" fmla="*/ 2147483646 w 3927"/>
              <a:gd name="T31" fmla="*/ 2147483646 h 2791"/>
              <a:gd name="T32" fmla="*/ 2147483646 w 3927"/>
              <a:gd name="T33" fmla="*/ 2147483646 h 2791"/>
              <a:gd name="T34" fmla="*/ 2147483646 w 3927"/>
              <a:gd name="T35" fmla="*/ 2147483646 h 2791"/>
              <a:gd name="T36" fmla="*/ 2147483646 w 3927"/>
              <a:gd name="T37" fmla="*/ 2147483646 h 2791"/>
              <a:gd name="T38" fmla="*/ 2147483646 w 3927"/>
              <a:gd name="T39" fmla="*/ 2147483646 h 2791"/>
              <a:gd name="T40" fmla="*/ 2147483646 w 3927"/>
              <a:gd name="T41" fmla="*/ 2147483646 h 2791"/>
              <a:gd name="T42" fmla="*/ 2147483646 w 3927"/>
              <a:gd name="T43" fmla="*/ 2147483646 h 2791"/>
              <a:gd name="T44" fmla="*/ 2147483646 w 3927"/>
              <a:gd name="T45" fmla="*/ 2147483646 h 2791"/>
              <a:gd name="T46" fmla="*/ 2147483646 w 3927"/>
              <a:gd name="T47" fmla="*/ 2147483646 h 2791"/>
              <a:gd name="T48" fmla="*/ 2147483646 w 3927"/>
              <a:gd name="T49" fmla="*/ 2147483646 h 2791"/>
              <a:gd name="T50" fmla="*/ 2147483646 w 3927"/>
              <a:gd name="T51" fmla="*/ 2147483646 h 2791"/>
              <a:gd name="T52" fmla="*/ 2147483646 w 3927"/>
              <a:gd name="T53" fmla="*/ 2147483646 h 2791"/>
              <a:gd name="T54" fmla="*/ 2147483646 w 3927"/>
              <a:gd name="T55" fmla="*/ 2147483646 h 2791"/>
              <a:gd name="T56" fmla="*/ 2147483646 w 3927"/>
              <a:gd name="T57" fmla="*/ 2147483646 h 2791"/>
              <a:gd name="T58" fmla="*/ 2147483646 w 3927"/>
              <a:gd name="T59" fmla="*/ 2147483646 h 2791"/>
              <a:gd name="T60" fmla="*/ 2147483646 w 3927"/>
              <a:gd name="T61" fmla="*/ 2147483646 h 2791"/>
              <a:gd name="T62" fmla="*/ 2147483646 w 3927"/>
              <a:gd name="T63" fmla="*/ 2147483646 h 2791"/>
              <a:gd name="T64" fmla="*/ 2147483646 w 3927"/>
              <a:gd name="T65" fmla="*/ 2147483646 h 2791"/>
              <a:gd name="T66" fmla="*/ 2147483646 w 3927"/>
              <a:gd name="T67" fmla="*/ 2147483646 h 2791"/>
              <a:gd name="T68" fmla="*/ 2147483646 w 3927"/>
              <a:gd name="T69" fmla="*/ 2147483646 h 2791"/>
              <a:gd name="T70" fmla="*/ 2147483646 w 3927"/>
              <a:gd name="T71" fmla="*/ 2147483646 h 2791"/>
              <a:gd name="T72" fmla="*/ 2147483646 w 3927"/>
              <a:gd name="T73" fmla="*/ 2147483646 h 2791"/>
              <a:gd name="T74" fmla="*/ 2147483646 w 3927"/>
              <a:gd name="T75" fmla="*/ 2147483646 h 2791"/>
              <a:gd name="T76" fmla="*/ 2147483646 w 3927"/>
              <a:gd name="T77" fmla="*/ 2147483646 h 2791"/>
              <a:gd name="T78" fmla="*/ 2147483646 w 3927"/>
              <a:gd name="T79" fmla="*/ 2147483646 h 2791"/>
              <a:gd name="T80" fmla="*/ 2147483646 w 3927"/>
              <a:gd name="T81" fmla="*/ 2147483646 h 2791"/>
              <a:gd name="T82" fmla="*/ 2147483646 w 3927"/>
              <a:gd name="T83" fmla="*/ 2147483646 h 2791"/>
              <a:gd name="T84" fmla="*/ 2147483646 w 3927"/>
              <a:gd name="T85" fmla="*/ 2147483646 h 2791"/>
              <a:gd name="T86" fmla="*/ 2147483646 w 3927"/>
              <a:gd name="T87" fmla="*/ 2147483646 h 2791"/>
              <a:gd name="T88" fmla="*/ 2147483646 w 3927"/>
              <a:gd name="T89" fmla="*/ 2147483646 h 2791"/>
              <a:gd name="T90" fmla="*/ 2147483646 w 3927"/>
              <a:gd name="T91" fmla="*/ 2147483646 h 2791"/>
              <a:gd name="T92" fmla="*/ 2147483646 w 3927"/>
              <a:gd name="T93" fmla="*/ 2147483646 h 2791"/>
              <a:gd name="T94" fmla="*/ 2147483646 w 3927"/>
              <a:gd name="T95" fmla="*/ 2147483646 h 2791"/>
              <a:gd name="T96" fmla="*/ 2147483646 w 3927"/>
              <a:gd name="T97" fmla="*/ 2147483646 h 2791"/>
              <a:gd name="T98" fmla="*/ 2147483646 w 3927"/>
              <a:gd name="T99" fmla="*/ 2147483646 h 2791"/>
              <a:gd name="T100" fmla="*/ 2147483646 w 3927"/>
              <a:gd name="T101" fmla="*/ 2147483646 h 2791"/>
              <a:gd name="T102" fmla="*/ 2147483646 w 3927"/>
              <a:gd name="T103" fmla="*/ 2147483646 h 2791"/>
              <a:gd name="T104" fmla="*/ 2147483646 w 3927"/>
              <a:gd name="T105" fmla="*/ 2147483646 h 2791"/>
              <a:gd name="T106" fmla="*/ 2147483646 w 3927"/>
              <a:gd name="T107" fmla="*/ 2147483646 h 2791"/>
              <a:gd name="T108" fmla="*/ 2147483646 w 3927"/>
              <a:gd name="T109" fmla="*/ 2147483646 h 2791"/>
              <a:gd name="T110" fmla="*/ 2147483646 w 3927"/>
              <a:gd name="T111" fmla="*/ 2147483646 h 27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927"/>
              <a:gd name="T169" fmla="*/ 0 h 2791"/>
              <a:gd name="T170" fmla="*/ 3927 w 3927"/>
              <a:gd name="T171" fmla="*/ 2791 h 27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927" h="2791">
                <a:moveTo>
                  <a:pt x="329" y="2491"/>
                </a:moveTo>
                <a:cubicBezTo>
                  <a:pt x="284" y="2395"/>
                  <a:pt x="261" y="2289"/>
                  <a:pt x="221" y="2190"/>
                </a:cubicBezTo>
                <a:cubicBezTo>
                  <a:pt x="206" y="2113"/>
                  <a:pt x="189" y="2026"/>
                  <a:pt x="154" y="1956"/>
                </a:cubicBezTo>
                <a:cubicBezTo>
                  <a:pt x="135" y="1782"/>
                  <a:pt x="156" y="1989"/>
                  <a:pt x="137" y="1673"/>
                </a:cubicBezTo>
                <a:cubicBezTo>
                  <a:pt x="132" y="1591"/>
                  <a:pt x="111" y="1510"/>
                  <a:pt x="96" y="1430"/>
                </a:cubicBezTo>
                <a:cubicBezTo>
                  <a:pt x="101" y="1355"/>
                  <a:pt x="112" y="1280"/>
                  <a:pt x="112" y="1205"/>
                </a:cubicBezTo>
                <a:cubicBezTo>
                  <a:pt x="112" y="1191"/>
                  <a:pt x="68" y="1097"/>
                  <a:pt x="62" y="1080"/>
                </a:cubicBezTo>
                <a:cubicBezTo>
                  <a:pt x="54" y="1031"/>
                  <a:pt x="38" y="987"/>
                  <a:pt x="29" y="938"/>
                </a:cubicBezTo>
                <a:cubicBezTo>
                  <a:pt x="19" y="822"/>
                  <a:pt x="0" y="650"/>
                  <a:pt x="71" y="546"/>
                </a:cubicBezTo>
                <a:cubicBezTo>
                  <a:pt x="94" y="474"/>
                  <a:pt x="52" y="591"/>
                  <a:pt x="129" y="479"/>
                </a:cubicBezTo>
                <a:cubicBezTo>
                  <a:pt x="137" y="467"/>
                  <a:pt x="132" y="450"/>
                  <a:pt x="137" y="437"/>
                </a:cubicBezTo>
                <a:cubicBezTo>
                  <a:pt x="154" y="396"/>
                  <a:pt x="195" y="348"/>
                  <a:pt x="229" y="320"/>
                </a:cubicBezTo>
                <a:cubicBezTo>
                  <a:pt x="282" y="277"/>
                  <a:pt x="347" y="254"/>
                  <a:pt x="405" y="220"/>
                </a:cubicBezTo>
                <a:cubicBezTo>
                  <a:pt x="466" y="185"/>
                  <a:pt x="524" y="143"/>
                  <a:pt x="588" y="112"/>
                </a:cubicBezTo>
                <a:cubicBezTo>
                  <a:pt x="739" y="38"/>
                  <a:pt x="934" y="27"/>
                  <a:pt x="1097" y="20"/>
                </a:cubicBezTo>
                <a:cubicBezTo>
                  <a:pt x="1304" y="0"/>
                  <a:pt x="1509" y="22"/>
                  <a:pt x="1715" y="36"/>
                </a:cubicBezTo>
                <a:cubicBezTo>
                  <a:pt x="1863" y="63"/>
                  <a:pt x="2009" y="30"/>
                  <a:pt x="2158" y="20"/>
                </a:cubicBezTo>
                <a:cubicBezTo>
                  <a:pt x="2355" y="27"/>
                  <a:pt x="2546" y="49"/>
                  <a:pt x="2742" y="61"/>
                </a:cubicBezTo>
                <a:cubicBezTo>
                  <a:pt x="2883" y="91"/>
                  <a:pt x="2709" y="57"/>
                  <a:pt x="3059" y="78"/>
                </a:cubicBezTo>
                <a:cubicBezTo>
                  <a:pt x="3186" y="86"/>
                  <a:pt x="3308" y="119"/>
                  <a:pt x="3435" y="128"/>
                </a:cubicBezTo>
                <a:cubicBezTo>
                  <a:pt x="3504" y="147"/>
                  <a:pt x="3574" y="165"/>
                  <a:pt x="3644" y="178"/>
                </a:cubicBezTo>
                <a:cubicBezTo>
                  <a:pt x="3679" y="202"/>
                  <a:pt x="3713" y="224"/>
                  <a:pt x="3735" y="262"/>
                </a:cubicBezTo>
                <a:cubicBezTo>
                  <a:pt x="3748" y="284"/>
                  <a:pt x="3769" y="329"/>
                  <a:pt x="3769" y="329"/>
                </a:cubicBezTo>
                <a:cubicBezTo>
                  <a:pt x="3781" y="379"/>
                  <a:pt x="3799" y="411"/>
                  <a:pt x="3827" y="454"/>
                </a:cubicBezTo>
                <a:cubicBezTo>
                  <a:pt x="3855" y="564"/>
                  <a:pt x="3893" y="664"/>
                  <a:pt x="3927" y="771"/>
                </a:cubicBezTo>
                <a:cubicBezTo>
                  <a:pt x="3924" y="852"/>
                  <a:pt x="3924" y="932"/>
                  <a:pt x="3919" y="1013"/>
                </a:cubicBezTo>
                <a:cubicBezTo>
                  <a:pt x="3917" y="1050"/>
                  <a:pt x="3900" y="1085"/>
                  <a:pt x="3894" y="1122"/>
                </a:cubicBezTo>
                <a:cubicBezTo>
                  <a:pt x="3875" y="1240"/>
                  <a:pt x="3857" y="1367"/>
                  <a:pt x="3819" y="1481"/>
                </a:cubicBezTo>
                <a:cubicBezTo>
                  <a:pt x="3813" y="1520"/>
                  <a:pt x="3808" y="1558"/>
                  <a:pt x="3802" y="1597"/>
                </a:cubicBezTo>
                <a:cubicBezTo>
                  <a:pt x="3794" y="1647"/>
                  <a:pt x="3784" y="1698"/>
                  <a:pt x="3777" y="1748"/>
                </a:cubicBezTo>
                <a:cubicBezTo>
                  <a:pt x="3753" y="1909"/>
                  <a:pt x="3768" y="2005"/>
                  <a:pt x="3585" y="2040"/>
                </a:cubicBezTo>
                <a:cubicBezTo>
                  <a:pt x="3546" y="2066"/>
                  <a:pt x="3513" y="2093"/>
                  <a:pt x="3468" y="2107"/>
                </a:cubicBezTo>
                <a:cubicBezTo>
                  <a:pt x="3446" y="2114"/>
                  <a:pt x="3401" y="2123"/>
                  <a:pt x="3401" y="2123"/>
                </a:cubicBezTo>
                <a:cubicBezTo>
                  <a:pt x="3355" y="2154"/>
                  <a:pt x="3317" y="2150"/>
                  <a:pt x="3260" y="2157"/>
                </a:cubicBezTo>
                <a:cubicBezTo>
                  <a:pt x="3151" y="2170"/>
                  <a:pt x="3043" y="2186"/>
                  <a:pt x="2934" y="2198"/>
                </a:cubicBezTo>
                <a:cubicBezTo>
                  <a:pt x="2874" y="2184"/>
                  <a:pt x="2820" y="2172"/>
                  <a:pt x="2759" y="2165"/>
                </a:cubicBezTo>
                <a:cubicBezTo>
                  <a:pt x="2712" y="2168"/>
                  <a:pt x="2664" y="2168"/>
                  <a:pt x="2617" y="2173"/>
                </a:cubicBezTo>
                <a:cubicBezTo>
                  <a:pt x="2596" y="2175"/>
                  <a:pt x="2563" y="2200"/>
                  <a:pt x="2550" y="2207"/>
                </a:cubicBezTo>
                <a:cubicBezTo>
                  <a:pt x="2506" y="2229"/>
                  <a:pt x="2455" y="2236"/>
                  <a:pt x="2408" y="2249"/>
                </a:cubicBezTo>
                <a:cubicBezTo>
                  <a:pt x="2339" y="2293"/>
                  <a:pt x="2253" y="2286"/>
                  <a:pt x="2183" y="2324"/>
                </a:cubicBezTo>
                <a:cubicBezTo>
                  <a:pt x="2053" y="2394"/>
                  <a:pt x="2185" y="2342"/>
                  <a:pt x="2016" y="2399"/>
                </a:cubicBezTo>
                <a:cubicBezTo>
                  <a:pt x="2001" y="2404"/>
                  <a:pt x="1990" y="2420"/>
                  <a:pt x="1974" y="2424"/>
                </a:cubicBezTo>
                <a:cubicBezTo>
                  <a:pt x="1809" y="2464"/>
                  <a:pt x="1637" y="2472"/>
                  <a:pt x="1473" y="2516"/>
                </a:cubicBezTo>
                <a:cubicBezTo>
                  <a:pt x="1390" y="2538"/>
                  <a:pt x="1327" y="2582"/>
                  <a:pt x="1248" y="2608"/>
                </a:cubicBezTo>
                <a:cubicBezTo>
                  <a:pt x="1149" y="2641"/>
                  <a:pt x="1053" y="2676"/>
                  <a:pt x="956" y="2716"/>
                </a:cubicBezTo>
                <a:cubicBezTo>
                  <a:pt x="912" y="2760"/>
                  <a:pt x="951" y="2731"/>
                  <a:pt x="872" y="2749"/>
                </a:cubicBezTo>
                <a:cubicBezTo>
                  <a:pt x="797" y="2766"/>
                  <a:pt x="734" y="2783"/>
                  <a:pt x="655" y="2791"/>
                </a:cubicBezTo>
                <a:cubicBezTo>
                  <a:pt x="636" y="2785"/>
                  <a:pt x="615" y="2782"/>
                  <a:pt x="597" y="2774"/>
                </a:cubicBezTo>
                <a:cubicBezTo>
                  <a:pt x="584" y="2768"/>
                  <a:pt x="575" y="2756"/>
                  <a:pt x="563" y="2749"/>
                </a:cubicBezTo>
                <a:cubicBezTo>
                  <a:pt x="555" y="2745"/>
                  <a:pt x="546" y="2744"/>
                  <a:pt x="538" y="2741"/>
                </a:cubicBezTo>
                <a:cubicBezTo>
                  <a:pt x="521" y="2724"/>
                  <a:pt x="501" y="2710"/>
                  <a:pt x="488" y="2691"/>
                </a:cubicBezTo>
                <a:cubicBezTo>
                  <a:pt x="482" y="2683"/>
                  <a:pt x="478" y="2674"/>
                  <a:pt x="471" y="2666"/>
                </a:cubicBezTo>
                <a:cubicBezTo>
                  <a:pt x="455" y="2648"/>
                  <a:pt x="421" y="2616"/>
                  <a:pt x="421" y="2616"/>
                </a:cubicBezTo>
                <a:cubicBezTo>
                  <a:pt x="418" y="2608"/>
                  <a:pt x="418" y="2598"/>
                  <a:pt x="413" y="2591"/>
                </a:cubicBezTo>
                <a:cubicBezTo>
                  <a:pt x="407" y="2583"/>
                  <a:pt x="392" y="2583"/>
                  <a:pt x="388" y="2574"/>
                </a:cubicBezTo>
                <a:cubicBezTo>
                  <a:pt x="375" y="2548"/>
                  <a:pt x="389" y="2459"/>
                  <a:pt x="329" y="249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D41EAE72-924C-FDB8-A130-8CF851C792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Relevance feedback on initial query </a:t>
            </a:r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id="{EFC3D3E3-067D-2A5D-5992-CCC9523C6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3292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1" name="Text Box 5">
            <a:extLst>
              <a:ext uri="{FF2B5EF4-FFF2-40B4-BE49-F238E27FC236}">
                <a16:creationId xmlns:a16="http://schemas.microsoft.com/office/drawing/2014/main" id="{183562F1-9555-5613-9539-BD306AD97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8" y="2835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2" name="Text Box 6">
            <a:extLst>
              <a:ext uri="{FF2B5EF4-FFF2-40B4-BE49-F238E27FC236}">
                <a16:creationId xmlns:a16="http://schemas.microsoft.com/office/drawing/2014/main" id="{43FFE692-757C-A26C-60A3-7B80580F9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3597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3" name="Text Box 7">
            <a:extLst>
              <a:ext uri="{FF2B5EF4-FFF2-40B4-BE49-F238E27FC236}">
                <a16:creationId xmlns:a16="http://schemas.microsoft.com/office/drawing/2014/main" id="{8769FA07-500E-E5CB-9F3E-4F8A478BC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3088" y="38258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4" name="Text Box 8">
            <a:extLst>
              <a:ext uri="{FF2B5EF4-FFF2-40B4-BE49-F238E27FC236}">
                <a16:creationId xmlns:a16="http://schemas.microsoft.com/office/drawing/2014/main" id="{EC9E3C36-D362-F43F-6D08-C2DA88E41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6488" y="42068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60425" name="Text Box 9">
            <a:extLst>
              <a:ext uri="{FF2B5EF4-FFF2-40B4-BE49-F238E27FC236}">
                <a16:creationId xmlns:a16="http://schemas.microsoft.com/office/drawing/2014/main" id="{B272924E-8548-DF99-F4F9-A027B31CC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088" y="39782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60426" name="Text Box 10">
            <a:extLst>
              <a:ext uri="{FF2B5EF4-FFF2-40B4-BE49-F238E27FC236}">
                <a16:creationId xmlns:a16="http://schemas.microsoft.com/office/drawing/2014/main" id="{DF3230BE-FCE8-D973-8272-A43BF4AD3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42068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60427" name="Text Box 11">
            <a:extLst>
              <a:ext uri="{FF2B5EF4-FFF2-40B4-BE49-F238E27FC236}">
                <a16:creationId xmlns:a16="http://schemas.microsoft.com/office/drawing/2014/main" id="{C442597B-15DD-8FD1-3B93-713457F85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807075"/>
            <a:ext cx="1752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solidFill>
                  <a:srgbClr val="00A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Revised query</a:t>
            </a:r>
          </a:p>
        </p:txBody>
      </p:sp>
      <p:sp>
        <p:nvSpPr>
          <p:cNvPr id="60428" name="Line 12">
            <a:extLst>
              <a:ext uri="{FF2B5EF4-FFF2-40B4-BE49-F238E27FC236}">
                <a16:creationId xmlns:a16="http://schemas.microsoft.com/office/drawing/2014/main" id="{EE39425E-A544-F582-9758-97E4A0AF33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4191000"/>
            <a:ext cx="1447800" cy="1676400"/>
          </a:xfrm>
          <a:prstGeom prst="line">
            <a:avLst/>
          </a:prstGeom>
          <a:noFill/>
          <a:ln w="9525">
            <a:solidFill>
              <a:srgbClr val="00A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0429" name="Text Box 13">
            <a:extLst>
              <a:ext uri="{FF2B5EF4-FFF2-40B4-BE49-F238E27FC236}">
                <a16:creationId xmlns:a16="http://schemas.microsoft.com/office/drawing/2014/main" id="{156397E6-2EC1-5B7C-5B3E-AEF5F18D5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638800"/>
            <a:ext cx="44958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 known non-relevant documents</a:t>
            </a:r>
          </a:p>
          <a:p>
            <a:pPr>
              <a:spcBef>
                <a:spcPct val="1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  known relevant documents</a:t>
            </a:r>
          </a:p>
        </p:txBody>
      </p:sp>
      <p:sp>
        <p:nvSpPr>
          <p:cNvPr id="60430" name="Text Box 14">
            <a:extLst>
              <a:ext uri="{FF2B5EF4-FFF2-40B4-BE49-F238E27FC236}">
                <a16:creationId xmlns:a16="http://schemas.microsoft.com/office/drawing/2014/main" id="{4D723344-D4C4-1400-2802-FF21425FA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088" y="37496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60431" name="Text Box 15">
            <a:extLst>
              <a:ext uri="{FF2B5EF4-FFF2-40B4-BE49-F238E27FC236}">
                <a16:creationId xmlns:a16="http://schemas.microsoft.com/office/drawing/2014/main" id="{20056C93-E5BE-88BA-9294-839E1E690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488" y="25304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60432" name="Text Box 16">
            <a:extLst>
              <a:ext uri="{FF2B5EF4-FFF2-40B4-BE49-F238E27FC236}">
                <a16:creationId xmlns:a16="http://schemas.microsoft.com/office/drawing/2014/main" id="{53B12649-CD95-E91D-73BE-F1FA5AE22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3444875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60433" name="Text Box 17">
            <a:extLst>
              <a:ext uri="{FF2B5EF4-FFF2-40B4-BE49-F238E27FC236}">
                <a16:creationId xmlns:a16="http://schemas.microsoft.com/office/drawing/2014/main" id="{CDF12BB1-D80C-99DF-5230-B3797A89A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124200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34" name="Text Box 18">
            <a:extLst>
              <a:ext uri="{FF2B5EF4-FFF2-40B4-BE49-F238E27FC236}">
                <a16:creationId xmlns:a16="http://schemas.microsoft.com/office/drawing/2014/main" id="{69D656C4-B6B5-C059-FEA1-E8F7AA132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488" y="19970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35" name="Text Box 19">
            <a:extLst>
              <a:ext uri="{FF2B5EF4-FFF2-40B4-BE49-F238E27FC236}">
                <a16:creationId xmlns:a16="http://schemas.microsoft.com/office/drawing/2014/main" id="{4EFD192F-BE84-D475-1236-AC73D4A18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30638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36" name="Text Box 20">
            <a:extLst>
              <a:ext uri="{FF2B5EF4-FFF2-40B4-BE49-F238E27FC236}">
                <a16:creationId xmlns:a16="http://schemas.microsoft.com/office/drawing/2014/main" id="{89741312-339F-6302-9F3A-258BD78A9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2088" y="2911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37" name="Text Box 21">
            <a:extLst>
              <a:ext uri="{FF2B5EF4-FFF2-40B4-BE49-F238E27FC236}">
                <a16:creationId xmlns:a16="http://schemas.microsoft.com/office/drawing/2014/main" id="{D61446E9-FC07-A724-D31E-EE10A4004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2088" y="22256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38" name="Text Box 22">
            <a:extLst>
              <a:ext uri="{FF2B5EF4-FFF2-40B4-BE49-F238E27FC236}">
                <a16:creationId xmlns:a16="http://schemas.microsoft.com/office/drawing/2014/main" id="{0FCF95C8-7517-CE06-299B-F7DED8BC7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6888" y="19208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39" name="Text Box 23">
            <a:extLst>
              <a:ext uri="{FF2B5EF4-FFF2-40B4-BE49-F238E27FC236}">
                <a16:creationId xmlns:a16="http://schemas.microsoft.com/office/drawing/2014/main" id="{9DAD13BB-EBF9-4622-9E5F-4E240B611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2088" y="50450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40" name="Text Box 24">
            <a:extLst>
              <a:ext uri="{FF2B5EF4-FFF2-40B4-BE49-F238E27FC236}">
                <a16:creationId xmlns:a16="http://schemas.microsoft.com/office/drawing/2014/main" id="{33D4DD2C-AF4A-5130-E0F4-72B428410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288" y="3978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41" name="Text Box 25">
            <a:extLst>
              <a:ext uri="{FF2B5EF4-FFF2-40B4-BE49-F238E27FC236}">
                <a16:creationId xmlns:a16="http://schemas.microsoft.com/office/drawing/2014/main" id="{21066929-66E7-0649-2BD4-03A721949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46640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42" name="Text Box 26">
            <a:extLst>
              <a:ext uri="{FF2B5EF4-FFF2-40B4-BE49-F238E27FC236}">
                <a16:creationId xmlns:a16="http://schemas.microsoft.com/office/drawing/2014/main" id="{D886C561-5998-C2CB-979F-19999A98E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488" y="4740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43" name="Text Box 27">
            <a:extLst>
              <a:ext uri="{FF2B5EF4-FFF2-40B4-BE49-F238E27FC236}">
                <a16:creationId xmlns:a16="http://schemas.microsoft.com/office/drawing/2014/main" id="{E2F8D3F2-A7DB-547C-2F7F-7B941667F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488" y="3292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44" name="Text Box 28">
            <a:extLst>
              <a:ext uri="{FF2B5EF4-FFF2-40B4-BE49-F238E27FC236}">
                <a16:creationId xmlns:a16="http://schemas.microsoft.com/office/drawing/2014/main" id="{8DBF146B-0CCD-6325-6F4A-771CC7574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3488" y="4359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0445" name="Group 29">
            <a:extLst>
              <a:ext uri="{FF2B5EF4-FFF2-40B4-BE49-F238E27FC236}">
                <a16:creationId xmlns:a16="http://schemas.microsoft.com/office/drawing/2014/main" id="{3285C509-6856-0F6E-3966-4D4E0A2D09BB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3810000"/>
            <a:ext cx="457200" cy="396875"/>
            <a:chOff x="4896" y="1680"/>
            <a:chExt cx="288" cy="250"/>
          </a:xfrm>
        </p:grpSpPr>
        <p:sp>
          <p:nvSpPr>
            <p:cNvPr id="60454" name="Text Box 30">
              <a:extLst>
                <a:ext uri="{FF2B5EF4-FFF2-40B4-BE49-F238E27FC236}">
                  <a16:creationId xmlns:a16="http://schemas.microsoft.com/office/drawing/2014/main" id="{7A51A4F8-CB12-6962-FC23-2E0D830C40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1680"/>
              <a:ext cx="2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</a:t>
              </a:r>
              <a:endPara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55" name="Freeform 31">
              <a:extLst>
                <a:ext uri="{FF2B5EF4-FFF2-40B4-BE49-F238E27FC236}">
                  <a16:creationId xmlns:a16="http://schemas.microsoft.com/office/drawing/2014/main" id="{129C3A30-6200-8FA3-BB31-F1B8091D6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" y="1773"/>
              <a:ext cx="72" cy="87"/>
            </a:xfrm>
            <a:custGeom>
              <a:avLst/>
              <a:gdLst>
                <a:gd name="T0" fmla="*/ 0 w 72"/>
                <a:gd name="T1" fmla="*/ 87 h 87"/>
                <a:gd name="T2" fmla="*/ 37 w 72"/>
                <a:gd name="T3" fmla="*/ 0 h 87"/>
                <a:gd name="T4" fmla="*/ 72 w 72"/>
                <a:gd name="T5" fmla="*/ 87 h 87"/>
                <a:gd name="T6" fmla="*/ 0 w 72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87"/>
                <a:gd name="T14" fmla="*/ 72 w 72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87">
                  <a:moveTo>
                    <a:pt x="0" y="87"/>
                  </a:moveTo>
                  <a:lnTo>
                    <a:pt x="37" y="0"/>
                  </a:lnTo>
                  <a:lnTo>
                    <a:pt x="72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A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0446" name="Text Box 32">
            <a:extLst>
              <a:ext uri="{FF2B5EF4-FFF2-40B4-BE49-F238E27FC236}">
                <a16:creationId xmlns:a16="http://schemas.microsoft.com/office/drawing/2014/main" id="{0668F3CA-4003-147D-2598-5176D4D3D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39782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47" name="Text Box 33">
            <a:extLst>
              <a:ext uri="{FF2B5EF4-FFF2-40B4-BE49-F238E27FC236}">
                <a16:creationId xmlns:a16="http://schemas.microsoft.com/office/drawing/2014/main" id="{ADB31CEE-3A9D-1434-F827-18E4CE1E9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1288" y="2530475"/>
            <a:ext cx="30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x</a:t>
            </a:r>
            <a:endParaRPr lang="en-US" altLang="zh-CN" sz="240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60448" name="Text Box 34">
            <a:extLst>
              <a:ext uri="{FF2B5EF4-FFF2-40B4-BE49-F238E27FC236}">
                <a16:creationId xmlns:a16="http://schemas.microsoft.com/office/drawing/2014/main" id="{BF05E0EC-2B9F-01C8-49FA-823BEC783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8" y="1768475"/>
            <a:ext cx="1143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>
                <a:solidFill>
                  <a:srgbClr val="A40508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Initial query</a:t>
            </a:r>
          </a:p>
        </p:txBody>
      </p:sp>
      <p:sp>
        <p:nvSpPr>
          <p:cNvPr id="60449" name="Line 35">
            <a:extLst>
              <a:ext uri="{FF2B5EF4-FFF2-40B4-BE49-F238E27FC236}">
                <a16:creationId xmlns:a16="http://schemas.microsoft.com/office/drawing/2014/main" id="{C125263E-4E25-9310-4FC0-FCA43110E2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4888" y="2225675"/>
            <a:ext cx="1981200" cy="914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pSp>
        <p:nvGrpSpPr>
          <p:cNvPr id="60450" name="Group 36">
            <a:extLst>
              <a:ext uri="{FF2B5EF4-FFF2-40B4-BE49-F238E27FC236}">
                <a16:creationId xmlns:a16="http://schemas.microsoft.com/office/drawing/2014/main" id="{91F5972E-E986-D088-BBC9-F9DB4C29E513}"/>
              </a:ext>
            </a:extLst>
          </p:cNvPr>
          <p:cNvGrpSpPr>
            <a:grpSpLocks/>
          </p:cNvGrpSpPr>
          <p:nvPr/>
        </p:nvGrpSpPr>
        <p:grpSpPr bwMode="auto">
          <a:xfrm>
            <a:off x="2909888" y="2987675"/>
            <a:ext cx="457200" cy="396875"/>
            <a:chOff x="4896" y="1680"/>
            <a:chExt cx="288" cy="250"/>
          </a:xfrm>
        </p:grpSpPr>
        <p:sp>
          <p:nvSpPr>
            <p:cNvPr id="60452" name="Text Box 37">
              <a:extLst>
                <a:ext uri="{FF2B5EF4-FFF2-40B4-BE49-F238E27FC236}">
                  <a16:creationId xmlns:a16="http://schemas.microsoft.com/office/drawing/2014/main" id="{284BA54C-D1E8-01A2-2396-A6D3DCE88B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1680"/>
              <a:ext cx="2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</a:t>
              </a:r>
              <a:endPara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0453" name="Freeform 38">
              <a:extLst>
                <a:ext uri="{FF2B5EF4-FFF2-40B4-BE49-F238E27FC236}">
                  <a16:creationId xmlns:a16="http://schemas.microsoft.com/office/drawing/2014/main" id="{49F4C0FB-CFEB-3BC6-E3E9-D2A2C061A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" y="1773"/>
              <a:ext cx="72" cy="87"/>
            </a:xfrm>
            <a:custGeom>
              <a:avLst/>
              <a:gdLst>
                <a:gd name="T0" fmla="*/ 0 w 72"/>
                <a:gd name="T1" fmla="*/ 87 h 87"/>
                <a:gd name="T2" fmla="*/ 37 w 72"/>
                <a:gd name="T3" fmla="*/ 0 h 87"/>
                <a:gd name="T4" fmla="*/ 72 w 72"/>
                <a:gd name="T5" fmla="*/ 87 h 87"/>
                <a:gd name="T6" fmla="*/ 0 w 72"/>
                <a:gd name="T7" fmla="*/ 87 h 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87"/>
                <a:gd name="T14" fmla="*/ 72 w 72"/>
                <a:gd name="T15" fmla="*/ 87 h 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87">
                  <a:moveTo>
                    <a:pt x="0" y="87"/>
                  </a:moveTo>
                  <a:lnTo>
                    <a:pt x="37" y="0"/>
                  </a:lnTo>
                  <a:lnTo>
                    <a:pt x="72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0451" name="TextBox 39">
            <a:extLst>
              <a:ext uri="{FF2B5EF4-FFF2-40B4-BE49-F238E27FC236}">
                <a16:creationId xmlns:a16="http://schemas.microsoft.com/office/drawing/2014/main" id="{567583BE-865B-E708-3EF5-4494E0708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5BD92E3-8268-B750-04D1-386B46D861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Relevance Feedback in vector spaces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BECA918-FF93-F2C8-AC9C-1E86CFA6E3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We can modify the query based on relevance feedback and apply standard vector space model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Use only the docs that were marked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Relevance feedback can improve recall and precision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Relevance feedback is most useful for increasing </a:t>
            </a:r>
            <a:r>
              <a:rPr lang="en-US" altLang="zh-CN" i="1">
                <a:solidFill>
                  <a:srgbClr val="C00000"/>
                </a:solidFill>
                <a:ea typeface="宋体" panose="02010600030101010101" pitchFamily="2" charset="-122"/>
              </a:rPr>
              <a:t>recall </a:t>
            </a:r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in situations where recall is important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Users can be expected to review results and to take time to iterate</a:t>
            </a:r>
          </a:p>
        </p:txBody>
      </p:sp>
      <p:sp>
        <p:nvSpPr>
          <p:cNvPr id="62468" name="TextBox 4">
            <a:extLst>
              <a:ext uri="{FF2B5EF4-FFF2-40B4-BE49-F238E27FC236}">
                <a16:creationId xmlns:a16="http://schemas.microsoft.com/office/drawing/2014/main" id="{2911DAF8-D483-1498-2FCB-4E58F67C4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18614928-699A-D9E8-2A67-135582B80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Positive vs Negative Feedback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053A2118-949E-56BE-768A-446E4EA54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Positive feedback is more valuable than negative feedback (so, set  </a:t>
            </a:r>
            <a:r>
              <a:rPr lang="en-GB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 &lt; ; e.g.  = 0.25,  = 0.75)</a:t>
            </a:r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Many systems only allow positive feedback </a:t>
            </a:r>
            <a:r>
              <a:rPr lang="en-GB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(=0)</a:t>
            </a:r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64516" name="AutoShape 4">
            <a:extLst>
              <a:ext uri="{FF2B5EF4-FFF2-40B4-BE49-F238E27FC236}">
                <a16:creationId xmlns:a16="http://schemas.microsoft.com/office/drawing/2014/main" id="{ECF6F05E-8E66-CA3D-2CCD-6FB15D6F5304}"/>
              </a:ext>
            </a:extLst>
          </p:cNvPr>
          <p:cNvSpPr>
            <a:spLocks noChangeArrowheads="1"/>
          </p:cNvSpPr>
          <p:nvPr/>
        </p:nvSpPr>
        <p:spPr bwMode="auto">
          <a:xfrm rot="3367752">
            <a:off x="6743700" y="3543300"/>
            <a:ext cx="1371600" cy="838200"/>
          </a:xfrm>
          <a:prstGeom prst="leftArrowCallout">
            <a:avLst>
              <a:gd name="adj1" fmla="val 25000"/>
              <a:gd name="adj2" fmla="val 39019"/>
              <a:gd name="adj3" fmla="val 27273"/>
              <a:gd name="adj4" fmla="val 64819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Why?</a:t>
            </a:r>
          </a:p>
        </p:txBody>
      </p:sp>
      <p:sp>
        <p:nvSpPr>
          <p:cNvPr id="64517" name="TextBox 5">
            <a:extLst>
              <a:ext uri="{FF2B5EF4-FFF2-40B4-BE49-F238E27FC236}">
                <a16:creationId xmlns:a16="http://schemas.microsoft.com/office/drawing/2014/main" id="{B2CF7F83-4658-7662-CD2F-19209D28B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reeform 2">
            <a:extLst>
              <a:ext uri="{FF2B5EF4-FFF2-40B4-BE49-F238E27FC236}">
                <a16:creationId xmlns:a16="http://schemas.microsoft.com/office/drawing/2014/main" id="{CF255E5B-6FB4-3427-9903-56D35D14C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1616075"/>
            <a:ext cx="6234112" cy="4430713"/>
          </a:xfrm>
          <a:custGeom>
            <a:avLst/>
            <a:gdLst>
              <a:gd name="T0" fmla="*/ 2147483646 w 3927"/>
              <a:gd name="T1" fmla="*/ 2147483646 h 2791"/>
              <a:gd name="T2" fmla="*/ 2147483646 w 3927"/>
              <a:gd name="T3" fmla="*/ 2147483646 h 2791"/>
              <a:gd name="T4" fmla="*/ 2147483646 w 3927"/>
              <a:gd name="T5" fmla="*/ 2147483646 h 2791"/>
              <a:gd name="T6" fmla="*/ 2147483646 w 3927"/>
              <a:gd name="T7" fmla="*/ 2147483646 h 2791"/>
              <a:gd name="T8" fmla="*/ 2147483646 w 3927"/>
              <a:gd name="T9" fmla="*/ 2147483646 h 2791"/>
              <a:gd name="T10" fmla="*/ 2147483646 w 3927"/>
              <a:gd name="T11" fmla="*/ 2147483646 h 2791"/>
              <a:gd name="T12" fmla="*/ 2147483646 w 3927"/>
              <a:gd name="T13" fmla="*/ 2147483646 h 2791"/>
              <a:gd name="T14" fmla="*/ 2147483646 w 3927"/>
              <a:gd name="T15" fmla="*/ 2147483646 h 2791"/>
              <a:gd name="T16" fmla="*/ 2147483646 w 3927"/>
              <a:gd name="T17" fmla="*/ 2147483646 h 2791"/>
              <a:gd name="T18" fmla="*/ 2147483646 w 3927"/>
              <a:gd name="T19" fmla="*/ 2147483646 h 2791"/>
              <a:gd name="T20" fmla="*/ 2147483646 w 3927"/>
              <a:gd name="T21" fmla="*/ 2147483646 h 2791"/>
              <a:gd name="T22" fmla="*/ 2147483646 w 3927"/>
              <a:gd name="T23" fmla="*/ 2147483646 h 2791"/>
              <a:gd name="T24" fmla="*/ 2147483646 w 3927"/>
              <a:gd name="T25" fmla="*/ 2147483646 h 2791"/>
              <a:gd name="T26" fmla="*/ 2147483646 w 3927"/>
              <a:gd name="T27" fmla="*/ 2147483646 h 2791"/>
              <a:gd name="T28" fmla="*/ 2147483646 w 3927"/>
              <a:gd name="T29" fmla="*/ 2147483646 h 2791"/>
              <a:gd name="T30" fmla="*/ 2147483646 w 3927"/>
              <a:gd name="T31" fmla="*/ 2147483646 h 2791"/>
              <a:gd name="T32" fmla="*/ 2147483646 w 3927"/>
              <a:gd name="T33" fmla="*/ 2147483646 h 2791"/>
              <a:gd name="T34" fmla="*/ 2147483646 w 3927"/>
              <a:gd name="T35" fmla="*/ 2147483646 h 2791"/>
              <a:gd name="T36" fmla="*/ 2147483646 w 3927"/>
              <a:gd name="T37" fmla="*/ 2147483646 h 2791"/>
              <a:gd name="T38" fmla="*/ 2147483646 w 3927"/>
              <a:gd name="T39" fmla="*/ 2147483646 h 2791"/>
              <a:gd name="T40" fmla="*/ 2147483646 w 3927"/>
              <a:gd name="T41" fmla="*/ 2147483646 h 2791"/>
              <a:gd name="T42" fmla="*/ 2147483646 w 3927"/>
              <a:gd name="T43" fmla="*/ 2147483646 h 2791"/>
              <a:gd name="T44" fmla="*/ 2147483646 w 3927"/>
              <a:gd name="T45" fmla="*/ 2147483646 h 2791"/>
              <a:gd name="T46" fmla="*/ 2147483646 w 3927"/>
              <a:gd name="T47" fmla="*/ 2147483646 h 2791"/>
              <a:gd name="T48" fmla="*/ 2147483646 w 3927"/>
              <a:gd name="T49" fmla="*/ 2147483646 h 2791"/>
              <a:gd name="T50" fmla="*/ 2147483646 w 3927"/>
              <a:gd name="T51" fmla="*/ 2147483646 h 2791"/>
              <a:gd name="T52" fmla="*/ 2147483646 w 3927"/>
              <a:gd name="T53" fmla="*/ 2147483646 h 2791"/>
              <a:gd name="T54" fmla="*/ 2147483646 w 3927"/>
              <a:gd name="T55" fmla="*/ 2147483646 h 2791"/>
              <a:gd name="T56" fmla="*/ 2147483646 w 3927"/>
              <a:gd name="T57" fmla="*/ 2147483646 h 2791"/>
              <a:gd name="T58" fmla="*/ 2147483646 w 3927"/>
              <a:gd name="T59" fmla="*/ 2147483646 h 2791"/>
              <a:gd name="T60" fmla="*/ 2147483646 w 3927"/>
              <a:gd name="T61" fmla="*/ 2147483646 h 2791"/>
              <a:gd name="T62" fmla="*/ 2147483646 w 3927"/>
              <a:gd name="T63" fmla="*/ 2147483646 h 2791"/>
              <a:gd name="T64" fmla="*/ 2147483646 w 3927"/>
              <a:gd name="T65" fmla="*/ 2147483646 h 2791"/>
              <a:gd name="T66" fmla="*/ 2147483646 w 3927"/>
              <a:gd name="T67" fmla="*/ 2147483646 h 2791"/>
              <a:gd name="T68" fmla="*/ 2147483646 w 3927"/>
              <a:gd name="T69" fmla="*/ 2147483646 h 2791"/>
              <a:gd name="T70" fmla="*/ 2147483646 w 3927"/>
              <a:gd name="T71" fmla="*/ 2147483646 h 2791"/>
              <a:gd name="T72" fmla="*/ 2147483646 w 3927"/>
              <a:gd name="T73" fmla="*/ 2147483646 h 2791"/>
              <a:gd name="T74" fmla="*/ 2147483646 w 3927"/>
              <a:gd name="T75" fmla="*/ 2147483646 h 2791"/>
              <a:gd name="T76" fmla="*/ 2147483646 w 3927"/>
              <a:gd name="T77" fmla="*/ 2147483646 h 2791"/>
              <a:gd name="T78" fmla="*/ 2147483646 w 3927"/>
              <a:gd name="T79" fmla="*/ 2147483646 h 2791"/>
              <a:gd name="T80" fmla="*/ 2147483646 w 3927"/>
              <a:gd name="T81" fmla="*/ 2147483646 h 2791"/>
              <a:gd name="T82" fmla="*/ 2147483646 w 3927"/>
              <a:gd name="T83" fmla="*/ 2147483646 h 2791"/>
              <a:gd name="T84" fmla="*/ 2147483646 w 3927"/>
              <a:gd name="T85" fmla="*/ 2147483646 h 2791"/>
              <a:gd name="T86" fmla="*/ 2147483646 w 3927"/>
              <a:gd name="T87" fmla="*/ 2147483646 h 2791"/>
              <a:gd name="T88" fmla="*/ 2147483646 w 3927"/>
              <a:gd name="T89" fmla="*/ 2147483646 h 2791"/>
              <a:gd name="T90" fmla="*/ 2147483646 w 3927"/>
              <a:gd name="T91" fmla="*/ 2147483646 h 2791"/>
              <a:gd name="T92" fmla="*/ 2147483646 w 3927"/>
              <a:gd name="T93" fmla="*/ 2147483646 h 2791"/>
              <a:gd name="T94" fmla="*/ 2147483646 w 3927"/>
              <a:gd name="T95" fmla="*/ 2147483646 h 2791"/>
              <a:gd name="T96" fmla="*/ 2147483646 w 3927"/>
              <a:gd name="T97" fmla="*/ 2147483646 h 2791"/>
              <a:gd name="T98" fmla="*/ 2147483646 w 3927"/>
              <a:gd name="T99" fmla="*/ 2147483646 h 2791"/>
              <a:gd name="T100" fmla="*/ 2147483646 w 3927"/>
              <a:gd name="T101" fmla="*/ 2147483646 h 2791"/>
              <a:gd name="T102" fmla="*/ 2147483646 w 3927"/>
              <a:gd name="T103" fmla="*/ 2147483646 h 2791"/>
              <a:gd name="T104" fmla="*/ 2147483646 w 3927"/>
              <a:gd name="T105" fmla="*/ 2147483646 h 2791"/>
              <a:gd name="T106" fmla="*/ 2147483646 w 3927"/>
              <a:gd name="T107" fmla="*/ 2147483646 h 2791"/>
              <a:gd name="T108" fmla="*/ 2147483646 w 3927"/>
              <a:gd name="T109" fmla="*/ 2147483646 h 2791"/>
              <a:gd name="T110" fmla="*/ 2147483646 w 3927"/>
              <a:gd name="T111" fmla="*/ 2147483646 h 279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927"/>
              <a:gd name="T169" fmla="*/ 0 h 2791"/>
              <a:gd name="T170" fmla="*/ 3927 w 3927"/>
              <a:gd name="T171" fmla="*/ 2791 h 279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927" h="2791">
                <a:moveTo>
                  <a:pt x="329" y="2491"/>
                </a:moveTo>
                <a:cubicBezTo>
                  <a:pt x="284" y="2395"/>
                  <a:pt x="261" y="2289"/>
                  <a:pt x="221" y="2190"/>
                </a:cubicBezTo>
                <a:cubicBezTo>
                  <a:pt x="206" y="2113"/>
                  <a:pt x="189" y="2026"/>
                  <a:pt x="154" y="1956"/>
                </a:cubicBezTo>
                <a:cubicBezTo>
                  <a:pt x="135" y="1782"/>
                  <a:pt x="156" y="1989"/>
                  <a:pt x="137" y="1673"/>
                </a:cubicBezTo>
                <a:cubicBezTo>
                  <a:pt x="132" y="1591"/>
                  <a:pt x="111" y="1510"/>
                  <a:pt x="96" y="1430"/>
                </a:cubicBezTo>
                <a:cubicBezTo>
                  <a:pt x="101" y="1355"/>
                  <a:pt x="112" y="1280"/>
                  <a:pt x="112" y="1205"/>
                </a:cubicBezTo>
                <a:cubicBezTo>
                  <a:pt x="112" y="1191"/>
                  <a:pt x="68" y="1097"/>
                  <a:pt x="62" y="1080"/>
                </a:cubicBezTo>
                <a:cubicBezTo>
                  <a:pt x="54" y="1031"/>
                  <a:pt x="38" y="987"/>
                  <a:pt x="29" y="938"/>
                </a:cubicBezTo>
                <a:cubicBezTo>
                  <a:pt x="19" y="822"/>
                  <a:pt x="0" y="650"/>
                  <a:pt x="71" y="546"/>
                </a:cubicBezTo>
                <a:cubicBezTo>
                  <a:pt x="94" y="474"/>
                  <a:pt x="52" y="591"/>
                  <a:pt x="129" y="479"/>
                </a:cubicBezTo>
                <a:cubicBezTo>
                  <a:pt x="137" y="467"/>
                  <a:pt x="132" y="450"/>
                  <a:pt x="137" y="437"/>
                </a:cubicBezTo>
                <a:cubicBezTo>
                  <a:pt x="154" y="396"/>
                  <a:pt x="195" y="348"/>
                  <a:pt x="229" y="320"/>
                </a:cubicBezTo>
                <a:cubicBezTo>
                  <a:pt x="282" y="277"/>
                  <a:pt x="347" y="254"/>
                  <a:pt x="405" y="220"/>
                </a:cubicBezTo>
                <a:cubicBezTo>
                  <a:pt x="466" y="185"/>
                  <a:pt x="524" y="143"/>
                  <a:pt x="588" y="112"/>
                </a:cubicBezTo>
                <a:cubicBezTo>
                  <a:pt x="739" y="38"/>
                  <a:pt x="934" y="27"/>
                  <a:pt x="1097" y="20"/>
                </a:cubicBezTo>
                <a:cubicBezTo>
                  <a:pt x="1304" y="0"/>
                  <a:pt x="1509" y="22"/>
                  <a:pt x="1715" y="36"/>
                </a:cubicBezTo>
                <a:cubicBezTo>
                  <a:pt x="1863" y="63"/>
                  <a:pt x="2009" y="30"/>
                  <a:pt x="2158" y="20"/>
                </a:cubicBezTo>
                <a:cubicBezTo>
                  <a:pt x="2355" y="27"/>
                  <a:pt x="2546" y="49"/>
                  <a:pt x="2742" y="61"/>
                </a:cubicBezTo>
                <a:cubicBezTo>
                  <a:pt x="2883" y="91"/>
                  <a:pt x="2709" y="57"/>
                  <a:pt x="3059" y="78"/>
                </a:cubicBezTo>
                <a:cubicBezTo>
                  <a:pt x="3186" y="86"/>
                  <a:pt x="3308" y="119"/>
                  <a:pt x="3435" y="128"/>
                </a:cubicBezTo>
                <a:cubicBezTo>
                  <a:pt x="3504" y="147"/>
                  <a:pt x="3574" y="165"/>
                  <a:pt x="3644" y="178"/>
                </a:cubicBezTo>
                <a:cubicBezTo>
                  <a:pt x="3679" y="202"/>
                  <a:pt x="3713" y="224"/>
                  <a:pt x="3735" y="262"/>
                </a:cubicBezTo>
                <a:cubicBezTo>
                  <a:pt x="3748" y="284"/>
                  <a:pt x="3769" y="329"/>
                  <a:pt x="3769" y="329"/>
                </a:cubicBezTo>
                <a:cubicBezTo>
                  <a:pt x="3781" y="379"/>
                  <a:pt x="3799" y="411"/>
                  <a:pt x="3827" y="454"/>
                </a:cubicBezTo>
                <a:cubicBezTo>
                  <a:pt x="3855" y="564"/>
                  <a:pt x="3893" y="664"/>
                  <a:pt x="3927" y="771"/>
                </a:cubicBezTo>
                <a:cubicBezTo>
                  <a:pt x="3924" y="852"/>
                  <a:pt x="3924" y="932"/>
                  <a:pt x="3919" y="1013"/>
                </a:cubicBezTo>
                <a:cubicBezTo>
                  <a:pt x="3917" y="1050"/>
                  <a:pt x="3900" y="1085"/>
                  <a:pt x="3894" y="1122"/>
                </a:cubicBezTo>
                <a:cubicBezTo>
                  <a:pt x="3875" y="1240"/>
                  <a:pt x="3857" y="1367"/>
                  <a:pt x="3819" y="1481"/>
                </a:cubicBezTo>
                <a:cubicBezTo>
                  <a:pt x="3813" y="1520"/>
                  <a:pt x="3808" y="1558"/>
                  <a:pt x="3802" y="1597"/>
                </a:cubicBezTo>
                <a:cubicBezTo>
                  <a:pt x="3794" y="1647"/>
                  <a:pt x="3784" y="1698"/>
                  <a:pt x="3777" y="1748"/>
                </a:cubicBezTo>
                <a:cubicBezTo>
                  <a:pt x="3753" y="1909"/>
                  <a:pt x="3768" y="2005"/>
                  <a:pt x="3585" y="2040"/>
                </a:cubicBezTo>
                <a:cubicBezTo>
                  <a:pt x="3546" y="2066"/>
                  <a:pt x="3513" y="2093"/>
                  <a:pt x="3468" y="2107"/>
                </a:cubicBezTo>
                <a:cubicBezTo>
                  <a:pt x="3446" y="2114"/>
                  <a:pt x="3401" y="2123"/>
                  <a:pt x="3401" y="2123"/>
                </a:cubicBezTo>
                <a:cubicBezTo>
                  <a:pt x="3355" y="2154"/>
                  <a:pt x="3317" y="2150"/>
                  <a:pt x="3260" y="2157"/>
                </a:cubicBezTo>
                <a:cubicBezTo>
                  <a:pt x="3151" y="2170"/>
                  <a:pt x="3043" y="2186"/>
                  <a:pt x="2934" y="2198"/>
                </a:cubicBezTo>
                <a:cubicBezTo>
                  <a:pt x="2874" y="2184"/>
                  <a:pt x="2820" y="2172"/>
                  <a:pt x="2759" y="2165"/>
                </a:cubicBezTo>
                <a:cubicBezTo>
                  <a:pt x="2712" y="2168"/>
                  <a:pt x="2664" y="2168"/>
                  <a:pt x="2617" y="2173"/>
                </a:cubicBezTo>
                <a:cubicBezTo>
                  <a:pt x="2596" y="2175"/>
                  <a:pt x="2563" y="2200"/>
                  <a:pt x="2550" y="2207"/>
                </a:cubicBezTo>
                <a:cubicBezTo>
                  <a:pt x="2506" y="2229"/>
                  <a:pt x="2455" y="2236"/>
                  <a:pt x="2408" y="2249"/>
                </a:cubicBezTo>
                <a:cubicBezTo>
                  <a:pt x="2339" y="2293"/>
                  <a:pt x="2253" y="2286"/>
                  <a:pt x="2183" y="2324"/>
                </a:cubicBezTo>
                <a:cubicBezTo>
                  <a:pt x="2053" y="2394"/>
                  <a:pt x="2185" y="2342"/>
                  <a:pt x="2016" y="2399"/>
                </a:cubicBezTo>
                <a:cubicBezTo>
                  <a:pt x="2001" y="2404"/>
                  <a:pt x="1990" y="2420"/>
                  <a:pt x="1974" y="2424"/>
                </a:cubicBezTo>
                <a:cubicBezTo>
                  <a:pt x="1809" y="2464"/>
                  <a:pt x="1637" y="2472"/>
                  <a:pt x="1473" y="2516"/>
                </a:cubicBezTo>
                <a:cubicBezTo>
                  <a:pt x="1390" y="2538"/>
                  <a:pt x="1327" y="2582"/>
                  <a:pt x="1248" y="2608"/>
                </a:cubicBezTo>
                <a:cubicBezTo>
                  <a:pt x="1149" y="2641"/>
                  <a:pt x="1053" y="2676"/>
                  <a:pt x="956" y="2716"/>
                </a:cubicBezTo>
                <a:cubicBezTo>
                  <a:pt x="912" y="2760"/>
                  <a:pt x="951" y="2731"/>
                  <a:pt x="872" y="2749"/>
                </a:cubicBezTo>
                <a:cubicBezTo>
                  <a:pt x="797" y="2766"/>
                  <a:pt x="734" y="2783"/>
                  <a:pt x="655" y="2791"/>
                </a:cubicBezTo>
                <a:cubicBezTo>
                  <a:pt x="636" y="2785"/>
                  <a:pt x="615" y="2782"/>
                  <a:pt x="597" y="2774"/>
                </a:cubicBezTo>
                <a:cubicBezTo>
                  <a:pt x="584" y="2768"/>
                  <a:pt x="575" y="2756"/>
                  <a:pt x="563" y="2749"/>
                </a:cubicBezTo>
                <a:cubicBezTo>
                  <a:pt x="555" y="2745"/>
                  <a:pt x="546" y="2744"/>
                  <a:pt x="538" y="2741"/>
                </a:cubicBezTo>
                <a:cubicBezTo>
                  <a:pt x="521" y="2724"/>
                  <a:pt x="501" y="2710"/>
                  <a:pt x="488" y="2691"/>
                </a:cubicBezTo>
                <a:cubicBezTo>
                  <a:pt x="482" y="2683"/>
                  <a:pt x="478" y="2674"/>
                  <a:pt x="471" y="2666"/>
                </a:cubicBezTo>
                <a:cubicBezTo>
                  <a:pt x="455" y="2648"/>
                  <a:pt x="421" y="2616"/>
                  <a:pt x="421" y="2616"/>
                </a:cubicBezTo>
                <a:cubicBezTo>
                  <a:pt x="418" y="2608"/>
                  <a:pt x="418" y="2598"/>
                  <a:pt x="413" y="2591"/>
                </a:cubicBezTo>
                <a:cubicBezTo>
                  <a:pt x="407" y="2583"/>
                  <a:pt x="392" y="2583"/>
                  <a:pt x="388" y="2574"/>
                </a:cubicBezTo>
                <a:cubicBezTo>
                  <a:pt x="375" y="2548"/>
                  <a:pt x="389" y="2459"/>
                  <a:pt x="329" y="2491"/>
                </a:cubicBez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DA97229E-12AD-F810-4E82-71D87F047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0325"/>
            <a:ext cx="8077200" cy="1312863"/>
          </a:xfrm>
        </p:spPr>
        <p:txBody>
          <a:bodyPr lIns="90000" tIns="46800" rIns="90000" bIns="46800">
            <a:spAutoFit/>
          </a:bodyPr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TW">
                <a:ea typeface="ＭＳ Ｐゴシック" panose="020B0600070205080204" pitchFamily="34" charset="-128"/>
              </a:rPr>
              <a:t>Aside: Vector Space can be Counterintuitive </a:t>
            </a: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18AAC03B-C2C6-60F2-A7AF-DA47507FC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32924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65" name="Text Box 5">
            <a:extLst>
              <a:ext uri="{FF2B5EF4-FFF2-40B4-BE49-F238E27FC236}">
                <a16:creationId xmlns:a16="http://schemas.microsoft.com/office/drawing/2014/main" id="{634A77D0-B267-9A51-FC38-C481591CA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8" y="28352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66" name="Text Box 6">
            <a:extLst>
              <a:ext uri="{FF2B5EF4-FFF2-40B4-BE49-F238E27FC236}">
                <a16:creationId xmlns:a16="http://schemas.microsoft.com/office/drawing/2014/main" id="{53EC3FAC-3255-4693-78C0-C40A6E46E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0088" y="35972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67" name="Text Box 7">
            <a:extLst>
              <a:ext uri="{FF2B5EF4-FFF2-40B4-BE49-F238E27FC236}">
                <a16:creationId xmlns:a16="http://schemas.microsoft.com/office/drawing/2014/main" id="{74953D23-0C1D-5B3C-DCE5-4C4DEED3C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810000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68" name="Text Box 8">
            <a:extLst>
              <a:ext uri="{FF2B5EF4-FFF2-40B4-BE49-F238E27FC236}">
                <a16:creationId xmlns:a16="http://schemas.microsoft.com/office/drawing/2014/main" id="{BAFCB5EC-A25B-FDE0-8918-61D046276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200400"/>
            <a:ext cx="609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69" name="Text Box 9">
            <a:extLst>
              <a:ext uri="{FF2B5EF4-FFF2-40B4-BE49-F238E27FC236}">
                <a16:creationId xmlns:a16="http://schemas.microsoft.com/office/drawing/2014/main" id="{446C75E2-560C-F389-92FB-32A6D10BF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088" y="3978275"/>
            <a:ext cx="609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70" name="Text Box 10">
            <a:extLst>
              <a:ext uri="{FF2B5EF4-FFF2-40B4-BE49-F238E27FC236}">
                <a16:creationId xmlns:a16="http://schemas.microsoft.com/office/drawing/2014/main" id="{A0B2E7E3-4BD1-51FF-21FD-8C9FA24F2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4206875"/>
            <a:ext cx="609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71" name="Text Box 11">
            <a:extLst>
              <a:ext uri="{FF2B5EF4-FFF2-40B4-BE49-F238E27FC236}">
                <a16:creationId xmlns:a16="http://schemas.microsoft.com/office/drawing/2014/main" id="{647693EE-65AB-D915-C0FA-762EF36CF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807075"/>
            <a:ext cx="23479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A000"/>
              </a:buClr>
              <a:buFont typeface="Times New Roman" panose="02020603050405020304" pitchFamily="18" charset="0"/>
              <a:buNone/>
            </a:pPr>
            <a:r>
              <a:rPr lang="en-GB" altLang="zh-TW" sz="2400">
                <a:solidFill>
                  <a:srgbClr val="00A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Query</a:t>
            </a:r>
          </a:p>
          <a:p>
            <a:pPr>
              <a:spcBef>
                <a:spcPts val="1500"/>
              </a:spcBef>
              <a:buClr>
                <a:srgbClr val="00A000"/>
              </a:buClr>
              <a:buFont typeface="Times New Roman" panose="02020603050405020304" pitchFamily="18" charset="0"/>
              <a:buNone/>
            </a:pPr>
            <a:r>
              <a:rPr lang="en-GB" altLang="zh-TW" sz="2400">
                <a:solidFill>
                  <a:srgbClr val="00A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“cholera”</a:t>
            </a:r>
          </a:p>
        </p:txBody>
      </p:sp>
      <p:sp>
        <p:nvSpPr>
          <p:cNvPr id="66572" name="Text Box 12">
            <a:extLst>
              <a:ext uri="{FF2B5EF4-FFF2-40B4-BE49-F238E27FC236}">
                <a16:creationId xmlns:a16="http://schemas.microsoft.com/office/drawing/2014/main" id="{094954E4-5B87-D146-CB1D-7FC0DE45B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318125"/>
            <a:ext cx="47244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q1 query “cholera”</a:t>
            </a:r>
          </a:p>
          <a:p>
            <a:pPr>
              <a:spcBef>
                <a:spcPts val="3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o</a:t>
            </a:r>
            <a:r>
              <a:rPr lang="en-GB" altLang="zh-TW" sz="24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   www.ph.ucla.edu/epi/snow.html</a:t>
            </a:r>
          </a:p>
          <a:p>
            <a:pPr>
              <a:spcBef>
                <a:spcPts val="3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x   other documents</a:t>
            </a:r>
          </a:p>
        </p:txBody>
      </p:sp>
      <p:sp>
        <p:nvSpPr>
          <p:cNvPr id="66573" name="Text Box 13">
            <a:extLst>
              <a:ext uri="{FF2B5EF4-FFF2-40B4-BE49-F238E27FC236}">
                <a16:creationId xmlns:a16="http://schemas.microsoft.com/office/drawing/2014/main" id="{1E7E9D02-969B-AB56-776D-95CE7F02E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654425"/>
            <a:ext cx="609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74" name="Text Box 14">
            <a:extLst>
              <a:ext uri="{FF2B5EF4-FFF2-40B4-BE49-F238E27FC236}">
                <a16:creationId xmlns:a16="http://schemas.microsoft.com/office/drawing/2014/main" id="{4DD4BA09-3A43-2C78-D0CC-778CF0C25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971800"/>
            <a:ext cx="609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o</a:t>
            </a:r>
          </a:p>
        </p:txBody>
      </p:sp>
      <p:sp>
        <p:nvSpPr>
          <p:cNvPr id="66575" name="Text Box 15">
            <a:extLst>
              <a:ext uri="{FF2B5EF4-FFF2-40B4-BE49-F238E27FC236}">
                <a16:creationId xmlns:a16="http://schemas.microsoft.com/office/drawing/2014/main" id="{6E6B5FA5-5EB6-085F-B239-0C1487AF1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429000"/>
            <a:ext cx="609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q1</a:t>
            </a:r>
          </a:p>
        </p:txBody>
      </p:sp>
      <p:sp>
        <p:nvSpPr>
          <p:cNvPr id="66576" name="Text Box 16">
            <a:extLst>
              <a:ext uri="{FF2B5EF4-FFF2-40B4-BE49-F238E27FC236}">
                <a16:creationId xmlns:a16="http://schemas.microsoft.com/office/drawing/2014/main" id="{389EAF58-01A5-5E90-1945-F4A592DE3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133600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77" name="Text Box 17">
            <a:extLst>
              <a:ext uri="{FF2B5EF4-FFF2-40B4-BE49-F238E27FC236}">
                <a16:creationId xmlns:a16="http://schemas.microsoft.com/office/drawing/2014/main" id="{4C1A167A-5D93-9DFA-7DFE-464F114EF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488" y="19970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78" name="Text Box 18">
            <a:extLst>
              <a:ext uri="{FF2B5EF4-FFF2-40B4-BE49-F238E27FC236}">
                <a16:creationId xmlns:a16="http://schemas.microsoft.com/office/drawing/2014/main" id="{A514CE1F-6AED-686A-4E3C-58F5E598D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895600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79" name="Text Box 19">
            <a:extLst>
              <a:ext uri="{FF2B5EF4-FFF2-40B4-BE49-F238E27FC236}">
                <a16:creationId xmlns:a16="http://schemas.microsoft.com/office/drawing/2014/main" id="{0FD73891-E52A-6E32-A642-B0D66D7BD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2088" y="29114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0" name="Text Box 20">
            <a:extLst>
              <a:ext uri="{FF2B5EF4-FFF2-40B4-BE49-F238E27FC236}">
                <a16:creationId xmlns:a16="http://schemas.microsoft.com/office/drawing/2014/main" id="{DEA2D76B-88F6-CC15-FC1A-6D1BD8DEB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590800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1" name="Text Box 21">
            <a:extLst>
              <a:ext uri="{FF2B5EF4-FFF2-40B4-BE49-F238E27FC236}">
                <a16:creationId xmlns:a16="http://schemas.microsoft.com/office/drawing/2014/main" id="{67FF7FDA-1A45-0ABA-A664-03A0532AC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6888" y="19208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2" name="Text Box 22">
            <a:extLst>
              <a:ext uri="{FF2B5EF4-FFF2-40B4-BE49-F238E27FC236}">
                <a16:creationId xmlns:a16="http://schemas.microsoft.com/office/drawing/2014/main" id="{9C6F3ED8-5BB1-4CAD-0798-EBA6FFAE7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971800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3" name="Text Box 23">
            <a:extLst>
              <a:ext uri="{FF2B5EF4-FFF2-40B4-BE49-F238E27FC236}">
                <a16:creationId xmlns:a16="http://schemas.microsoft.com/office/drawing/2014/main" id="{41539CB0-9EEB-3E76-73B1-53830452D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133600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4" name="Text Box 24">
            <a:extLst>
              <a:ext uri="{FF2B5EF4-FFF2-40B4-BE49-F238E27FC236}">
                <a16:creationId xmlns:a16="http://schemas.microsoft.com/office/drawing/2014/main" id="{D06E2D98-4167-F152-6402-BD60448BC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46640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5" name="Text Box 25">
            <a:extLst>
              <a:ext uri="{FF2B5EF4-FFF2-40B4-BE49-F238E27FC236}">
                <a16:creationId xmlns:a16="http://schemas.microsoft.com/office/drawing/2014/main" id="{E389C7C2-37B6-FD1C-F11C-6559B8A34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962400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6" name="Text Box 26">
            <a:extLst>
              <a:ext uri="{FF2B5EF4-FFF2-40B4-BE49-F238E27FC236}">
                <a16:creationId xmlns:a16="http://schemas.microsoft.com/office/drawing/2014/main" id="{DE01AEFA-C018-82BA-E04E-EBD832F58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6488" y="32924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7" name="Text Box 27">
            <a:extLst>
              <a:ext uri="{FF2B5EF4-FFF2-40B4-BE49-F238E27FC236}">
                <a16:creationId xmlns:a16="http://schemas.microsoft.com/office/drawing/2014/main" id="{F42B9D7C-7904-860F-74A5-019314C62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3488" y="43592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8" name="Text Box 28">
            <a:extLst>
              <a:ext uri="{FF2B5EF4-FFF2-40B4-BE49-F238E27FC236}">
                <a16:creationId xmlns:a16="http://schemas.microsoft.com/office/drawing/2014/main" id="{40A27998-D8FF-8AA9-6D91-437408DDC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39782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89" name="Text Box 29">
            <a:extLst>
              <a:ext uri="{FF2B5EF4-FFF2-40B4-BE49-F238E27FC236}">
                <a16:creationId xmlns:a16="http://schemas.microsoft.com/office/drawing/2014/main" id="{8ECA8AC5-2906-AFED-4853-84BB2AE11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1288" y="2530475"/>
            <a:ext cx="304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GB" altLang="zh-TW" sz="2400">
                <a:solidFill>
                  <a:srgbClr val="0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x</a:t>
            </a:r>
          </a:p>
        </p:txBody>
      </p:sp>
      <p:sp>
        <p:nvSpPr>
          <p:cNvPr id="66590" name="Line 30">
            <a:extLst>
              <a:ext uri="{FF2B5EF4-FFF2-40B4-BE49-F238E27FC236}">
                <a16:creationId xmlns:a16="http://schemas.microsoft.com/office/drawing/2014/main" id="{B02BBABE-68D5-7236-8EE7-EEF7FEA577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3879850"/>
            <a:ext cx="1371600" cy="20701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6591" name="Text Box 31">
            <a:extLst>
              <a:ext uri="{FF2B5EF4-FFF2-40B4-BE49-F238E27FC236}">
                <a16:creationId xmlns:a16="http://schemas.microsoft.com/office/drawing/2014/main" id="{602C2353-C201-77C3-93F3-39E7E6106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0200"/>
            <a:ext cx="234791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1500"/>
              </a:spcBef>
              <a:buClr>
                <a:srgbClr val="00A000"/>
              </a:buClr>
              <a:buFont typeface="Times New Roman" panose="02020603050405020304" pitchFamily="18" charset="0"/>
              <a:buNone/>
            </a:pPr>
            <a:r>
              <a:rPr lang="en-GB" altLang="zh-TW" sz="2400">
                <a:solidFill>
                  <a:srgbClr val="00A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Doc</a:t>
            </a:r>
          </a:p>
          <a:p>
            <a:pPr>
              <a:spcBef>
                <a:spcPts val="1500"/>
              </a:spcBef>
              <a:buClr>
                <a:srgbClr val="00A000"/>
              </a:buClr>
              <a:buFont typeface="Times New Roman" panose="02020603050405020304" pitchFamily="18" charset="0"/>
              <a:buNone/>
            </a:pPr>
            <a:r>
              <a:rPr lang="en-GB" altLang="zh-TW" sz="2400">
                <a:solidFill>
                  <a:srgbClr val="00A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“J. Snow</a:t>
            </a:r>
          </a:p>
          <a:p>
            <a:pPr>
              <a:spcBef>
                <a:spcPts val="1500"/>
              </a:spcBef>
              <a:buClr>
                <a:srgbClr val="00A000"/>
              </a:buClr>
              <a:buFont typeface="Times New Roman" panose="02020603050405020304" pitchFamily="18" charset="0"/>
              <a:buNone/>
            </a:pPr>
            <a:r>
              <a:rPr lang="en-GB" altLang="zh-TW" sz="2400">
                <a:solidFill>
                  <a:srgbClr val="00A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&amp; Cholera”</a:t>
            </a:r>
          </a:p>
        </p:txBody>
      </p:sp>
      <p:sp>
        <p:nvSpPr>
          <p:cNvPr id="66592" name="Line 32">
            <a:extLst>
              <a:ext uri="{FF2B5EF4-FFF2-40B4-BE49-F238E27FC236}">
                <a16:creationId xmlns:a16="http://schemas.microsoft.com/office/drawing/2014/main" id="{E6F6C19F-BD6F-5141-8FF2-06E44D0F9336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057400"/>
            <a:ext cx="2057400" cy="1143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45DB8F85-921C-34F0-B902-A4348E771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1692275"/>
            <a:ext cx="5570537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F5A1B4A-F41A-9D51-96AD-3C87AF39A5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69925"/>
            <a:ext cx="8077200" cy="701675"/>
          </a:xfrm>
        </p:spPr>
        <p:txBody>
          <a:bodyPr lIns="90000" tIns="46800" rIns="90000" bIns="46800">
            <a:spAutoFit/>
          </a:bodyPr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zh-TW">
                <a:ea typeface="ＭＳ Ｐゴシック" panose="020B0600070205080204" pitchFamily="34" charset="-128"/>
              </a:rPr>
              <a:t>High-dimensional Vector Spaces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83F39A3D-84A0-DAE8-6DFB-D3BF815C1E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09763"/>
            <a:ext cx="8077200" cy="4748212"/>
          </a:xfrm>
        </p:spPr>
        <p:txBody>
          <a:bodyPr lIns="90000" tIns="46800" rIns="90000" bIns="46800">
            <a:spAutoFit/>
          </a:bodyPr>
          <a:lstStyle/>
          <a:p>
            <a:pPr marL="333375" indent="-333375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zh-TW">
                <a:ea typeface="ＭＳ Ｐゴシック" panose="020B0600070205080204" pitchFamily="34" charset="-128"/>
              </a:rPr>
              <a:t>The queries “cholera” and “john snow” are far from each other in vector space</a:t>
            </a:r>
          </a:p>
          <a:p>
            <a:pPr marL="333375" indent="-333375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How can the document “John Snow and Cholera” be close to both of them?</a:t>
            </a:r>
          </a:p>
          <a:p>
            <a:pPr marL="333375" indent="-333375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zh-TW">
                <a:ea typeface="ＭＳ Ｐゴシック" panose="020B0600070205080204" pitchFamily="34" charset="-128"/>
              </a:rPr>
              <a:t>Our intuitions for 2- and 3-dimensional space don't work in &gt;10,000 dimensions</a:t>
            </a:r>
          </a:p>
          <a:p>
            <a:pPr marL="333375" indent="-333375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3 dimensions: If a document is close to many queries, then some of these queries must be close to each other</a:t>
            </a:r>
          </a:p>
          <a:p>
            <a:pPr marL="333375" indent="-333375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zh-TW">
                <a:ea typeface="ＭＳ Ｐゴシック" panose="020B0600070205080204" pitchFamily="34" charset="-128"/>
              </a:rPr>
              <a:t>Doesn't hold for a high-dimensional 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AF3664F1-409E-688F-7968-14594BF46D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Relevance Feedback: Assumptions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E308B82-B0A4-9E95-0374-696CA820B9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A1: User has sufficient knowledge for initial query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A2: Relevance prototypes are “well-behaved”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Term distribution in relevant documents will be similar 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Term distribution in non-relevant documents will be different from those in relevant documents</a:t>
            </a:r>
          </a:p>
          <a:p>
            <a:pPr lvl="2" eaLnBrk="1" hangingPunct="1"/>
            <a:r>
              <a:rPr lang="en-US" altLang="zh-CN">
                <a:ea typeface="宋体" panose="02010600030101010101" pitchFamily="2" charset="-122"/>
              </a:rPr>
              <a:t>Either: All relevant documents are tightly clustered around a single prototype</a:t>
            </a:r>
          </a:p>
          <a:p>
            <a:pPr lvl="2" eaLnBrk="1" hangingPunct="1"/>
            <a:r>
              <a:rPr lang="en-US" altLang="zh-CN">
                <a:ea typeface="宋体" panose="02010600030101010101" pitchFamily="2" charset="-122"/>
              </a:rPr>
              <a:t>Or: There are different prototypes, but they have significant vocabulary overlap</a:t>
            </a:r>
          </a:p>
          <a:p>
            <a:pPr lvl="2" eaLnBrk="1" hangingPunct="1"/>
            <a:r>
              <a:rPr lang="en-US" altLang="zh-CN">
                <a:ea typeface="宋体" panose="02010600030101010101" pitchFamily="2" charset="-122"/>
              </a:rPr>
              <a:t>Similarities between relevant and irrelevant documents are small</a:t>
            </a:r>
          </a:p>
        </p:txBody>
      </p:sp>
      <p:sp>
        <p:nvSpPr>
          <p:cNvPr id="70660" name="TextBox 4">
            <a:extLst>
              <a:ext uri="{FF2B5EF4-FFF2-40B4-BE49-F238E27FC236}">
                <a16:creationId xmlns:a16="http://schemas.microsoft.com/office/drawing/2014/main" id="{FF4C1F3E-A1CE-C997-CA8C-1227AB0B6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C57C18E-BCB1-C3B7-8618-0F86169DFF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Violation of A1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6804FDE-52CB-2D9A-61D4-E42B44544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User does </a:t>
            </a:r>
            <a:r>
              <a:rPr lang="en-US" altLang="zh-CN">
                <a:solidFill>
                  <a:srgbClr val="0000FF"/>
                </a:solidFill>
                <a:ea typeface="宋体" panose="02010600030101010101" pitchFamily="2" charset="-122"/>
              </a:rPr>
              <a:t>not</a:t>
            </a:r>
            <a:r>
              <a:rPr lang="en-US" altLang="zh-CN">
                <a:ea typeface="宋体" panose="02010600030101010101" pitchFamily="2" charset="-122"/>
              </a:rPr>
              <a:t> have sufficient initial knowledge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Examples: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Misspellings (Brittany Speers)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Cross-language information retrieval (hígado)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Mismatch of searcher’s vocabulary vs. collection vocabulary</a:t>
            </a:r>
          </a:p>
          <a:p>
            <a:pPr lvl="2" eaLnBrk="1" hangingPunct="1"/>
            <a:r>
              <a:rPr lang="en-US" altLang="zh-CN">
                <a:ea typeface="宋体" panose="02010600030101010101" pitchFamily="2" charset="-122"/>
              </a:rPr>
              <a:t>Cosmonaut/astronaut</a:t>
            </a:r>
          </a:p>
          <a:p>
            <a:pPr lvl="2" eaLnBrk="1" hangingPunct="1"/>
            <a:r>
              <a:rPr lang="en-US" altLang="zh-CN">
                <a:ea typeface="宋体" panose="02010600030101010101" pitchFamily="2" charset="-122"/>
              </a:rPr>
              <a:t>Carcinoma/cancer</a:t>
            </a:r>
          </a:p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72708" name="TextBox 4">
            <a:extLst>
              <a:ext uri="{FF2B5EF4-FFF2-40B4-BE49-F238E27FC236}">
                <a16:creationId xmlns:a16="http://schemas.microsoft.com/office/drawing/2014/main" id="{4927D707-D95C-1D21-0F3F-067784666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D3AE9DB4-A4DD-D02B-C3C4-1EF7A16D6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Violation of A2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9BB8174D-A1EC-D3CA-BA99-2DA68B709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There are several relevance prototypes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Examples: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Burma/Myanmar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Contradictory government policies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Pop stars that worked at Burger King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Often: instances of a general concept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Good editorial content can address problem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Report on contradictory government policies</a:t>
            </a:r>
          </a:p>
          <a:p>
            <a:pPr eaLnBrk="1" hangingPunct="1"/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74756" name="TextBox 4">
            <a:extLst>
              <a:ext uri="{FF2B5EF4-FFF2-40B4-BE49-F238E27FC236}">
                <a16:creationId xmlns:a16="http://schemas.microsoft.com/office/drawing/2014/main" id="{B8F3D36F-4E23-F6B2-3448-D158FB189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08CF9272-8DBE-5DB2-2BD6-8AF36A8DC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Relevance Feedback: Problems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CDC0202-4372-643C-046E-40335884F2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Long queries are inefficient for typical IR engine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Long response times for user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High cost for retrieval system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Partial solution:</a:t>
            </a:r>
          </a:p>
          <a:p>
            <a:pPr lvl="2" eaLnBrk="1" hangingPunct="1"/>
            <a:r>
              <a:rPr lang="en-US" altLang="zh-CN">
                <a:ea typeface="宋体" panose="02010600030101010101" pitchFamily="2" charset="-122"/>
              </a:rPr>
              <a:t>Only reweight certain prominent terms</a:t>
            </a:r>
          </a:p>
          <a:p>
            <a:pPr lvl="3" eaLnBrk="1" hangingPunct="1"/>
            <a:r>
              <a:rPr lang="en-US" altLang="zh-CN">
                <a:ea typeface="宋体" panose="02010600030101010101" pitchFamily="2" charset="-122"/>
              </a:rPr>
              <a:t>Perhaps top 20 by term frequency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Users are often reluctant to provide explicit feedback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It’s often harder to understand why a particular document was retrieved after applying relevance feedback</a:t>
            </a:r>
          </a:p>
        </p:txBody>
      </p:sp>
      <p:sp>
        <p:nvSpPr>
          <p:cNvPr id="76804" name="AutoShape 4">
            <a:extLst>
              <a:ext uri="{FF2B5EF4-FFF2-40B4-BE49-F238E27FC236}">
                <a16:creationId xmlns:a16="http://schemas.microsoft.com/office/drawing/2014/main" id="{6CACDEEF-ECDB-36AA-F2A2-6736289F68DB}"/>
              </a:ext>
            </a:extLst>
          </p:cNvPr>
          <p:cNvSpPr>
            <a:spLocks noChangeArrowheads="1"/>
          </p:cNvSpPr>
          <p:nvPr/>
        </p:nvSpPr>
        <p:spPr bwMode="auto">
          <a:xfrm rot="2535216">
            <a:off x="7239000" y="2667000"/>
            <a:ext cx="1371600" cy="609600"/>
          </a:xfrm>
          <a:prstGeom prst="leftArrowCallout">
            <a:avLst>
              <a:gd name="adj1" fmla="val 25000"/>
              <a:gd name="adj2" fmla="val 25000"/>
              <a:gd name="adj3" fmla="val 37500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Why?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8008CC21-969C-EC03-36ED-5CAED1CBD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zh-TW">
                <a:ea typeface="ＭＳ Ｐゴシック" panose="020B0600070205080204" pitchFamily="34" charset="-128"/>
              </a:rPr>
              <a:t>Evaluation of relevance feedback strategies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08EE768B-C916-2C60-4984-DC2143B3F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zh-TW" sz="2200" dirty="0">
                <a:ea typeface="ＭＳ Ｐゴシック" panose="020B0600070205080204" pitchFamily="34" charset="-128"/>
              </a:rPr>
              <a:t>Use </a:t>
            </a:r>
            <a:r>
              <a:rPr lang="en-GB" altLang="zh-TW" sz="2200" i="1" dirty="0">
                <a:ea typeface="ＭＳ Ｐゴシック" panose="020B0600070205080204" pitchFamily="34" charset="-128"/>
              </a:rPr>
              <a:t>q</a:t>
            </a:r>
            <a:r>
              <a:rPr lang="en-GB" altLang="zh-TW" sz="2200" i="1" baseline="-25000" dirty="0">
                <a:ea typeface="ＭＳ Ｐゴシック" panose="020B0600070205080204" pitchFamily="34" charset="-128"/>
              </a:rPr>
              <a:t>0</a:t>
            </a:r>
            <a:r>
              <a:rPr lang="en-GB" altLang="zh-TW" sz="2200" dirty="0">
                <a:ea typeface="ＭＳ Ｐゴシック" panose="020B0600070205080204" pitchFamily="34" charset="-128"/>
              </a:rPr>
              <a:t> and compute precision-recall graph</a:t>
            </a:r>
          </a:p>
          <a:p>
            <a:pPr eaLnBrk="1" hangingPunct="1"/>
            <a:r>
              <a:rPr lang="en-GB" altLang="zh-TW" sz="22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Use </a:t>
            </a:r>
            <a:r>
              <a:rPr lang="en-GB" altLang="zh-TW" sz="2200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q</a:t>
            </a:r>
            <a:r>
              <a:rPr lang="en-GB" altLang="zh-TW" sz="2200" i="1" baseline="-25000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m</a:t>
            </a:r>
            <a:r>
              <a:rPr lang="en-GB" altLang="zh-TW" sz="22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 and compute precision-recall graph</a:t>
            </a:r>
          </a:p>
          <a:p>
            <a:pPr lvl="1" eaLnBrk="1" hangingPunct="1"/>
            <a:r>
              <a:rPr lang="en-GB" altLang="zh-TW" sz="2000" dirty="0">
                <a:ea typeface="ＭＳ Ｐゴシック" panose="020B0600070205080204" pitchFamily="34" charset="-128"/>
              </a:rPr>
              <a:t>Assess on all documents in the collection</a:t>
            </a:r>
          </a:p>
          <a:p>
            <a:pPr lvl="3" eaLnBrk="1" hangingPunct="1"/>
            <a:r>
              <a:rPr lang="en-GB" altLang="zh-TW" sz="1800" dirty="0">
                <a:ea typeface="ＭＳ Ｐゴシック" panose="020B0600070205080204" pitchFamily="34" charset="-128"/>
              </a:rPr>
              <a:t>Spectacular improvements, but … it’s cheating!</a:t>
            </a:r>
          </a:p>
          <a:p>
            <a:pPr lvl="3" eaLnBrk="1" hangingPunct="1"/>
            <a:r>
              <a:rPr lang="en-GB" altLang="zh-TW" sz="1800" dirty="0">
                <a:ea typeface="ＭＳ Ｐゴシック" panose="020B0600070205080204" pitchFamily="34" charset="-128"/>
              </a:rPr>
              <a:t>Partly due to known relevant documents ranked higher</a:t>
            </a:r>
          </a:p>
          <a:p>
            <a:pPr lvl="3" eaLnBrk="1" hangingPunct="1"/>
            <a:r>
              <a:rPr lang="en-GB" altLang="zh-TW" sz="18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Must evaluate with respect to documents not seen by user</a:t>
            </a:r>
          </a:p>
          <a:p>
            <a:pPr lvl="1" eaLnBrk="1" hangingPunct="1"/>
            <a:r>
              <a:rPr lang="en-GB" altLang="zh-TW" sz="2000" dirty="0">
                <a:ea typeface="ＭＳ Ｐゴシック" panose="020B0600070205080204" pitchFamily="34" charset="-128"/>
              </a:rPr>
              <a:t>Use documents in residual collection (set of documents minus those assessed relevant)</a:t>
            </a:r>
          </a:p>
          <a:p>
            <a:pPr lvl="3" eaLnBrk="1" hangingPunct="1"/>
            <a:r>
              <a:rPr lang="en-GB" altLang="zh-TW" sz="1800" dirty="0">
                <a:ea typeface="ＭＳ Ｐゴシック" panose="020B0600070205080204" pitchFamily="34" charset="-128"/>
              </a:rPr>
              <a:t>Measures usually then lower than for original query</a:t>
            </a:r>
          </a:p>
          <a:p>
            <a:pPr lvl="3" eaLnBrk="1" hangingPunct="1"/>
            <a:r>
              <a:rPr lang="en-GB" altLang="zh-TW" sz="1800" dirty="0">
                <a:ea typeface="ＭＳ Ｐゴシック" panose="020B0600070205080204" pitchFamily="34" charset="-128"/>
              </a:rPr>
              <a:t>But a more realistic evaluation</a:t>
            </a:r>
          </a:p>
          <a:p>
            <a:pPr lvl="3" eaLnBrk="1" hangingPunct="1"/>
            <a:r>
              <a:rPr lang="en-GB" altLang="zh-TW" sz="1800" dirty="0">
                <a:ea typeface="ＭＳ Ｐゴシック" panose="020B0600070205080204" pitchFamily="34" charset="-128"/>
              </a:rPr>
              <a:t>Relative performance can be validly compared</a:t>
            </a:r>
          </a:p>
          <a:p>
            <a:pPr eaLnBrk="1" hangingPunct="1"/>
            <a:r>
              <a:rPr lang="en-GB" altLang="zh-TW" sz="22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Empirically, one round of relevance feedback is often very useful</a:t>
            </a:r>
          </a:p>
          <a:p>
            <a:pPr lvl="1" eaLnBrk="1" hangingPunct="1"/>
            <a:r>
              <a:rPr lang="en-GB" altLang="zh-TW" sz="1800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Two rounds is sometimes marginally useful</a:t>
            </a:r>
          </a:p>
        </p:txBody>
      </p:sp>
      <p:sp>
        <p:nvSpPr>
          <p:cNvPr id="78852" name="TextBox 5">
            <a:extLst>
              <a:ext uri="{FF2B5EF4-FFF2-40B4-BE49-F238E27FC236}">
                <a16:creationId xmlns:a16="http://schemas.microsoft.com/office/drawing/2014/main" id="{861D037A-9914-4911-697E-A2E9BC414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>
            <a:extLst>
              <a:ext uri="{FF2B5EF4-FFF2-40B4-BE49-F238E27FC236}">
                <a16:creationId xmlns:a16="http://schemas.microsoft.com/office/drawing/2014/main" id="{40BA43EB-EC54-CECC-BECC-2489990FD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Evaluation of relevance feedback</a:t>
            </a:r>
          </a:p>
        </p:txBody>
      </p:sp>
      <p:sp>
        <p:nvSpPr>
          <p:cNvPr id="80899" name="Content Placeholder 2">
            <a:extLst>
              <a:ext uri="{FF2B5EF4-FFF2-40B4-BE49-F238E27FC236}">
                <a16:creationId xmlns:a16="http://schemas.microsoft.com/office/drawing/2014/main" id="{5CDF4498-48C2-30FD-3EAB-FD6635790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Second method – assess only the docs </a:t>
            </a:r>
            <a:r>
              <a:rPr lang="en-US" altLang="zh-TW" i="1">
                <a:ea typeface="ＭＳ Ｐゴシック" panose="020B0600070205080204" pitchFamily="34" charset="-128"/>
              </a:rPr>
              <a:t>not</a:t>
            </a:r>
            <a:r>
              <a:rPr lang="en-US" altLang="zh-TW">
                <a:ea typeface="ＭＳ Ｐゴシック" panose="020B0600070205080204" pitchFamily="34" charset="-128"/>
              </a:rPr>
              <a:t> rated by the user in the first round</a:t>
            </a:r>
          </a:p>
          <a:p>
            <a:pPr lvl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Could make relevance feedback look worse than it really is</a:t>
            </a:r>
          </a:p>
          <a:p>
            <a:pPr lvl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Can still assess relative performance of algorithms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Most satisfactory – use two collections each with their own relevance assessments</a:t>
            </a:r>
          </a:p>
          <a:p>
            <a:pPr lvl="1"/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q</a:t>
            </a:r>
            <a:r>
              <a:rPr lang="en-US" altLang="zh-TW" i="1" baseline="-25000">
                <a:solidFill>
                  <a:srgbClr val="C00000"/>
                </a:solidFill>
                <a:ea typeface="ＭＳ Ｐゴシック" panose="020B0600070205080204" pitchFamily="34" charset="-128"/>
              </a:rPr>
              <a:t>0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and user feedback from first collection</a:t>
            </a:r>
          </a:p>
          <a:p>
            <a:pPr lvl="1"/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q</a:t>
            </a:r>
            <a:r>
              <a:rPr lang="en-US" altLang="zh-TW" i="1" baseline="-25000">
                <a:solidFill>
                  <a:srgbClr val="C00000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run on second collection and measured</a:t>
            </a:r>
            <a:endParaRPr lang="en-US" altLang="zh-TW" i="1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0900" name="TextBox 4">
            <a:extLst>
              <a:ext uri="{FF2B5EF4-FFF2-40B4-BE49-F238E27FC236}">
                <a16:creationId xmlns:a16="http://schemas.microsoft.com/office/drawing/2014/main" id="{5EB28B01-CCF8-C99D-9DE5-1B2D4DAEE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>
            <a:extLst>
              <a:ext uri="{FF2B5EF4-FFF2-40B4-BE49-F238E27FC236}">
                <a16:creationId xmlns:a16="http://schemas.microsoft.com/office/drawing/2014/main" id="{AB100F40-9E09-85F4-05D0-81AAAEF0B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800">
                <a:ea typeface="ＭＳ Ｐゴシック" panose="020B0600070205080204" pitchFamily="34" charset="-128"/>
              </a:rPr>
              <a:t>Evaluation: Caveat</a:t>
            </a:r>
            <a:endParaRPr lang="en-US" altLang="zh-TW" sz="3600">
              <a:ea typeface="ＭＳ Ｐゴシック" panose="020B0600070205080204" pitchFamily="34" charset="-128"/>
            </a:endParaRPr>
          </a:p>
        </p:txBody>
      </p:sp>
      <p:sp>
        <p:nvSpPr>
          <p:cNvPr id="82947" name="Content Placeholder 2">
            <a:extLst>
              <a:ext uri="{FF2B5EF4-FFF2-40B4-BE49-F238E27FC236}">
                <a16:creationId xmlns:a16="http://schemas.microsoft.com/office/drawing/2014/main" id="{2ADB4BEC-C1C7-B4AF-248B-AF5FFF13B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True evaluation of usefulness must compare to other methods taking the same amount of time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Alternative to relevance feedback: User revises and resubmits query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Users may prefer revision/resubmission to having to judge relevance of documents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There is no clear evidence that relevance feedback is the “best use” of the user’s time</a:t>
            </a:r>
          </a:p>
        </p:txBody>
      </p:sp>
      <p:sp>
        <p:nvSpPr>
          <p:cNvPr id="82948" name="TextBox 4">
            <a:extLst>
              <a:ext uri="{FF2B5EF4-FFF2-40B4-BE49-F238E27FC236}">
                <a16:creationId xmlns:a16="http://schemas.microsoft.com/office/drawing/2014/main" id="{A3649E4D-1E99-DCBB-EC08-96FBCECB7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4362034-8772-C763-F2D1-84321EDC5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Relevance Feedback on the Web</a:t>
            </a:r>
            <a:endParaRPr lang="en-US" altLang="zh-CN" sz="2000">
              <a:solidFill>
                <a:schemeClr val="folHlink"/>
              </a:solidFill>
              <a:ea typeface="宋体" panose="02010600030101010101" pitchFamily="2" charset="-122"/>
            </a:endParaRP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DD490CBB-7A46-D5D0-97F7-A8FE650BD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sz="2200">
                <a:ea typeface="宋体" panose="02010600030101010101" pitchFamily="2" charset="-122"/>
              </a:rPr>
              <a:t>Some search engines offer a similar/related pages feature (this is a trivial form of relevance feedback)</a:t>
            </a:r>
          </a:p>
          <a:p>
            <a:pPr lvl="1" eaLnBrk="1" hangingPunct="1"/>
            <a:r>
              <a:rPr lang="en-US" altLang="zh-CN" sz="2000">
                <a:ea typeface="宋体" panose="02010600030101010101" pitchFamily="2" charset="-122"/>
              </a:rPr>
              <a:t>Google (link-based)</a:t>
            </a:r>
          </a:p>
          <a:p>
            <a:pPr lvl="1" eaLnBrk="1" hangingPunct="1"/>
            <a:r>
              <a:rPr lang="en-US" altLang="zh-CN" sz="2000">
                <a:ea typeface="宋体" panose="02010600030101010101" pitchFamily="2" charset="-122"/>
              </a:rPr>
              <a:t>Altavista</a:t>
            </a:r>
          </a:p>
          <a:p>
            <a:pPr lvl="1" eaLnBrk="1" hangingPunct="1"/>
            <a:r>
              <a:rPr lang="en-US" altLang="zh-CN" sz="2000">
                <a:ea typeface="宋体" panose="02010600030101010101" pitchFamily="2" charset="-122"/>
              </a:rPr>
              <a:t>Stanford WebBase</a:t>
            </a:r>
          </a:p>
          <a:p>
            <a:pPr eaLnBrk="1" hangingPunct="1"/>
            <a:r>
              <a:rPr lang="en-US" altLang="zh-CN" sz="2200">
                <a:solidFill>
                  <a:srgbClr val="C00000"/>
                </a:solidFill>
                <a:ea typeface="宋体" panose="02010600030101010101" pitchFamily="2" charset="-122"/>
              </a:rPr>
              <a:t>But some don’t because it’s hard to explain to average user:</a:t>
            </a:r>
          </a:p>
          <a:p>
            <a:pPr lvl="1" eaLnBrk="1" hangingPunct="1"/>
            <a:r>
              <a:rPr lang="en-US" altLang="zh-CN" sz="2000">
                <a:solidFill>
                  <a:srgbClr val="C00000"/>
                </a:solidFill>
                <a:ea typeface="宋体" panose="02010600030101010101" pitchFamily="2" charset="-122"/>
              </a:rPr>
              <a:t>Alltheweb</a:t>
            </a:r>
          </a:p>
          <a:p>
            <a:pPr lvl="1" eaLnBrk="1" hangingPunct="1"/>
            <a:r>
              <a:rPr lang="en-US" altLang="zh-CN" sz="2000">
                <a:solidFill>
                  <a:srgbClr val="C00000"/>
                </a:solidFill>
                <a:ea typeface="宋体" panose="02010600030101010101" pitchFamily="2" charset="-122"/>
              </a:rPr>
              <a:t>Bing</a:t>
            </a:r>
          </a:p>
          <a:p>
            <a:pPr lvl="1" eaLnBrk="1" hangingPunct="1"/>
            <a:r>
              <a:rPr lang="en-US" altLang="zh-CN" sz="2000">
                <a:solidFill>
                  <a:srgbClr val="C00000"/>
                </a:solidFill>
                <a:ea typeface="宋体" panose="02010600030101010101" pitchFamily="2" charset="-122"/>
              </a:rPr>
              <a:t>Yahoo</a:t>
            </a:r>
          </a:p>
          <a:p>
            <a:pPr eaLnBrk="1" hangingPunct="1"/>
            <a:r>
              <a:rPr lang="en-US" altLang="zh-CN" sz="2200">
                <a:ea typeface="宋体" panose="02010600030101010101" pitchFamily="2" charset="-122"/>
              </a:rPr>
              <a:t>Excite initially had true relevance feedback, but abandoned it due to lack of use</a:t>
            </a:r>
          </a:p>
        </p:txBody>
      </p:sp>
      <p:sp>
        <p:nvSpPr>
          <p:cNvPr id="84996" name="AutoShape 4">
            <a:extLst>
              <a:ext uri="{FF2B5EF4-FFF2-40B4-BE49-F238E27FC236}">
                <a16:creationId xmlns:a16="http://schemas.microsoft.com/office/drawing/2014/main" id="{910806B7-6FEA-3A81-7875-24C409A6F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590800"/>
            <a:ext cx="1752600" cy="838200"/>
          </a:xfrm>
          <a:prstGeom prst="leftArrow">
            <a:avLst>
              <a:gd name="adj1" fmla="val 50000"/>
              <a:gd name="adj2" fmla="val 5227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l-GR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α</a:t>
            </a: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/</a:t>
            </a:r>
            <a:r>
              <a:rPr lang="el-GR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β</a:t>
            </a: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/</a:t>
            </a:r>
            <a:r>
              <a:rPr lang="el-GR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γ</a:t>
            </a:r>
            <a:r>
              <a:rPr lang="en-US" altLang="zh-CN" sz="2400">
                <a:latin typeface="Lucida Sans" panose="020B0602030504020204" pitchFamily="34" charset="0"/>
                <a:ea typeface="宋体" panose="02010600030101010101" pitchFamily="2" charset="-122"/>
              </a:rPr>
              <a:t> ??</a:t>
            </a:r>
            <a:endParaRPr lang="el-GR" altLang="zh-TW" sz="2400">
              <a:latin typeface="Lucida Sans" panose="020B0602030504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84997" name="TextBox 5">
            <a:extLst>
              <a:ext uri="{FF2B5EF4-FFF2-40B4-BE49-F238E27FC236}">
                <a16:creationId xmlns:a16="http://schemas.microsoft.com/office/drawing/2014/main" id="{95764C66-7F5F-8048-6FD5-8A9EFA5BC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160084D5-EFF9-0ED6-E582-8D05026E2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Excite Relevance Feedback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BEB7D36F-BCC8-49FD-2040-AD486E93F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Spink et al. 2000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Only about 4% of query sessions from a user used relevance feedback option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Expressed as “More like this” link next to each result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But about 70% of users only looked at first page of results and didn’t pursue things further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So 4% is about 1/8 of people extending search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Relevance feedback improved results about 2/3 of the time</a:t>
            </a:r>
          </a:p>
        </p:txBody>
      </p:sp>
      <p:sp>
        <p:nvSpPr>
          <p:cNvPr id="87044" name="TextBox 4">
            <a:extLst>
              <a:ext uri="{FF2B5EF4-FFF2-40B4-BE49-F238E27FC236}">
                <a16:creationId xmlns:a16="http://schemas.microsoft.com/office/drawing/2014/main" id="{C387140D-22E1-14C2-F3BB-57E3F3442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9.1.4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>
            <a:extLst>
              <a:ext uri="{FF2B5EF4-FFF2-40B4-BE49-F238E27FC236}">
                <a16:creationId xmlns:a16="http://schemas.microsoft.com/office/drawing/2014/main" id="{E9961183-DBF4-D9E7-5E51-D505C79A5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Pseudo relevance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B8C52-90F2-0C8C-97DC-A9A178E7B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US" dirty="0"/>
              <a:t>Pseudo-relevance feedback automates the “manual” part of true relevance feedback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dirty="0">
                <a:solidFill>
                  <a:srgbClr val="C00000"/>
                </a:solidFill>
              </a:rPr>
              <a:t>Pseudo-relevance algorithm: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dirty="0">
                <a:ea typeface="+mn-ea"/>
              </a:rPr>
              <a:t>Retrieve a ranked list of hits for the user’s query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dirty="0">
                <a:solidFill>
                  <a:srgbClr val="C00000"/>
                </a:solidFill>
                <a:ea typeface="+mn-ea"/>
              </a:rPr>
              <a:t>Assume that the top k documents are relevant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dirty="0">
                <a:ea typeface="+mn-ea"/>
              </a:rPr>
              <a:t>Do relevance feedback (e.g., </a:t>
            </a:r>
            <a:r>
              <a:rPr lang="en-US" dirty="0" err="1">
                <a:ea typeface="+mn-ea"/>
              </a:rPr>
              <a:t>Rocchio</a:t>
            </a:r>
            <a:r>
              <a:rPr lang="en-US" dirty="0">
                <a:ea typeface="+mn-ea"/>
              </a:rPr>
              <a:t>)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dirty="0"/>
              <a:t>Works very well on average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dirty="0">
                <a:solidFill>
                  <a:srgbClr val="C00000"/>
                </a:solidFill>
              </a:rPr>
              <a:t>But can go horribly wrong for some queries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dirty="0"/>
              <a:t>Several iterations can cause query drift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US" dirty="0"/>
              <a:t>Why?</a:t>
            </a:r>
          </a:p>
        </p:txBody>
      </p:sp>
      <p:sp>
        <p:nvSpPr>
          <p:cNvPr id="89092" name="TextBox 4">
            <a:extLst>
              <a:ext uri="{FF2B5EF4-FFF2-40B4-BE49-F238E27FC236}">
                <a16:creationId xmlns:a16="http://schemas.microsoft.com/office/drawing/2014/main" id="{BA6311C8-7989-EA08-FD12-A67C383B6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9.1.6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43702E8E-E0BB-4C28-180A-70D29654E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Query Expansion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E1DF3BC5-776D-3655-F3A3-989D1A588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In relevance feedback, users give additional input (relevant/non-relevant) on </a:t>
            </a: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documents</a:t>
            </a:r>
            <a:r>
              <a:rPr lang="en-US" altLang="zh-CN">
                <a:ea typeface="宋体" panose="02010600030101010101" pitchFamily="2" charset="-122"/>
              </a:rPr>
              <a:t>, which is used to reweight terms in the documents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In query expansion, users give additional input (good/bad search term) on </a:t>
            </a: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words or phrases</a:t>
            </a:r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endParaRPr lang="en-US" altLang="zh-CN">
              <a:ea typeface="宋体" panose="02010600030101010101" pitchFamily="2" charset="-122"/>
            </a:endParaRPr>
          </a:p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91140" name="TextBox 4">
            <a:extLst>
              <a:ext uri="{FF2B5EF4-FFF2-40B4-BE49-F238E27FC236}">
                <a16:creationId xmlns:a16="http://schemas.microsoft.com/office/drawing/2014/main" id="{1A96FE78-4022-A03E-EEAB-577FD5198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FD74149F-9EEA-75C9-629E-EC4018D24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assist</a:t>
            </a:r>
          </a:p>
        </p:txBody>
      </p:sp>
      <p:pic>
        <p:nvPicPr>
          <p:cNvPr id="93187" name="Content Placeholder 3" descr="queryexp.gif">
            <a:extLst>
              <a:ext uri="{FF2B5EF4-FFF2-40B4-BE49-F238E27FC236}">
                <a16:creationId xmlns:a16="http://schemas.microsoft.com/office/drawing/2014/main" id="{68800E1A-FBAB-5C6E-8E62-A40866A3E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413" y="1600200"/>
            <a:ext cx="8866187" cy="2514600"/>
          </a:xfrm>
        </p:spPr>
      </p:pic>
      <p:sp>
        <p:nvSpPr>
          <p:cNvPr id="5" name="Up Arrow Callout 4">
            <a:extLst>
              <a:ext uri="{FF2B5EF4-FFF2-40B4-BE49-F238E27FC236}">
                <a16:creationId xmlns:a16="http://schemas.microsoft.com/office/drawing/2014/main" id="{397E38E3-1D0E-DA39-7BF2-6F12B449A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267200"/>
            <a:ext cx="8315325" cy="1273175"/>
          </a:xfrm>
          <a:prstGeom prst="upArrowCallout">
            <a:avLst>
              <a:gd name="adj1" fmla="val 24976"/>
              <a:gd name="adj2" fmla="val 25006"/>
              <a:gd name="adj3" fmla="val 25000"/>
              <a:gd name="adj4" fmla="val 6497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Would you expect such a feature to increase the query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volume at a search engine?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AD663A4-3727-FA0E-DAA6-0D2283A54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981200"/>
            <a:ext cx="75866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E3CDC9DB-53F4-4065-654B-43F865DDE7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906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How do we augment the user query?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6C48E401-4875-A1CB-7234-7B294C18E7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Manual thesaurus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E.g. MedLine: physician, syn: doc, doctor, MD, medico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Can be query rather than just synonyms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Global Analysis: </a:t>
            </a:r>
            <a:r>
              <a:rPr lang="en-US" altLang="zh-CN" sz="2200">
                <a:solidFill>
                  <a:srgbClr val="C00000"/>
                </a:solidFill>
                <a:ea typeface="宋体" panose="02010600030101010101" pitchFamily="2" charset="-122"/>
              </a:rPr>
              <a:t>(static; of all documents in collection)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Automatically derived thesaurus</a:t>
            </a:r>
          </a:p>
          <a:p>
            <a:pPr lvl="2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e.g. co-occurrence statistics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Refinements based on query log mining</a:t>
            </a:r>
          </a:p>
          <a:p>
            <a:pPr lvl="2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Common on the web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Local Analysis: (dynamic)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Analysis of documents in </a:t>
            </a: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result set</a:t>
            </a:r>
          </a:p>
        </p:txBody>
      </p:sp>
      <p:sp>
        <p:nvSpPr>
          <p:cNvPr id="95236" name="TextBox 4">
            <a:extLst>
              <a:ext uri="{FF2B5EF4-FFF2-40B4-BE49-F238E27FC236}">
                <a16:creationId xmlns:a16="http://schemas.microsoft.com/office/drawing/2014/main" id="{A5F4FB7D-6FD1-31A9-6CB5-B93AC2EDF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E0A54FEB-D682-3B95-F346-9504B1C470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Example of manual thesaurus </a:t>
            </a:r>
          </a:p>
        </p:txBody>
      </p:sp>
      <p:pic>
        <p:nvPicPr>
          <p:cNvPr id="97283" name="Picture 3" descr="medlineexpansion">
            <a:extLst>
              <a:ext uri="{FF2B5EF4-FFF2-40B4-BE49-F238E27FC236}">
                <a16:creationId xmlns:a16="http://schemas.microsoft.com/office/drawing/2014/main" id="{802C2CF1-62CB-513C-D9AA-94A1F00E05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701800"/>
            <a:ext cx="8305800" cy="4845050"/>
          </a:xfrm>
          <a:noFill/>
        </p:spPr>
      </p:pic>
      <p:sp>
        <p:nvSpPr>
          <p:cNvPr id="97284" name="TextBox 4">
            <a:extLst>
              <a:ext uri="{FF2B5EF4-FFF2-40B4-BE49-F238E27FC236}">
                <a16:creationId xmlns:a16="http://schemas.microsoft.com/office/drawing/2014/main" id="{0DFC5492-4F50-13FD-E1C7-D85D32F77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31C94840-C7E6-026D-97E3-001F7C6AAD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Thesaurus-based query expansion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9F9233FB-3799-2AF9-B4F9-1790F59C30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200" dirty="0">
                <a:ea typeface="宋体" panose="02010600030101010101" pitchFamily="2" charset="-122"/>
              </a:rPr>
              <a:t>For each term, </a:t>
            </a:r>
            <a:r>
              <a:rPr lang="en-US" altLang="zh-CN" sz="2200" i="1" dirty="0">
                <a:ea typeface="宋体" panose="02010600030101010101" pitchFamily="2" charset="-122"/>
              </a:rPr>
              <a:t>t</a:t>
            </a:r>
            <a:r>
              <a:rPr lang="en-US" altLang="zh-CN" sz="2200" dirty="0">
                <a:ea typeface="宋体" panose="02010600030101010101" pitchFamily="2" charset="-122"/>
              </a:rPr>
              <a:t>, in a query, expand the query with synonyms and related words of </a:t>
            </a:r>
            <a:r>
              <a:rPr lang="en-US" altLang="zh-CN" sz="2200" i="1" dirty="0">
                <a:ea typeface="宋体" panose="02010600030101010101" pitchFamily="2" charset="-122"/>
              </a:rPr>
              <a:t>t</a:t>
            </a:r>
            <a:r>
              <a:rPr lang="en-US" altLang="zh-CN" sz="2200" dirty="0">
                <a:ea typeface="宋体" panose="02010600030101010101" pitchFamily="2" charset="-122"/>
              </a:rPr>
              <a:t> from the thesaurus</a:t>
            </a:r>
          </a:p>
          <a:p>
            <a:pPr lvl="1" eaLnBrk="1" hangingPunct="1"/>
            <a:r>
              <a:rPr lang="en-US" altLang="zh-CN" sz="2000" dirty="0">
                <a:ea typeface="宋体" panose="02010600030101010101" pitchFamily="2" charset="-122"/>
              </a:rPr>
              <a:t>feline </a:t>
            </a:r>
            <a:r>
              <a:rPr lang="en-US" altLang="zh-CN" sz="2000" dirty="0">
                <a:ea typeface="宋体" panose="02010600030101010101" pitchFamily="2" charset="-122"/>
                <a:cs typeface="Arial" panose="020B0604020202020204" pitchFamily="34" charset="0"/>
              </a:rPr>
              <a:t>→ feline cat</a:t>
            </a:r>
          </a:p>
          <a:p>
            <a:pPr lvl="1" eaLnBrk="1" hangingPunct="1"/>
            <a:r>
              <a:rPr lang="en-US" altLang="zh-CN" sz="1800" dirty="0">
                <a:solidFill>
                  <a:srgbClr val="C00000"/>
                </a:solidFill>
                <a:ea typeface="宋体" panose="02010600030101010101" pitchFamily="2" charset="-122"/>
              </a:rPr>
              <a:t>May weight added terms less than original query terms</a:t>
            </a:r>
          </a:p>
          <a:p>
            <a:pPr eaLnBrk="1" hangingPunct="1"/>
            <a:r>
              <a:rPr lang="en-US" altLang="zh-CN" sz="2200" dirty="0">
                <a:ea typeface="宋体" panose="02010600030101010101" pitchFamily="2" charset="-122"/>
              </a:rPr>
              <a:t>Widely used in many science/engineering fields</a:t>
            </a:r>
          </a:p>
          <a:p>
            <a:pPr eaLnBrk="1" hangingPunct="1"/>
            <a:r>
              <a:rPr lang="en-US" altLang="zh-CN" sz="2200" dirty="0">
                <a:ea typeface="宋体" panose="02010600030101010101" pitchFamily="2" charset="-122"/>
              </a:rPr>
              <a:t>Generally increases recall</a:t>
            </a:r>
          </a:p>
          <a:p>
            <a:pPr eaLnBrk="1" hangingPunct="1"/>
            <a:r>
              <a:rPr lang="en-US" altLang="zh-CN" sz="2200" dirty="0">
                <a:ea typeface="宋体" panose="02010600030101010101" pitchFamily="2" charset="-122"/>
              </a:rPr>
              <a:t>May significantly decrease precision, particularly with ambiguous terms</a:t>
            </a:r>
          </a:p>
          <a:p>
            <a:pPr lvl="1" eaLnBrk="1" hangingPunct="1"/>
            <a:r>
              <a:rPr lang="en-US" altLang="zh-CN" sz="2000" dirty="0">
                <a:ea typeface="宋体" panose="02010600030101010101" pitchFamily="2" charset="-122"/>
              </a:rPr>
              <a:t>“interest rate” </a:t>
            </a:r>
            <a:r>
              <a:rPr lang="en-US" altLang="zh-CN" sz="2000" dirty="0">
                <a:ea typeface="宋体" panose="02010600030101010101" pitchFamily="2" charset="-122"/>
                <a:sym typeface="Symbol" panose="05050102010706020507" pitchFamily="18" charset="2"/>
              </a:rPr>
              <a:t> “interest rate fascinate evaluate”</a:t>
            </a:r>
          </a:p>
          <a:p>
            <a:pPr eaLnBrk="1" hangingPunct="1"/>
            <a:r>
              <a:rPr lang="en-US" altLang="zh-CN" sz="2200" dirty="0">
                <a:solidFill>
                  <a:srgbClr val="C00000"/>
                </a:solidFill>
                <a:ea typeface="宋体" panose="02010600030101010101" pitchFamily="2" charset="-122"/>
              </a:rPr>
              <a:t>There is a high cost of manually producing a thesaurus</a:t>
            </a:r>
          </a:p>
          <a:p>
            <a:pPr lvl="1" eaLnBrk="1" hangingPunct="1"/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And for updating it for scientific changes</a:t>
            </a:r>
          </a:p>
        </p:txBody>
      </p:sp>
      <p:sp>
        <p:nvSpPr>
          <p:cNvPr id="99332" name="TextBox 4">
            <a:extLst>
              <a:ext uri="{FF2B5EF4-FFF2-40B4-BE49-F238E27FC236}">
                <a16:creationId xmlns:a16="http://schemas.microsoft.com/office/drawing/2014/main" id="{A417BCE6-573B-3F17-19E1-C16DAC016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27CC75E9-076A-24CF-4798-A6EC85F093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Automatic Thesaurus Generation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8E5FB298-E829-1864-1FD6-6E7B6A3787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77200" cy="4718050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Attempt to generate a thesaurus automatically by analyzing the collection of documents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Fundamental notion: similarity between two words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Definition 1: Two words are similar if they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co-occur with similar words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Definition 2: Two words are similar if they </a:t>
            </a: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occur in a given grammatical relation with the same words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You can harvest, peel, eat, prepare, etc. apples and pears, so apples and pears must be similar</a:t>
            </a:r>
            <a:endParaRPr lang="en-US" altLang="zh-CN" dirty="0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Co-occurrence based is more robust, grammatical relations are more accurate</a:t>
            </a:r>
          </a:p>
        </p:txBody>
      </p:sp>
      <p:sp>
        <p:nvSpPr>
          <p:cNvPr id="101380" name="AutoShape 4">
            <a:extLst>
              <a:ext uri="{FF2B5EF4-FFF2-40B4-BE49-F238E27FC236}">
                <a16:creationId xmlns:a16="http://schemas.microsoft.com/office/drawing/2014/main" id="{5959B22C-0C70-4802-C60C-E64BFE511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6396038"/>
            <a:ext cx="1371600" cy="461962"/>
          </a:xfrm>
          <a:prstGeom prst="leftArrowCallout">
            <a:avLst>
              <a:gd name="adj1" fmla="val 25000"/>
              <a:gd name="adj2" fmla="val 25000"/>
              <a:gd name="adj3" fmla="val 3745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</a:rPr>
              <a:t>Why?</a:t>
            </a:r>
          </a:p>
        </p:txBody>
      </p:sp>
      <p:sp>
        <p:nvSpPr>
          <p:cNvPr id="101381" name="TextBox 5">
            <a:extLst>
              <a:ext uri="{FF2B5EF4-FFF2-40B4-BE49-F238E27FC236}">
                <a16:creationId xmlns:a16="http://schemas.microsoft.com/office/drawing/2014/main" id="{8B77085D-B000-46FD-28B9-866910EC3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9.2.3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184A549E-B9DD-7352-485B-FC0C705144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Co-occurrence Thesaurus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765110DB-1C98-B666-048D-1FC6A70A7C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Simplest way to compute one is based on term-term similarities in </a:t>
            </a:r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C = AA</a:t>
            </a:r>
            <a:r>
              <a:rPr lang="en-US" altLang="zh-CN" sz="2200" i="1" baseline="30000">
                <a:ea typeface="宋体" panose="02010600030101010101" pitchFamily="2" charset="-122"/>
                <a:cs typeface="Arial" panose="020B0604020202020204" pitchFamily="34" charset="0"/>
              </a:rPr>
              <a:t>T </a:t>
            </a:r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where </a:t>
            </a:r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A</a:t>
            </a:r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 is term-document matrix</a:t>
            </a:r>
            <a:endParaRPr lang="en-US" altLang="zh-CN" sz="2200" baseline="300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w</a:t>
            </a:r>
            <a:r>
              <a:rPr lang="en-US" altLang="zh-CN" sz="2200" i="1" baseline="-25000">
                <a:ea typeface="宋体" panose="02010600030101010101" pitchFamily="2" charset="-122"/>
                <a:cs typeface="Arial" panose="020B0604020202020204" pitchFamily="34" charset="0"/>
              </a:rPr>
              <a:t>i,j</a:t>
            </a:r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 = </a:t>
            </a:r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(normalized) weight for (</a:t>
            </a:r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t</a:t>
            </a:r>
            <a:r>
              <a:rPr lang="en-US" altLang="zh-CN" sz="2200" i="1" baseline="-25000">
                <a:ea typeface="宋体" panose="02010600030101010101" pitchFamily="2" charset="-122"/>
                <a:cs typeface="Arial" panose="020B0604020202020204" pitchFamily="34" charset="0"/>
              </a:rPr>
              <a:t>i </a:t>
            </a:r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,</a:t>
            </a:r>
            <a:r>
              <a:rPr lang="en-US" altLang="zh-CN" sz="2200" b="1" i="1">
                <a:ea typeface="宋体" panose="02010600030101010101" pitchFamily="2" charset="-122"/>
                <a:cs typeface="Arial" panose="020B0604020202020204" pitchFamily="34" charset="0"/>
              </a:rPr>
              <a:t>d</a:t>
            </a:r>
            <a:r>
              <a:rPr lang="en-US" altLang="zh-CN" sz="2200" i="1" baseline="-25000">
                <a:ea typeface="宋体" panose="02010600030101010101" pitchFamily="2" charset="-122"/>
                <a:cs typeface="Arial" panose="020B0604020202020204" pitchFamily="34" charset="0"/>
              </a:rPr>
              <a:t>j</a:t>
            </a:r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)</a:t>
            </a:r>
          </a:p>
          <a:p>
            <a:pPr eaLnBrk="1" hangingPunct="1"/>
            <a:endParaRPr lang="en-US" altLang="zh-CN" sz="22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endParaRPr lang="en-US" altLang="zh-CN" sz="22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endParaRPr lang="en-US" altLang="zh-CN" sz="22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endParaRPr lang="en-US" altLang="zh-CN" sz="22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endParaRPr lang="en-US" altLang="zh-CN" sz="22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endParaRPr lang="en-US" altLang="zh-CN" sz="22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endParaRPr lang="en-US" altLang="zh-CN" sz="2200"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/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For each </a:t>
            </a:r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t</a:t>
            </a:r>
            <a:r>
              <a:rPr lang="en-US" altLang="zh-CN" sz="2200" i="1" baseline="-25000"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, pick terms with high values in </a:t>
            </a:r>
            <a:r>
              <a:rPr lang="en-US" altLang="zh-CN" sz="2200" i="1">
                <a:ea typeface="宋体" panose="02010600030101010101" pitchFamily="2" charset="-122"/>
                <a:cs typeface="Arial" panose="020B0604020202020204" pitchFamily="34" charset="0"/>
              </a:rPr>
              <a:t>C</a:t>
            </a:r>
            <a:r>
              <a:rPr lang="en-US" altLang="zh-CN" sz="2200"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73188" name="Rectangle 4">
            <a:extLst>
              <a:ext uri="{FF2B5EF4-FFF2-40B4-BE49-F238E27FC236}">
                <a16:creationId xmlns:a16="http://schemas.microsoft.com/office/drawing/2014/main" id="{C88DADC1-BF12-2618-AB12-BEE699D0F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306763"/>
            <a:ext cx="4648200" cy="220980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TW" altLang="en-US">
              <a:latin typeface="Lucida Sans" charset="0"/>
            </a:endParaRPr>
          </a:p>
        </p:txBody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1A18AE14-C76D-6B52-7802-2401D2BBC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916363"/>
            <a:ext cx="464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B68B3370-2C74-A11E-382A-077CE8A1D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8100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400" b="1" i="1">
                <a:latin typeface="Tahoma" panose="020B0604030504040204" pitchFamily="34" charset="0"/>
                <a:ea typeface="宋体" panose="02010600030101010101" pitchFamily="2" charset="-122"/>
              </a:rPr>
              <a:t>t</a:t>
            </a:r>
            <a:r>
              <a:rPr lang="en-US" altLang="zh-CN" sz="2400" i="1" baseline="-25000">
                <a:latin typeface="Tahoma" panose="020B0604030504040204" pitchFamily="34" charset="0"/>
                <a:ea typeface="宋体" panose="02010600030101010101" pitchFamily="2" charset="-122"/>
              </a:rPr>
              <a:t>i</a:t>
            </a:r>
            <a:endParaRPr lang="en-US" altLang="zh-CN" sz="2400" i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CC06BDDB-65A0-439F-6020-85078733F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306763"/>
            <a:ext cx="228600" cy="2209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03432" name="Rectangle 8">
            <a:extLst>
              <a:ext uri="{FF2B5EF4-FFF2-40B4-BE49-F238E27FC236}">
                <a16:creationId xmlns:a16="http://schemas.microsoft.com/office/drawing/2014/main" id="{3037EAC0-CD3A-614A-0442-CD3435A32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916363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9AF1F126-6994-E2DF-EAB9-53D275659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zh-CN" sz="2400" b="1" i="1">
                <a:latin typeface="Tahoma" panose="020B0604030504040204" pitchFamily="34" charset="0"/>
                <a:ea typeface="宋体" panose="02010600030101010101" pitchFamily="2" charset="-122"/>
              </a:rPr>
              <a:t>d</a:t>
            </a:r>
            <a:r>
              <a:rPr lang="en-US" altLang="zh-CN" sz="2400" i="1" baseline="-25000">
                <a:latin typeface="Tahoma" panose="020B0604030504040204" pitchFamily="34" charset="0"/>
                <a:ea typeface="宋体" panose="02010600030101010101" pitchFamily="2" charset="-122"/>
              </a:rPr>
              <a:t>j</a:t>
            </a:r>
            <a:endParaRPr lang="en-US" altLang="zh-CN" sz="2400" i="1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DCB8F33D-8E1A-19B2-9573-F178E921A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350" y="2971800"/>
            <a:ext cx="688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i="1">
                <a:latin typeface="Tahoma" panose="020B060403050404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16D3B9BC-2CDD-95FB-EDA3-3FEB987DF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638" y="5318125"/>
            <a:ext cx="688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2000" i="1">
                <a:latin typeface="Tahoma" panose="020B0604030504040204" pitchFamily="34" charset="0"/>
                <a:ea typeface="宋体" panose="02010600030101010101" pitchFamily="2" charset="-122"/>
              </a:rPr>
              <a:t>M</a:t>
            </a:r>
          </a:p>
        </p:txBody>
      </p:sp>
      <p:sp>
        <p:nvSpPr>
          <p:cNvPr id="1373198" name="Rectangle 14">
            <a:extLst>
              <a:ext uri="{FF2B5EF4-FFF2-40B4-BE49-F238E27FC236}">
                <a16:creationId xmlns:a16="http://schemas.microsoft.com/office/drawing/2014/main" id="{AAA3F6CA-70AE-9B40-2DE6-FE01FCE9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2288" y="3376613"/>
            <a:ext cx="1828800" cy="246221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2200">
                <a:latin typeface="Lucida Sans" panose="020B0602030504020204" pitchFamily="34" charset="0"/>
                <a:ea typeface="宋体" panose="02010600030101010101" pitchFamily="2" charset="-122"/>
              </a:rPr>
              <a:t>What does </a:t>
            </a:r>
            <a:r>
              <a:rPr lang="en-US" altLang="zh-CN" sz="2200" i="1">
                <a:latin typeface="Lucida Sans" panose="020B0602030504020204" pitchFamily="34" charset="0"/>
                <a:ea typeface="宋体" panose="02010600030101010101" pitchFamily="2" charset="-122"/>
              </a:rPr>
              <a:t>C</a:t>
            </a:r>
            <a:r>
              <a:rPr lang="en-US" altLang="zh-CN" sz="2200">
                <a:latin typeface="Lucida Sans" panose="020B0602030504020204" pitchFamily="34" charset="0"/>
                <a:ea typeface="宋体" panose="02010600030101010101" pitchFamily="2" charset="-122"/>
              </a:rPr>
              <a:t> contain if </a:t>
            </a:r>
            <a:r>
              <a:rPr lang="en-US" altLang="zh-CN" sz="2200" i="1">
                <a:latin typeface="Lucida Sans" panose="020B0602030504020204" pitchFamily="34" charset="0"/>
                <a:ea typeface="宋体" panose="02010600030101010101" pitchFamily="2" charset="-122"/>
              </a:rPr>
              <a:t>A</a:t>
            </a:r>
            <a:r>
              <a:rPr lang="en-US" altLang="zh-CN" sz="2200">
                <a:latin typeface="Lucida Sans" panose="020B0602030504020204" pitchFamily="34" charset="0"/>
                <a:ea typeface="宋体" panose="02010600030101010101" pitchFamily="2" charset="-122"/>
              </a:rPr>
              <a:t> is a term-doc incidence (0/1) matrix?</a:t>
            </a:r>
          </a:p>
        </p:txBody>
      </p:sp>
      <p:sp>
        <p:nvSpPr>
          <p:cNvPr id="103437" name="TextBox 13">
            <a:extLst>
              <a:ext uri="{FF2B5EF4-FFF2-40B4-BE49-F238E27FC236}">
                <a16:creationId xmlns:a16="http://schemas.microsoft.com/office/drawing/2014/main" id="{EE9D390F-60B7-24A0-7894-413F52E30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19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1AEE6076-69D7-027A-E693-0C4179A8D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Automatic Thesaurus Generation</a:t>
            </a:r>
            <a:br>
              <a:rPr lang="en-US" altLang="zh-CN" sz="3600">
                <a:ea typeface="宋体" panose="02010600030101010101" pitchFamily="2" charset="-122"/>
              </a:rPr>
            </a:br>
            <a:r>
              <a:rPr lang="en-US" altLang="zh-CN" sz="360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5AE0ABFB-748E-2C31-9050-6BF2232DBB6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zh-CN" altLang="en-US" sz="2200">
              <a:ea typeface="宋体" panose="02010600030101010101" pitchFamily="2" charset="-122"/>
            </a:endParaRPr>
          </a:p>
          <a:p>
            <a:pPr eaLnBrk="1" hangingPunct="1"/>
            <a:endParaRPr lang="zh-CN" altLang="en-US" sz="2200">
              <a:ea typeface="宋体" panose="02010600030101010101" pitchFamily="2" charset="-122"/>
            </a:endParaRPr>
          </a:p>
        </p:txBody>
      </p:sp>
      <p:pic>
        <p:nvPicPr>
          <p:cNvPr id="105476" name="Picture 4" descr="wordspacenearest">
            <a:extLst>
              <a:ext uri="{FF2B5EF4-FFF2-40B4-BE49-F238E27FC236}">
                <a16:creationId xmlns:a16="http://schemas.microsoft.com/office/drawing/2014/main" id="{E9C28BAE-B7D5-4BF2-935C-D1FD4716045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676400"/>
            <a:ext cx="8458200" cy="4591050"/>
          </a:xfrm>
          <a:noFill/>
        </p:spPr>
      </p:pic>
      <p:sp>
        <p:nvSpPr>
          <p:cNvPr id="105477" name="TextBox 5">
            <a:extLst>
              <a:ext uri="{FF2B5EF4-FFF2-40B4-BE49-F238E27FC236}">
                <a16:creationId xmlns:a16="http://schemas.microsoft.com/office/drawing/2014/main" id="{C28DA788-C394-1986-AE2A-F4AE123A4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9.2.3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26213F53-12C8-87F9-7AE2-5374787F2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Automatic Thesaurus Generation</a:t>
            </a:r>
            <a:br>
              <a:rPr lang="en-US" altLang="zh-CN" sz="3600">
                <a:ea typeface="宋体" panose="02010600030101010101" pitchFamily="2" charset="-122"/>
              </a:rPr>
            </a:br>
            <a:r>
              <a:rPr lang="en-US" altLang="zh-CN" sz="3600">
                <a:ea typeface="宋体" panose="02010600030101010101" pitchFamily="2" charset="-122"/>
              </a:rPr>
              <a:t>Discussion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C99B314-785C-2133-CCA1-258611879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11350"/>
            <a:ext cx="8077200" cy="4718050"/>
          </a:xfrm>
        </p:spPr>
        <p:txBody>
          <a:bodyPr/>
          <a:lstStyle/>
          <a:p>
            <a:pPr eaLnBrk="1" hangingPunct="1"/>
            <a:endParaRPr lang="zh-CN" altLang="en-US">
              <a:ea typeface="宋体" panose="02010600030101010101" pitchFamily="2" charset="-122"/>
            </a:endParaRPr>
          </a:p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83E975AA-8859-E346-8067-C273E603C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828800"/>
            <a:ext cx="8077200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>
                <a:srgbClr val="A50021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zh-CN" sz="2600">
                <a:latin typeface="Lucida Sans" panose="020B0602030504020204" pitchFamily="34" charset="0"/>
                <a:ea typeface="宋体" panose="02010600030101010101" pitchFamily="2" charset="-122"/>
              </a:rPr>
              <a:t>Quality of associations is usually a problem</a:t>
            </a:r>
          </a:p>
          <a:p>
            <a:pPr eaLnBrk="1" hangingPunct="1">
              <a:buClr>
                <a:srgbClr val="A50021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zh-CN" sz="2600">
                <a:latin typeface="Lucida Sans" panose="020B0602030504020204" pitchFamily="34" charset="0"/>
                <a:ea typeface="宋体" panose="02010600030101010101" pitchFamily="2" charset="-122"/>
              </a:rPr>
              <a:t>Term ambiguity may introduce irrelevant statistically correlated terms</a:t>
            </a:r>
          </a:p>
          <a:p>
            <a:pPr lvl="1" eaLnBrk="1" hangingPunct="1">
              <a:buClr>
                <a:schemeClr val="tx1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 sz="2000">
                <a:latin typeface="Lucida Sans" panose="020B0602030504020204" pitchFamily="34" charset="0"/>
                <a:ea typeface="宋体" panose="02010600030101010101" pitchFamily="2" charset="-122"/>
              </a:rPr>
              <a:t>“Apple computer” </a:t>
            </a:r>
            <a:r>
              <a:rPr lang="en-US" altLang="zh-CN" sz="2000">
                <a:latin typeface="Lucida Sans" panose="020B060203050402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 </a:t>
            </a:r>
            <a:r>
              <a:rPr lang="en-US" altLang="zh-CN" sz="2000">
                <a:latin typeface="Lucida Sans" panose="020B0602030504020204" pitchFamily="34" charset="0"/>
                <a:ea typeface="宋体" panose="02010600030101010101" pitchFamily="2" charset="-122"/>
              </a:rPr>
              <a:t>“Apple red fruit computer”</a:t>
            </a:r>
            <a:endParaRPr lang="en-US" altLang="zh-CN">
              <a:latin typeface="Lucida Sans" panose="020B0602030504020204" pitchFamily="34" charset="0"/>
              <a:ea typeface="宋体" panose="02010600030101010101" pitchFamily="2" charset="-122"/>
            </a:endParaRPr>
          </a:p>
          <a:p>
            <a:pPr eaLnBrk="1" hangingPunct="1">
              <a:buClr>
                <a:srgbClr val="A50021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zh-CN" sz="2600">
                <a:solidFill>
                  <a:srgbClr val="C00000"/>
                </a:solidFill>
                <a:latin typeface="Lucida Sans" panose="020B0602030504020204" pitchFamily="34" charset="0"/>
                <a:ea typeface="宋体" panose="02010600030101010101" pitchFamily="2" charset="-122"/>
              </a:rPr>
              <a:t>Problems:</a:t>
            </a:r>
          </a:p>
          <a:p>
            <a:pPr lvl="1" eaLnBrk="1" hangingPunct="1">
              <a:buClr>
                <a:schemeClr val="tx1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>
                <a:solidFill>
                  <a:srgbClr val="C00000"/>
                </a:solidFill>
                <a:latin typeface="Lucida Sans" panose="020B0602030504020204" pitchFamily="34" charset="0"/>
                <a:ea typeface="宋体" panose="02010600030101010101" pitchFamily="2" charset="-122"/>
              </a:rPr>
              <a:t>False positives: Words deemed similar that are not</a:t>
            </a:r>
          </a:p>
          <a:p>
            <a:pPr lvl="1" eaLnBrk="1" hangingPunct="1">
              <a:buClr>
                <a:schemeClr val="tx1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zh-CN">
                <a:solidFill>
                  <a:srgbClr val="C00000"/>
                </a:solidFill>
                <a:latin typeface="Lucida Sans" panose="020B0602030504020204" pitchFamily="34" charset="0"/>
                <a:ea typeface="宋体" panose="02010600030101010101" pitchFamily="2" charset="-122"/>
              </a:rPr>
              <a:t>False negatives: Words deemed dissimilar that are similar</a:t>
            </a:r>
          </a:p>
          <a:p>
            <a:pPr eaLnBrk="1" hangingPunct="1">
              <a:buClr>
                <a:srgbClr val="A50021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zh-CN" sz="2600">
                <a:latin typeface="Lucida Sans" panose="020B0602030504020204" pitchFamily="34" charset="0"/>
                <a:ea typeface="宋体" panose="02010600030101010101" pitchFamily="2" charset="-122"/>
              </a:rPr>
              <a:t>Since terms are highly correlated anyway, expansion may not retrieve many additional documents</a:t>
            </a:r>
          </a:p>
        </p:txBody>
      </p:sp>
      <p:sp>
        <p:nvSpPr>
          <p:cNvPr id="107525" name="TextBox 5">
            <a:extLst>
              <a:ext uri="{FF2B5EF4-FFF2-40B4-BE49-F238E27FC236}">
                <a16:creationId xmlns:a16="http://schemas.microsoft.com/office/drawing/2014/main" id="{D74AE61E-8DC9-795A-9315-6E68D2C94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9.2.3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EE69D112-1B1D-323A-EDE6-9836F06FB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Indirect relevance feedback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1C9E8963-1F4C-55CA-B64C-0C9CA4FFF2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On the web, DirectHit introduced a form of </a:t>
            </a:r>
            <a:r>
              <a:rPr lang="en-US" altLang="zh-CN">
                <a:solidFill>
                  <a:schemeClr val="folHlink"/>
                </a:solidFill>
                <a:ea typeface="宋体" panose="02010600030101010101" pitchFamily="2" charset="-122"/>
              </a:rPr>
              <a:t>indirect</a:t>
            </a:r>
            <a:r>
              <a:rPr lang="en-US" altLang="zh-CN">
                <a:ea typeface="宋体" panose="02010600030101010101" pitchFamily="2" charset="-122"/>
              </a:rPr>
              <a:t> relevance feedback</a:t>
            </a:r>
          </a:p>
          <a:p>
            <a:pPr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DirectHit ranked documents higher that users look at more often</a:t>
            </a:r>
          </a:p>
          <a:p>
            <a:pPr lvl="1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Clicked on links are assumed likely to be relevant</a:t>
            </a:r>
          </a:p>
          <a:p>
            <a:pPr lvl="2" eaLnBrk="1" hangingPunct="1"/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Assuming the displayed summaries are good, etc.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Globally: Not necessarily user or query specific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This is the general area of clickstream mining</a:t>
            </a:r>
          </a:p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Today – handled as part of machine-learned ranking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CN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CC5622B3-A959-3C0A-AF1C-C5CCF4F49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Resources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E3D3F723-2590-D406-E58A-9912AF13EB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772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>
                <a:ea typeface="宋体" panose="02010600030101010101" pitchFamily="2" charset="-122"/>
              </a:rPr>
              <a:t>IIR Ch 9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>
                <a:ea typeface="宋体" panose="02010600030101010101" pitchFamily="2" charset="-122"/>
              </a:rPr>
              <a:t>MG Ch. 4.7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>
                <a:ea typeface="宋体" panose="02010600030101010101" pitchFamily="2" charset="-122"/>
              </a:rPr>
              <a:t>MIR Ch. 5.2 – 5.4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20492</TotalTime>
  <Words>2748</Words>
  <Application>Microsoft Office PowerPoint</Application>
  <PresentationFormat>如螢幕大小 (4:3)</PresentationFormat>
  <Paragraphs>474</Paragraphs>
  <Slides>50</Slides>
  <Notes>50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50</vt:i4>
      </vt:variant>
    </vt:vector>
  </HeadingPairs>
  <TitlesOfParts>
    <vt:vector size="61" baseType="lpstr">
      <vt:lpstr>ＭＳ Ｐゴシック</vt:lpstr>
      <vt:lpstr>宋体</vt:lpstr>
      <vt:lpstr>Arial</vt:lpstr>
      <vt:lpstr>Arial Black</vt:lpstr>
      <vt:lpstr>Calibri</vt:lpstr>
      <vt:lpstr>Lucida Sans</vt:lpstr>
      <vt:lpstr>Tahoma</vt:lpstr>
      <vt:lpstr>Times New Roman</vt:lpstr>
      <vt:lpstr>Wingdings</vt:lpstr>
      <vt:lpstr>IIR-slides</vt:lpstr>
      <vt:lpstr>Equation</vt:lpstr>
      <vt:lpstr>PowerPoint 簡報</vt:lpstr>
      <vt:lpstr>Recap of the last lecture</vt:lpstr>
      <vt:lpstr>Recap: Unranked retrieval evaluation: Precision and Recall</vt:lpstr>
      <vt:lpstr>Recap: A combined measure: F</vt:lpstr>
      <vt:lpstr>This lecture</vt:lpstr>
      <vt:lpstr>Relevance Feedback</vt:lpstr>
      <vt:lpstr>Relevance feedback</vt:lpstr>
      <vt:lpstr>Similar pages</vt:lpstr>
      <vt:lpstr>Relevance Feedback: Example</vt:lpstr>
      <vt:lpstr>Results for Initial Query</vt:lpstr>
      <vt:lpstr>Relevance Feedback</vt:lpstr>
      <vt:lpstr>Results after Relevance Feedback</vt:lpstr>
      <vt:lpstr>Ad hoc results for query canine source: Fernando Diaz</vt:lpstr>
      <vt:lpstr>PowerPoint 簡報</vt:lpstr>
      <vt:lpstr>User feedback: Select what is relevant  source: Fernando Diaz</vt:lpstr>
      <vt:lpstr>Results after relevance feedback  source: Fernando Diaz</vt:lpstr>
      <vt:lpstr>Initial query/results</vt:lpstr>
      <vt:lpstr>Expanded query after relevance feedback</vt:lpstr>
      <vt:lpstr>Results for expanded query</vt:lpstr>
      <vt:lpstr>Key concept: Centroid</vt:lpstr>
      <vt:lpstr>Rocchio Algorithm</vt:lpstr>
      <vt:lpstr>The Theoretically Best Query </vt:lpstr>
      <vt:lpstr>Rocchio 1971 Algorithm (SMART)</vt:lpstr>
      <vt:lpstr>Subtleties to note</vt:lpstr>
      <vt:lpstr>Relevance feedback on initial query </vt:lpstr>
      <vt:lpstr>Relevance Feedback in vector spaces</vt:lpstr>
      <vt:lpstr>Positive vs Negative Feedback</vt:lpstr>
      <vt:lpstr>Aside: Vector Space can be Counterintuitive </vt:lpstr>
      <vt:lpstr>High-dimensional Vector Spaces</vt:lpstr>
      <vt:lpstr>Relevance Feedback: Assumptions</vt:lpstr>
      <vt:lpstr>Violation of A1</vt:lpstr>
      <vt:lpstr>Violation of A2</vt:lpstr>
      <vt:lpstr>Relevance Feedback: Problems</vt:lpstr>
      <vt:lpstr>Evaluation of relevance feedback strategies</vt:lpstr>
      <vt:lpstr>Evaluation of relevance feedback</vt:lpstr>
      <vt:lpstr>Evaluation: Caveat</vt:lpstr>
      <vt:lpstr>Relevance Feedback on the Web</vt:lpstr>
      <vt:lpstr>Excite Relevance Feedback</vt:lpstr>
      <vt:lpstr>Pseudo relevance feedback</vt:lpstr>
      <vt:lpstr>Query Expansion</vt:lpstr>
      <vt:lpstr>Query assist</vt:lpstr>
      <vt:lpstr>How do we augment the user query?</vt:lpstr>
      <vt:lpstr>Example of manual thesaurus </vt:lpstr>
      <vt:lpstr>Thesaurus-based query expansion</vt:lpstr>
      <vt:lpstr>Automatic Thesaurus Generation</vt:lpstr>
      <vt:lpstr>Co-occurrence Thesaurus</vt:lpstr>
      <vt:lpstr>Automatic Thesaurus Generation Example</vt:lpstr>
      <vt:lpstr>Automatic Thesaurus Generation Discussion</vt:lpstr>
      <vt:lpstr>Indirect relevance feedback</vt:lpstr>
      <vt:lpstr>Resources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王正豪</cp:lastModifiedBy>
  <cp:revision>348</cp:revision>
  <cp:lastPrinted>2009-09-22T15:48:09Z</cp:lastPrinted>
  <dcterms:created xsi:type="dcterms:W3CDTF">2009-09-21T23:46:17Z</dcterms:created>
  <dcterms:modified xsi:type="dcterms:W3CDTF">2026-10-23T03:27:33Z</dcterms:modified>
</cp:coreProperties>
</file>