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notesMasterIdLst>
    <p:notesMasterId r:id="rId50"/>
  </p:notesMasterIdLst>
  <p:handoutMasterIdLst>
    <p:handoutMasterId r:id="rId51"/>
  </p:handoutMasterIdLst>
  <p:sldIdLst>
    <p:sldId id="258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bw" frameSlides="1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B2B2B2"/>
    <a:srgbClr val="FF9966"/>
    <a:srgbClr val="F4F3EB"/>
    <a:srgbClr val="F0EEEB"/>
    <a:srgbClr val="00A000"/>
    <a:srgbClr val="A40508"/>
    <a:srgbClr val="A50021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51" autoAdjust="0"/>
    <p:restoredTop sz="94660"/>
  </p:normalViewPr>
  <p:slideViewPr>
    <p:cSldViewPr>
      <p:cViewPr varScale="1">
        <p:scale>
          <a:sx n="74" d="100"/>
          <a:sy n="74" d="100"/>
        </p:scale>
        <p:origin x="125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65536" y="13457817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8AF1294F-CE7D-A1FE-A3BD-1B5A1AC3E14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1CC9B844-54B7-4F0A-DFEC-4B77F560C46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7284" name="Rectangle 4">
            <a:extLst>
              <a:ext uri="{FF2B5EF4-FFF2-40B4-BE49-F238E27FC236}">
                <a16:creationId xmlns:a16="http://schemas.microsoft.com/office/drawing/2014/main" id="{60C078D9-9630-CB4D-7F38-CA30D63941E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7285" name="Rectangle 5">
            <a:extLst>
              <a:ext uri="{FF2B5EF4-FFF2-40B4-BE49-F238E27FC236}">
                <a16:creationId xmlns:a16="http://schemas.microsoft.com/office/drawing/2014/main" id="{63ABAFA9-6D0B-F341-3233-CEBE4C967A1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ahoma" panose="020B0604030504040204" pitchFamily="34" charset="0"/>
              </a:defRPr>
            </a:lvl1pPr>
          </a:lstStyle>
          <a:p>
            <a:fld id="{6A91910B-D2A9-4EBC-AED9-296DDBDDE1CD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E581AC5A-B7C6-9166-CB32-D3306C19989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EF3A3922-E544-9149-0BB4-178F222434F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45101EAC-8E49-EACC-4E66-DF306C279B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81" name="Rectangle 5">
            <a:extLst>
              <a:ext uri="{FF2B5EF4-FFF2-40B4-BE49-F238E27FC236}">
                <a16:creationId xmlns:a16="http://schemas.microsoft.com/office/drawing/2014/main" id="{E3D18D57-355E-0A95-33C4-467E59F1935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1382" name="Rectangle 6">
            <a:extLst>
              <a:ext uri="{FF2B5EF4-FFF2-40B4-BE49-F238E27FC236}">
                <a16:creationId xmlns:a16="http://schemas.microsoft.com/office/drawing/2014/main" id="{049EDE8D-D745-4B2F-92CC-C156E75017A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1383" name="Rectangle 7">
            <a:extLst>
              <a:ext uri="{FF2B5EF4-FFF2-40B4-BE49-F238E27FC236}">
                <a16:creationId xmlns:a16="http://schemas.microsoft.com/office/drawing/2014/main" id="{CAA19A2C-0D18-20C8-CBFF-4B20E40749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94B28197-82E0-464D-9637-858380276056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FA38AEAC-40B6-275A-1246-85DF7FE2C2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BDE3B270-61F0-0CD9-BB5D-21EA5CB14A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35917F7E-FE67-7207-0EC0-C3C1D99B83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578D543A-ABB8-71D5-A353-6D8F8753CA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3F512562-5536-B037-77C8-A1955D4DA0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BAE769C3-39AA-B473-AE37-BAE26F7670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6C9E8A82-3E1F-7711-3FBD-E1261652C6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286FDC1B-14E7-302D-D767-99711023B5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7F8A7495-A65C-DABD-FD97-844806DB26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2D5E3F3C-FE31-BB71-906D-C0D09404D3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799CCC25-4128-1C58-0B4B-0F8675A933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3235CB1C-6DF0-4849-874F-371870DFCD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1F0608A6-8CF5-EA97-70E6-B940772C4C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58760CC7-1B29-2631-66D9-9C05475EE8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43ABA484-2C5A-79AE-F8CF-935ECFA4F6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F64012C9-F263-9204-5523-A869E68F01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D9045FD4-34E8-2286-5CAA-04470E747A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DE26BC80-C13A-93D7-2D39-A701BD5DB5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7B4FD1F7-94E8-293C-40F8-B9983FAE77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E43AC438-8DC3-C19E-F6D1-37DFCC6418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8B90F090-A8A9-B190-9F52-AF2DC8EC79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CFD5942F-3515-7FD7-A9CD-263FC3A129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48C8E1D8-5EE9-4E9E-A164-E97127A6BA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1D0DD7AF-993A-3058-D310-5B91B85B90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589C7873-9CDA-7B6C-C59E-7BEF23E639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E2673718-304E-76AE-E915-5E6C782878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8A583F0D-EDE1-38C0-9529-AA83394180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9DAFA814-11B6-98DB-514E-876C745C45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8BA55A7A-1F23-AE68-C3FA-3FAFBDFCAD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9D02B1A6-6B2E-BCB4-4632-1663D8FA21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DDC923B8-07D8-7CAE-E582-23464F408B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8BC44F32-7D73-E4BC-50E5-60392935F7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2654E0BF-6F91-4ADE-3AFA-06558AA03A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67B5A2D6-4DAB-8A15-EDC0-E8C8719563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197AA39C-3B2E-51F1-D6BD-F9540B0A4C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6CA1A05A-365D-4D8B-70D9-1A04E30E25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450FCBA3-D435-C2C6-C1B8-8945AAA916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26593D4A-2510-DB1D-C904-8ABF8B58D8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82792D7F-F5E4-3DD7-E81A-CD0B705113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EE89BE1F-8289-324D-7FEF-BBA3D50B94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18E58DB2-DE09-7AAC-65CD-69553778C6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42FCBD54-69AF-28C5-28AE-E9A121A3C3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7CE63718-D248-A042-9F5E-083EDA9141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C1D20983-9E0A-4A21-2561-A6392D4E25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2A5E1C81-04C1-37E5-7BCC-779002AFA0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D66154C5-2FB4-0B38-D43A-FCEAACD654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9A6A0762-EF4B-C56A-49C3-270011D2FD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7565FFCC-4C36-3BE3-FDEC-A233231864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479C9B37-B713-B1CC-3E3E-D9D10EEE56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083A7615-61FD-EE6B-78B7-CDB93553C6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7DB0D9DE-4D45-D584-7245-59D039E11E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9FF1DEF6-26DB-33F8-670A-1FAEC0E444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F7D29FAD-C595-964B-1A1B-FF973F5DD3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E17F886B-5124-506A-22B5-D8371904C7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F315014C-013D-712D-7F0E-C992D4EE8C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43636D14-18F0-97E7-211F-4162B65EFA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6298BC54-5064-7B67-4503-C356010523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3E235860-3707-057E-C89B-C6E3B0AC7E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D31DFF51-3247-EACF-CA11-6320EA47EE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B4417150-E468-FF2A-0279-86D99DB702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C8E7603B-1BC8-22CE-C686-9AF195B42D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434C1E08-6E15-573F-0B93-E183F15DC5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F6AF7156-D1B5-4DB0-C5DD-C186D6EF9F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9608EC14-2362-5B56-B317-B9EE7571C4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E71EB404-D748-8C97-6AAC-666192C50B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EF601430-817E-2AE5-C565-5F81633EB7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1BD73A52-E6EF-B1AF-CFA4-1BFD55EB32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F2C95FAE-39B0-66E5-267C-5CE5A2A19A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7C12A7E6-4136-E06E-DAD3-9970BA0CEB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B0A98CE8-7EF7-5A0D-5D91-2879EA4284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637F3A50-DE6B-580E-BDF5-1BA33EFA06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565BEEB0-E2EA-DA3F-827C-7941239CC4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BDD2147D-B34E-3E2C-9FFC-4E1029E17E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B02A2C1C-1AA1-E464-32E1-96E5D8B881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F37AC620-48F1-B571-8010-74C87661C4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4FD4EA94-6744-1366-DA91-4459D2C3DB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645484FB-C26E-EBDA-E73A-4C664F296C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649D27BC-65F5-F689-6CC2-901DEC1EFB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56D499E4-5690-859F-FE67-0EC6E8BAD0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56CCFED4-EF61-647F-8BC1-942AB00DFB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0D5396F9-BEFA-9C4E-C63F-6FAF93ABD1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AC752364-D3FB-3C3D-1361-3E9D0E1590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FBA36D28-6804-4939-AFAC-ED2263D640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1C9DD5CE-9E37-6468-8EEE-4B628EF41A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16F88B82-2ECA-54DE-858B-860D2FB5EF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3C756FB3-33D2-2CB1-39DC-8C07B94662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3E13BF16-7591-5FBA-DFF7-68BB52D5B4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1398DB15-8948-AFDE-88C1-3D93735F59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A0398045-516A-A9A1-03E2-0F22FF7217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09C10996-80CA-7B5B-AEB4-3E463A9D54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2A582951-19AC-E5E7-2C85-C05EE3F65F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1AF76904-B778-8C43-D3CC-131E814191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C5095B8B-C824-221E-8374-5BBE37C310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C394D1CC-FA7A-0659-3019-BA6B892877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4EBB24B5-1BD0-E4DF-37C0-E8774254BD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0E08AB91-CCCD-7E0A-ACD9-19F1723DF2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rgbClr val="2333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6DBF44E8-54B7-C0A7-E5BF-F12CF56D1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4263" y="1981200"/>
            <a:ext cx="3013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9pPr>
          </a:lstStyle>
          <a:p>
            <a:pPr eaLnBrk="1" hangingPunct="1">
              <a:defRPr/>
            </a:pPr>
            <a:r>
              <a:rPr lang="en-US" altLang="zh-TW" sz="3600">
                <a:solidFill>
                  <a:srgbClr val="FBFCFF"/>
                </a:solidFill>
                <a:latin typeface="Calibri" panose="020F0502020204030204" pitchFamily="34" charset="0"/>
              </a:rPr>
              <a:t>Introduction to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2DCC35F7-5903-7F00-C985-5DC02AF803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304800"/>
          </a:xfrm>
          <a:prstGeom prst="rect">
            <a:avLst/>
          </a:prstGeom>
          <a:solidFill>
            <a:srgbClr val="139CB7"/>
          </a:solidFill>
          <a:ln w="9525">
            <a:solidFill>
              <a:srgbClr val="406E84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9pPr>
          </a:lstStyle>
          <a:p>
            <a:pPr algn="ctr" eaLnBrk="1" hangingPunct="1">
              <a:defRPr/>
            </a:pPr>
            <a:endParaRPr lang="en-US" altLang="zh-TW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0FBDEF0B-C122-2571-DFEF-DB81F31003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263" y="2590800"/>
            <a:ext cx="564673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9pPr>
          </a:lstStyle>
          <a:p>
            <a:pPr eaLnBrk="1" hangingPunct="1">
              <a:defRPr/>
            </a:pPr>
            <a:r>
              <a:rPr lang="en-US" altLang="zh-TW" sz="4800" b="1">
                <a:solidFill>
                  <a:srgbClr val="139CB7"/>
                </a:solidFill>
                <a:latin typeface="Calibri" panose="020F0502020204030204" pitchFamily="34" charset="0"/>
              </a:rPr>
              <a:t>Information Retrieval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362200"/>
          </a:xfrm>
        </p:spPr>
        <p:txBody>
          <a:bodyPr/>
          <a:lstStyle>
            <a:lvl1pPr marL="0" indent="0" algn="ctr">
              <a:buNone/>
              <a:defRPr>
                <a:solidFill>
                  <a:srgbClr val="43708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1CA19CE6-3FAA-097C-6642-758815614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22B06EE-1964-A821-463D-1E87D1696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8416053-AF29-9555-ECE4-E80F42160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fld id="{16B9AA13-5D83-4B28-884E-A07D788317F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13306072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9">
            <a:extLst>
              <a:ext uri="{FF2B5EF4-FFF2-40B4-BE49-F238E27FC236}">
                <a16:creationId xmlns:a16="http://schemas.microsoft.com/office/drawing/2014/main" id="{4C5C0D80-C26F-A2DE-7C8E-E9092E78CB4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F0752B3-FB6E-358E-1567-32471D326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E88B638-CAB0-FF83-8ECA-85838D175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E88F19B-0F57-2E34-A6F5-034F1B4A5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DF5E81-44C3-4B1D-9801-C413A31BC28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52177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B36854-557C-EC3A-07EB-9BACB0011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A13802-5AC9-2E44-9743-15B59B562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79B994-24AB-A036-B5E4-AFFA22489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B1812F-BFD6-4005-BD49-388F6A66B14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49244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9">
            <a:extLst>
              <a:ext uri="{FF2B5EF4-FFF2-40B4-BE49-F238E27FC236}">
                <a16:creationId xmlns:a16="http://schemas.microsoft.com/office/drawing/2014/main" id="{50F30230-EB81-1A23-6463-C3DB5568D3C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E437032C-A9B8-F006-EDA9-FB507EE4B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909D85E0-B322-1C05-D2A1-9B572EDFF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71C8B2EB-F8C9-9348-507F-8CF341FF8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2F5236-635D-4438-BAFC-043F6AC157A0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43201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9">
            <a:extLst>
              <a:ext uri="{FF2B5EF4-FFF2-40B4-BE49-F238E27FC236}">
                <a16:creationId xmlns:a16="http://schemas.microsoft.com/office/drawing/2014/main" id="{B3A83EFE-7094-39C3-B7A0-447BC504C3A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9184E26E-B732-BBB2-9B3B-BC94D391D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E4B2C43D-502C-14EA-A9C8-B3A7E579C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2CEA6F3E-9FCD-1E4D-631C-00A76568E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73D6FD-E678-4FD7-8C2B-4A71E5DAB20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8945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9">
            <a:extLst>
              <a:ext uri="{FF2B5EF4-FFF2-40B4-BE49-F238E27FC236}">
                <a16:creationId xmlns:a16="http://schemas.microsoft.com/office/drawing/2014/main" id="{9C67FF40-1C9D-D3BC-B69E-76457BD5AE1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B4F247B6-7ED3-7D7F-83C5-A8B0CC28A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05FB8845-C470-FA0B-E97F-032070F75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3C3C3B9F-08D1-97D4-95D6-944DA931A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5B12C0-4825-449E-A682-F93C8EF0DC75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4696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8237651-10DE-B3A8-9D45-514ACAB4F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C3E357A-5DA2-91E3-90FC-A0C0929CB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4E21E7D-6085-CD97-D860-F2633E73D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A43936-5B72-4461-BC55-2E18B25A7491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23986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A5E707B-641B-F7F3-8229-7145369E8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62408B4-B71E-CB1F-8746-DAE4704B6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8DDF2DC-1A29-37FE-158B-2286D109F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BAAAEA-4A03-445A-96BB-E3766A111241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51279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99859CC-AE66-B279-2209-284CB791C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2CF14F6-15DD-D4CE-DF65-F0001B548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40668C6-D692-1EC2-F339-14DA50507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56AA05-8E07-4870-ADED-BA70F5172B42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80402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9">
            <a:extLst>
              <a:ext uri="{FF2B5EF4-FFF2-40B4-BE49-F238E27FC236}">
                <a16:creationId xmlns:a16="http://schemas.microsoft.com/office/drawing/2014/main" id="{3034F14F-0586-006D-38BF-ED109E28234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D200929-CDCB-0E5D-605E-E00F1B794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BEF092A-DCBB-CD9B-8C74-2E68F3428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D1728D-2DC5-DC7B-531F-9E459F7D6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0FC8D7-C294-4D61-8B61-9E5387586D1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20351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2F69E-6885-0FE6-0312-0EAF22DF7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F7C9A-6B79-6BDF-68AF-873B8482B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DDCE6E-F508-14AF-95EF-0D291FB2F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B69FFE-7ECF-44C8-BCA8-C2B23D7F5B1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6955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C27AFA2-8CC4-F7EA-BF50-19CF3A5AF0C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B904463-21F9-0680-E66A-7E4C294C92B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A9B6D-7B15-CDF5-414B-C538D7E82E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7B5E7B-72C4-3268-1150-C169E8C382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A0931-9608-9AE2-BE11-4DCAFB7875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734588A8-C895-4104-BBE3-3FC91D47A79B}" type="slidenum">
              <a:rPr lang="zh-TW" altLang="en-US"/>
              <a:pPr/>
              <a:t>‹#›</a:t>
            </a:fld>
            <a:endParaRPr lang="en-US" altLang="zh-TW"/>
          </a:p>
        </p:txBody>
      </p:sp>
      <p:sp>
        <p:nvSpPr>
          <p:cNvPr id="1031" name="Rectangle 6">
            <a:extLst>
              <a:ext uri="{FF2B5EF4-FFF2-40B4-BE49-F238E27FC236}">
                <a16:creationId xmlns:a16="http://schemas.microsoft.com/office/drawing/2014/main" id="{E47C226E-44EE-A7CA-C0D9-3F5E12D60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733800" cy="274638"/>
          </a:xfrm>
          <a:prstGeom prst="rect">
            <a:avLst/>
          </a:prstGeom>
          <a:solidFill>
            <a:srgbClr val="0E4851"/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9pPr>
          </a:lstStyle>
          <a:p>
            <a:pPr eaLnBrk="1" hangingPunct="1">
              <a:defRPr/>
            </a:pPr>
            <a:r>
              <a:rPr lang="en-US" altLang="zh-TW" sz="1600" 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Introduction to Information Retrieval</a:t>
            </a:r>
          </a:p>
        </p:txBody>
      </p:sp>
      <p:sp>
        <p:nvSpPr>
          <p:cNvPr id="1032" name="Rectangle 7">
            <a:extLst>
              <a:ext uri="{FF2B5EF4-FFF2-40B4-BE49-F238E27FC236}">
                <a16:creationId xmlns:a16="http://schemas.microsoft.com/office/drawing/2014/main" id="{5A6DB4C6-2974-D2BA-4B62-ABBDAC1D2C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0"/>
            <a:ext cx="3886200" cy="274638"/>
          </a:xfrm>
          <a:prstGeom prst="rect">
            <a:avLst/>
          </a:prstGeom>
          <a:solidFill>
            <a:srgbClr val="0E4851"/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9pPr>
          </a:lstStyle>
          <a:p>
            <a:pPr eaLnBrk="1" hangingPunct="1">
              <a:defRPr/>
            </a:pPr>
            <a:r>
              <a:rPr lang="en-US" altLang="zh-TW" sz="1600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</a:p>
        </p:txBody>
      </p:sp>
      <p:sp>
        <p:nvSpPr>
          <p:cNvPr id="1033" name="Rectangle 8">
            <a:extLst>
              <a:ext uri="{FF2B5EF4-FFF2-40B4-BE49-F238E27FC236}">
                <a16:creationId xmlns:a16="http://schemas.microsoft.com/office/drawing/2014/main" id="{C2CFC5D5-BD0D-4377-26B1-DFF02F540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0"/>
            <a:ext cx="1524000" cy="274638"/>
          </a:xfrm>
          <a:prstGeom prst="rect">
            <a:avLst/>
          </a:prstGeom>
          <a:solidFill>
            <a:srgbClr val="139CB7"/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9pPr>
          </a:lstStyle>
          <a:p>
            <a:pPr eaLnBrk="1" hangingPunct="1">
              <a:defRPr/>
            </a:pPr>
            <a:r>
              <a:rPr lang="en-US" altLang="zh-TW" sz="1600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2" r:id="rId3"/>
    <p:sldLayoutId id="2147483939" r:id="rId4"/>
    <p:sldLayoutId id="2147483940" r:id="rId5"/>
    <p:sldLayoutId id="2147483941" r:id="rId6"/>
    <p:sldLayoutId id="2147483933" r:id="rId7"/>
    <p:sldLayoutId id="2147483934" r:id="rId8"/>
    <p:sldLayoutId id="2147483935" r:id="rId9"/>
    <p:sldLayoutId id="2147483942" r:id="rId10"/>
    <p:sldLayoutId id="2147483936" r:id="rId11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437085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357E69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918BA3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F6E7E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33337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7">
            <a:extLst>
              <a:ext uri="{FF2B5EF4-FFF2-40B4-BE49-F238E27FC236}">
                <a16:creationId xmlns:a16="http://schemas.microsoft.com/office/drawing/2014/main" id="{C0E416B6-783B-3570-26AC-B7FAE4C2928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066800" y="3886200"/>
            <a:ext cx="7010400" cy="2362200"/>
          </a:xfrm>
        </p:spPr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Modified from Stanford CS276 slides</a:t>
            </a:r>
            <a:br>
              <a:rPr lang="en-US" altLang="zh-TW">
                <a:ea typeface="ＭＳ Ｐゴシック" panose="020B0600070205080204" pitchFamily="34" charset="-128"/>
              </a:rPr>
            </a:br>
            <a:r>
              <a:rPr lang="en-US" altLang="zh-TW">
                <a:solidFill>
                  <a:srgbClr val="FFFF00"/>
                </a:solidFill>
                <a:ea typeface="ＭＳ Ｐゴシック" panose="020B0600070205080204" pitchFamily="34" charset="-128"/>
              </a:rPr>
              <a:t>Chap. 7: Scoring and results assembly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DB3A4EA8-8ADC-E5F0-CB18-568949ED5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Recap: tf-idf weighting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3D1F032B-AAAE-922C-2020-3DE6D2B49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752600"/>
            <a:ext cx="8458200" cy="4876800"/>
          </a:xfrm>
        </p:spPr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The tf-idf weight of a term is the product of its tf weight and its idf weight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Best known weighting scheme in information retrieval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Increases with the number of occurrences within a document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Increases with the rarity of the term in the collection</a:t>
            </a:r>
          </a:p>
        </p:txBody>
      </p:sp>
      <p:graphicFrame>
        <p:nvGraphicFramePr>
          <p:cNvPr id="12292" name="Object 2">
            <a:extLst>
              <a:ext uri="{FF2B5EF4-FFF2-40B4-BE49-F238E27FC236}">
                <a16:creationId xmlns:a16="http://schemas.microsoft.com/office/drawing/2014/main" id="{4F4F8F9B-DF75-5358-D0E7-A90DE12C17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9200" y="2717800"/>
          <a:ext cx="6326188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095500" imgH="254000" progId="Equation.3">
                  <p:embed/>
                </p:oleObj>
              </mc:Choice>
              <mc:Fallback>
                <p:oleObj name="Equation" r:id="rId3" imgW="2095500" imgH="254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717800"/>
                        <a:ext cx="6326188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TextBox 4">
            <a:extLst>
              <a:ext uri="{FF2B5EF4-FFF2-40B4-BE49-F238E27FC236}">
                <a16:creationId xmlns:a16="http://schemas.microsoft.com/office/drawing/2014/main" id="{D28A9445-285E-4A48-E156-73BF50D613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7159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Ch. 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41A3904D-97CE-B1AB-58BE-FCEECE18D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Recap: Queries as vectors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572B74B7-7185-459E-399A-AAA17E5A95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u="sng">
                <a:solidFill>
                  <a:srgbClr val="0000FF"/>
                </a:solidFill>
                <a:ea typeface="ＭＳ Ｐゴシック" panose="020B0600070205080204" pitchFamily="34" charset="-128"/>
              </a:rPr>
              <a:t>Key idea 1:</a:t>
            </a:r>
            <a:r>
              <a:rPr lang="en-US" altLang="zh-TW">
                <a:solidFill>
                  <a:srgbClr val="0000FF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zh-TW">
                <a:ea typeface="ＭＳ Ｐゴシック" panose="020B0600070205080204" pitchFamily="34" charset="-128"/>
              </a:rPr>
              <a:t>Do the same for queries: represent them as vectors in the space</a:t>
            </a:r>
          </a:p>
          <a:p>
            <a:pPr eaLnBrk="1" hangingPunct="1"/>
            <a:r>
              <a:rPr lang="en-US" altLang="zh-TW" u="sng">
                <a:solidFill>
                  <a:srgbClr val="0000FF"/>
                </a:solidFill>
                <a:ea typeface="ＭＳ Ｐゴシック" panose="020B0600070205080204" pitchFamily="34" charset="-128"/>
              </a:rPr>
              <a:t>Key idea 2:</a:t>
            </a:r>
            <a:r>
              <a:rPr lang="en-US" altLang="zh-TW">
                <a:solidFill>
                  <a:srgbClr val="0000FF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zh-TW">
                <a:ea typeface="ＭＳ Ｐゴシック" panose="020B0600070205080204" pitchFamily="34" charset="-128"/>
              </a:rPr>
              <a:t>Rank documents according to their proximity to the query in this space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proximity = similarity of vectors</a:t>
            </a:r>
          </a:p>
        </p:txBody>
      </p:sp>
      <p:sp>
        <p:nvSpPr>
          <p:cNvPr id="14340" name="TextBox 4">
            <a:extLst>
              <a:ext uri="{FF2B5EF4-FFF2-40B4-BE49-F238E27FC236}">
                <a16:creationId xmlns:a16="http://schemas.microsoft.com/office/drawing/2014/main" id="{896BF118-F1D9-D814-9E92-D57878FE19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7159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Ch. 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E4C5421A-1ED0-F25A-4641-65B57C7CE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Recap: cosine(query,document)</a:t>
            </a:r>
          </a:p>
        </p:txBody>
      </p:sp>
      <p:graphicFrame>
        <p:nvGraphicFramePr>
          <p:cNvPr id="16387" name="Content Placeholder 3">
            <a:extLst>
              <a:ext uri="{FF2B5EF4-FFF2-40B4-BE49-F238E27FC236}">
                <a16:creationId xmlns:a16="http://schemas.microsoft.com/office/drawing/2014/main" id="{80257703-020C-11A0-1CAD-704A16034D8B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012825" y="2317750"/>
          <a:ext cx="7216775" cy="149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946400" imgH="609600" progId="Equation.3">
                  <p:embed/>
                </p:oleObj>
              </mc:Choice>
              <mc:Fallback>
                <p:oleObj name="Equation" r:id="rId3" imgW="2946400" imgH="6096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2825" y="2317750"/>
                        <a:ext cx="7216775" cy="1492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Line Callout 1 4">
            <a:extLst>
              <a:ext uri="{FF2B5EF4-FFF2-40B4-BE49-F238E27FC236}">
                <a16:creationId xmlns:a16="http://schemas.microsoft.com/office/drawing/2014/main" id="{26F525C7-7D00-DCEA-B60F-BEB3536CB5CC}"/>
              </a:ext>
            </a:extLst>
          </p:cNvPr>
          <p:cNvSpPr>
            <a:spLocks/>
          </p:cNvSpPr>
          <p:nvPr/>
        </p:nvSpPr>
        <p:spPr bwMode="auto">
          <a:xfrm>
            <a:off x="1600200" y="1676400"/>
            <a:ext cx="1984375" cy="461963"/>
          </a:xfrm>
          <a:prstGeom prst="borderCallout1">
            <a:avLst>
              <a:gd name="adj1" fmla="val 104463"/>
              <a:gd name="adj2" fmla="val 51190"/>
              <a:gd name="adj3" fmla="val 204176"/>
              <a:gd name="adj4" fmla="val 74931"/>
            </a:avLst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solidFill>
                  <a:srgbClr val="C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Dot product</a:t>
            </a:r>
          </a:p>
        </p:txBody>
      </p:sp>
      <p:grpSp>
        <p:nvGrpSpPr>
          <p:cNvPr id="2" name="Group 9">
            <a:extLst>
              <a:ext uri="{FF2B5EF4-FFF2-40B4-BE49-F238E27FC236}">
                <a16:creationId xmlns:a16="http://schemas.microsoft.com/office/drawing/2014/main" id="{2113642D-5950-3EB9-B1B7-44CBAC4C915F}"/>
              </a:ext>
            </a:extLst>
          </p:cNvPr>
          <p:cNvGrpSpPr>
            <a:grpSpLocks/>
          </p:cNvGrpSpPr>
          <p:nvPr/>
        </p:nvGrpSpPr>
        <p:grpSpPr bwMode="auto">
          <a:xfrm>
            <a:off x="4114800" y="1676400"/>
            <a:ext cx="1981200" cy="762000"/>
            <a:chOff x="4114800" y="1676400"/>
            <a:chExt cx="1981200" cy="762000"/>
          </a:xfrm>
        </p:grpSpPr>
        <p:sp>
          <p:nvSpPr>
            <p:cNvPr id="16398" name="Line Callout 2 5">
              <a:extLst>
                <a:ext uri="{FF2B5EF4-FFF2-40B4-BE49-F238E27FC236}">
                  <a16:creationId xmlns:a16="http://schemas.microsoft.com/office/drawing/2014/main" id="{E54FD656-5F42-4248-3756-4A3F223F01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4800" y="1676400"/>
              <a:ext cx="1981200" cy="457200"/>
            </a:xfrm>
            <a:prstGeom prst="borderCallout2">
              <a:avLst>
                <a:gd name="adj1" fmla="val 97319"/>
                <a:gd name="adj2" fmla="val 8153"/>
                <a:gd name="adj3" fmla="val 159227"/>
                <a:gd name="adj4" fmla="val 7509"/>
                <a:gd name="adj5" fmla="val 172023"/>
                <a:gd name="adj6" fmla="val 3884"/>
              </a:avLst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solidFill>
                    <a:srgbClr val="C00000"/>
                  </a:solidFill>
                  <a:latin typeface="Lucida Sans" panose="020B0602030504020204" pitchFamily="34" charset="0"/>
                  <a:ea typeface="新細明體" panose="02020500000000000000" pitchFamily="18" charset="-120"/>
                </a:rPr>
                <a:t>Unit vectors</a:t>
              </a:r>
            </a:p>
          </p:txBody>
        </p:sp>
        <p:cxnSp>
          <p:nvCxnSpPr>
            <p:cNvPr id="16399" name="Straight Connector 7">
              <a:extLst>
                <a:ext uri="{FF2B5EF4-FFF2-40B4-BE49-F238E27FC236}">
                  <a16:creationId xmlns:a16="http://schemas.microsoft.com/office/drawing/2014/main" id="{2434E80B-8B5D-835E-EA09-F9F0574D714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4572794" y="2286000"/>
              <a:ext cx="304006" cy="79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6390" name="TextBox 10">
            <a:extLst>
              <a:ext uri="{FF2B5EF4-FFF2-40B4-BE49-F238E27FC236}">
                <a16:creationId xmlns:a16="http://schemas.microsoft.com/office/drawing/2014/main" id="{4105102B-D925-A31B-E09D-32334E55E7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494338"/>
            <a:ext cx="86106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cos(</a:t>
            </a:r>
            <a:r>
              <a:rPr lang="en-US" altLang="zh-TW" sz="2400" i="1">
                <a:latin typeface="Lucida Sans" panose="020B0602030504020204" pitchFamily="34" charset="0"/>
                <a:ea typeface="新細明體" panose="02020500000000000000" pitchFamily="18" charset="-120"/>
              </a:rPr>
              <a:t>q,d</a:t>
            </a: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) is the cosine similarity of </a:t>
            </a:r>
            <a:r>
              <a:rPr lang="en-US" altLang="zh-TW" sz="2400" i="1">
                <a:latin typeface="Lucida Sans" panose="020B0602030504020204" pitchFamily="34" charset="0"/>
                <a:ea typeface="新細明體" panose="02020500000000000000" pitchFamily="18" charset="-120"/>
              </a:rPr>
              <a:t>q</a:t>
            </a: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 and </a:t>
            </a:r>
            <a:r>
              <a:rPr lang="en-US" altLang="zh-TW" sz="2400" i="1">
                <a:latin typeface="Lucida Sans" panose="020B0602030504020204" pitchFamily="34" charset="0"/>
                <a:ea typeface="新細明體" panose="02020500000000000000" pitchFamily="18" charset="-120"/>
              </a:rPr>
              <a:t>d</a:t>
            </a: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 … or,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equivalently, the cosine of the angle between </a:t>
            </a:r>
            <a:r>
              <a:rPr lang="en-US" altLang="zh-TW" sz="2400" i="1">
                <a:latin typeface="Lucida Sans" panose="020B0602030504020204" pitchFamily="34" charset="0"/>
                <a:ea typeface="新細明體" panose="02020500000000000000" pitchFamily="18" charset="-120"/>
              </a:rPr>
              <a:t>q</a:t>
            </a: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 and </a:t>
            </a:r>
            <a:r>
              <a:rPr lang="en-US" altLang="zh-TW" sz="2400" i="1">
                <a:latin typeface="Lucida Sans" panose="020B0602030504020204" pitchFamily="34" charset="0"/>
                <a:ea typeface="新細明體" panose="02020500000000000000" pitchFamily="18" charset="-120"/>
              </a:rPr>
              <a:t>d</a:t>
            </a:r>
            <a:endParaRPr lang="en-US" altLang="zh-TW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cxnSp>
        <p:nvCxnSpPr>
          <p:cNvPr id="16391" name="Straight Arrow Connector 11">
            <a:extLst>
              <a:ext uri="{FF2B5EF4-FFF2-40B4-BE49-F238E27FC236}">
                <a16:creationId xmlns:a16="http://schemas.microsoft.com/office/drawing/2014/main" id="{CE1C251E-5504-D1CB-D5C0-CE27E571CC3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86400" y="5561013"/>
            <a:ext cx="2286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392" name="Straight Arrow Connector 12">
            <a:extLst>
              <a:ext uri="{FF2B5EF4-FFF2-40B4-BE49-F238E27FC236}">
                <a16:creationId xmlns:a16="http://schemas.microsoft.com/office/drawing/2014/main" id="{2227FAB1-B082-BAF6-A829-D90C89796C9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400800" y="5486400"/>
            <a:ext cx="2286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393" name="Straight Arrow Connector 13">
            <a:extLst>
              <a:ext uri="{FF2B5EF4-FFF2-40B4-BE49-F238E27FC236}">
                <a16:creationId xmlns:a16="http://schemas.microsoft.com/office/drawing/2014/main" id="{9CC3ADD2-1421-331B-5549-DC340ED36E8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239000" y="5942013"/>
            <a:ext cx="2286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394" name="Straight Arrow Connector 14">
            <a:extLst>
              <a:ext uri="{FF2B5EF4-FFF2-40B4-BE49-F238E27FC236}">
                <a16:creationId xmlns:a16="http://schemas.microsoft.com/office/drawing/2014/main" id="{1A4DE048-1363-5B50-31D3-2CBE6F39FEE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077200" y="5865813"/>
            <a:ext cx="2286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395" name="Straight Arrow Connector 15">
            <a:extLst>
              <a:ext uri="{FF2B5EF4-FFF2-40B4-BE49-F238E27FC236}">
                <a16:creationId xmlns:a16="http://schemas.microsoft.com/office/drawing/2014/main" id="{DB3196CC-5603-D05F-B13F-470B7A967C3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295400" y="5486400"/>
            <a:ext cx="2286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396" name="Straight Arrow Connector 16">
            <a:extLst>
              <a:ext uri="{FF2B5EF4-FFF2-40B4-BE49-F238E27FC236}">
                <a16:creationId xmlns:a16="http://schemas.microsoft.com/office/drawing/2014/main" id="{B315D59F-0025-A77F-67FC-FF3CB4DB7B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90600" y="5562600"/>
            <a:ext cx="2286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397" name="TextBox 4">
            <a:extLst>
              <a:ext uri="{FF2B5EF4-FFF2-40B4-BE49-F238E27FC236}">
                <a16:creationId xmlns:a16="http://schemas.microsoft.com/office/drawing/2014/main" id="{29FEE423-C2B4-56C7-E1E2-A4404DC346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7159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Ch. 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6CE7447E-5CCA-1487-5974-2D0FE7D36D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This lecture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0BBE3171-75F4-BBAC-2FCB-A6C9EBF90F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z="3600">
                <a:ea typeface="宋体" panose="02010600030101010101" pitchFamily="2" charset="-122"/>
              </a:rPr>
              <a:t>Speeding up vector space ranking</a:t>
            </a:r>
          </a:p>
          <a:p>
            <a:pPr eaLnBrk="1" hangingPunct="1"/>
            <a:r>
              <a:rPr lang="en-US" altLang="zh-CN" sz="3600">
                <a:solidFill>
                  <a:srgbClr val="C00000"/>
                </a:solidFill>
                <a:ea typeface="宋体" panose="02010600030101010101" pitchFamily="2" charset="-122"/>
              </a:rPr>
              <a:t>Putting together a complete search system</a:t>
            </a:r>
            <a:endParaRPr lang="en-US" altLang="zh-TW" sz="3600">
              <a:solidFill>
                <a:srgbClr val="C00000"/>
              </a:solidFill>
              <a:ea typeface="宋体" panose="02010600030101010101" pitchFamily="2" charset="-122"/>
            </a:endParaRPr>
          </a:p>
          <a:p>
            <a:pPr eaLnBrk="1" hangingPunct="1"/>
            <a:r>
              <a:rPr lang="en-US" altLang="zh-CN" sz="3600">
                <a:ea typeface="宋体" panose="02010600030101010101" pitchFamily="2" charset="-122"/>
              </a:rPr>
              <a:t>Will require learning about a number of miscellaneous topics and heuristics</a:t>
            </a:r>
          </a:p>
        </p:txBody>
      </p:sp>
      <p:sp>
        <p:nvSpPr>
          <p:cNvPr id="18436" name="TextBox 4">
            <a:extLst>
              <a:ext uri="{FF2B5EF4-FFF2-40B4-BE49-F238E27FC236}">
                <a16:creationId xmlns:a16="http://schemas.microsoft.com/office/drawing/2014/main" id="{592323DA-DB2D-36B4-FDE8-A1A204FFD1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7159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Ch.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6">
            <a:extLst>
              <a:ext uri="{FF2B5EF4-FFF2-40B4-BE49-F238E27FC236}">
                <a16:creationId xmlns:a16="http://schemas.microsoft.com/office/drawing/2014/main" id="{443D0851-7A9D-190D-DFA6-CE94801B5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81000"/>
            <a:ext cx="8458200" cy="990600"/>
          </a:xfrm>
        </p:spPr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Computing cosine scores</a:t>
            </a:r>
          </a:p>
        </p:txBody>
      </p:sp>
      <p:pic>
        <p:nvPicPr>
          <p:cNvPr id="20483" name="Content Placeholder 8" descr="cosinescore.gif">
            <a:extLst>
              <a:ext uri="{FF2B5EF4-FFF2-40B4-BE49-F238E27FC236}">
                <a16:creationId xmlns:a16="http://schemas.microsoft.com/office/drawing/2014/main" id="{1EAD2F48-5415-B570-B3D9-71D385EAB9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573213"/>
            <a:ext cx="8153400" cy="5187950"/>
          </a:xfrm>
        </p:spPr>
      </p:pic>
      <p:sp>
        <p:nvSpPr>
          <p:cNvPr id="20484" name="TextBox 4">
            <a:extLst>
              <a:ext uri="{FF2B5EF4-FFF2-40B4-BE49-F238E27FC236}">
                <a16:creationId xmlns:a16="http://schemas.microsoft.com/office/drawing/2014/main" id="{01AE6A3B-9B82-5629-3591-9854A5E921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6.3.3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D3A49718-1581-2683-92CC-5DE0056ADF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Efficient cosine ranking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BA548AD4-6EF1-DA5E-633B-2AB536172F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z="3000">
                <a:ea typeface="宋体" panose="02010600030101010101" pitchFamily="2" charset="-122"/>
              </a:rPr>
              <a:t>Find the </a:t>
            </a:r>
            <a:r>
              <a:rPr lang="en-US" altLang="zh-CN" sz="3000" i="1">
                <a:ea typeface="宋体" panose="02010600030101010101" pitchFamily="2" charset="-122"/>
              </a:rPr>
              <a:t>K</a:t>
            </a:r>
            <a:r>
              <a:rPr lang="en-US" altLang="zh-CN" sz="3000">
                <a:ea typeface="宋体" panose="02010600030101010101" pitchFamily="2" charset="-122"/>
              </a:rPr>
              <a:t> docs in the collection “nearest” to the query </a:t>
            </a:r>
            <a:r>
              <a:rPr lang="en-US" altLang="zh-CN" sz="3000">
                <a:ea typeface="宋体" panose="02010600030101010101" pitchFamily="2" charset="-122"/>
                <a:sym typeface="Symbol" panose="05050102010706020507" pitchFamily="18" charset="2"/>
              </a:rPr>
              <a:t> </a:t>
            </a:r>
            <a:r>
              <a:rPr lang="en-US" altLang="zh-CN" sz="3000" i="1">
                <a:ea typeface="宋体" panose="02010600030101010101" pitchFamily="2" charset="-122"/>
                <a:sym typeface="Symbol" panose="05050102010706020507" pitchFamily="18" charset="2"/>
              </a:rPr>
              <a:t>K </a:t>
            </a:r>
            <a:r>
              <a:rPr lang="en-US" altLang="zh-CN" sz="3000">
                <a:ea typeface="宋体" panose="02010600030101010101" pitchFamily="2" charset="-122"/>
                <a:sym typeface="Symbol" panose="05050102010706020507" pitchFamily="18" charset="2"/>
              </a:rPr>
              <a:t>largest query-doc cosines</a:t>
            </a:r>
            <a:endParaRPr lang="en-US" altLang="zh-CN" sz="3000">
              <a:ea typeface="宋体" panose="02010600030101010101" pitchFamily="2" charset="-122"/>
            </a:endParaRPr>
          </a:p>
          <a:p>
            <a:pPr eaLnBrk="1" hangingPunct="1"/>
            <a:r>
              <a:rPr lang="en-US" altLang="zh-CN" sz="3000">
                <a:ea typeface="宋体" panose="02010600030101010101" pitchFamily="2" charset="-122"/>
              </a:rPr>
              <a:t>Efficient ranking:</a:t>
            </a:r>
          </a:p>
          <a:p>
            <a:pPr lvl="1" eaLnBrk="1" hangingPunct="1"/>
            <a:r>
              <a:rPr lang="en-US" altLang="zh-CN" sz="2800">
                <a:ea typeface="宋体" panose="02010600030101010101" pitchFamily="2" charset="-122"/>
              </a:rPr>
              <a:t>Computing a single cosine efficiently</a:t>
            </a:r>
          </a:p>
          <a:p>
            <a:pPr lvl="1" eaLnBrk="1" hangingPunct="1"/>
            <a:r>
              <a:rPr lang="en-US" altLang="zh-CN" sz="2800">
                <a:ea typeface="宋体" panose="02010600030101010101" pitchFamily="2" charset="-122"/>
              </a:rPr>
              <a:t>Choosing the </a:t>
            </a:r>
            <a:r>
              <a:rPr lang="en-US" altLang="zh-CN" sz="2800" i="1">
                <a:ea typeface="宋体" panose="02010600030101010101" pitchFamily="2" charset="-122"/>
              </a:rPr>
              <a:t>K </a:t>
            </a:r>
            <a:r>
              <a:rPr lang="en-US" altLang="zh-CN" sz="2800">
                <a:ea typeface="宋体" panose="02010600030101010101" pitchFamily="2" charset="-122"/>
              </a:rPr>
              <a:t>largest cosine values efficiently</a:t>
            </a:r>
          </a:p>
          <a:p>
            <a:pPr lvl="2" eaLnBrk="1" hangingPunct="1"/>
            <a:r>
              <a:rPr lang="en-US" altLang="zh-CN" sz="2400">
                <a:ea typeface="宋体" panose="02010600030101010101" pitchFamily="2" charset="-122"/>
              </a:rPr>
              <a:t>Can we do this without computing all </a:t>
            </a:r>
            <a:r>
              <a:rPr lang="en-US" altLang="zh-CN" sz="2400" i="1">
                <a:ea typeface="宋体" panose="02010600030101010101" pitchFamily="2" charset="-122"/>
              </a:rPr>
              <a:t>N</a:t>
            </a:r>
            <a:r>
              <a:rPr lang="en-US" altLang="zh-CN" sz="2400">
                <a:ea typeface="宋体" panose="02010600030101010101" pitchFamily="2" charset="-122"/>
              </a:rPr>
              <a:t> cosines?</a:t>
            </a:r>
            <a:endParaRPr lang="en-US" altLang="zh-CN" i="1">
              <a:ea typeface="宋体" panose="02010600030101010101" pitchFamily="2" charset="-122"/>
            </a:endParaRPr>
          </a:p>
        </p:txBody>
      </p:sp>
      <p:sp>
        <p:nvSpPr>
          <p:cNvPr id="22532" name="TextBox 4">
            <a:extLst>
              <a:ext uri="{FF2B5EF4-FFF2-40B4-BE49-F238E27FC236}">
                <a16:creationId xmlns:a16="http://schemas.microsoft.com/office/drawing/2014/main" id="{7124B0F5-42FB-D021-CABC-FCE0430DF2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157DFF1C-8E92-43A6-8301-8D95D20694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Efficient cosine ranking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F690225F-C509-5E85-8D1D-861F3148D5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What we’re doing in effect: solving the </a:t>
            </a:r>
            <a:r>
              <a:rPr lang="en-US" altLang="zh-CN" i="1">
                <a:ea typeface="宋体" panose="02010600030101010101" pitchFamily="2" charset="-122"/>
              </a:rPr>
              <a:t>K</a:t>
            </a:r>
            <a:r>
              <a:rPr lang="en-US" altLang="zh-CN">
                <a:ea typeface="宋体" panose="02010600030101010101" pitchFamily="2" charset="-122"/>
              </a:rPr>
              <a:t>-nearest neighbor problem for a query vector</a:t>
            </a:r>
          </a:p>
          <a:p>
            <a:pPr eaLnBrk="1" hangingPunct="1"/>
            <a:r>
              <a:rPr lang="en-US" altLang="zh-CN">
                <a:solidFill>
                  <a:srgbClr val="C00000"/>
                </a:solidFill>
                <a:ea typeface="宋体" panose="02010600030101010101" pitchFamily="2" charset="-122"/>
              </a:rPr>
              <a:t>In general, we do not know how to do this efficiently for high-dimensional spaces</a:t>
            </a:r>
          </a:p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But it is solvable for short queries, and standard indexes support this well</a:t>
            </a:r>
          </a:p>
        </p:txBody>
      </p:sp>
      <p:sp>
        <p:nvSpPr>
          <p:cNvPr id="24580" name="TextBox 4">
            <a:extLst>
              <a:ext uri="{FF2B5EF4-FFF2-40B4-BE49-F238E27FC236}">
                <a16:creationId xmlns:a16="http://schemas.microsoft.com/office/drawing/2014/main" id="{9AC997B5-9FD7-649C-35E4-A05DFC7C3B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55349CFB-F619-7178-E4B9-F59CDF03B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Special case – unweighted queries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13DE61A4-A523-87A3-207C-8A60D775C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No weighting on query terms</a:t>
            </a:r>
          </a:p>
          <a:p>
            <a:pPr lvl="1"/>
            <a:r>
              <a:rPr lang="en-US" altLang="zh-TW" sz="2800">
                <a:ea typeface="ＭＳ Ｐゴシック" panose="020B0600070205080204" pitchFamily="34" charset="-128"/>
              </a:rPr>
              <a:t>Assume each query term occurs only once</a:t>
            </a:r>
          </a:p>
          <a:p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Then for ranking, don’t need to normalize query vector</a:t>
            </a:r>
          </a:p>
          <a:p>
            <a:pPr lvl="1"/>
            <a:r>
              <a:rPr lang="en-US" altLang="zh-TW" sz="2800">
                <a:ea typeface="ＭＳ Ｐゴシック" panose="020B0600070205080204" pitchFamily="34" charset="-128"/>
              </a:rPr>
              <a:t>Slight simplification of algorithm from Chap. 6</a:t>
            </a:r>
          </a:p>
        </p:txBody>
      </p:sp>
      <p:sp>
        <p:nvSpPr>
          <p:cNvPr id="26628" name="TextBox 4">
            <a:extLst>
              <a:ext uri="{FF2B5EF4-FFF2-40B4-BE49-F238E27FC236}">
                <a16:creationId xmlns:a16="http://schemas.microsoft.com/office/drawing/2014/main" id="{FE1CD26B-6BA8-B63F-A946-192F80EF3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4FA569C9-9DC5-8A8A-F825-076514515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Faster cosine: unweighted query</a:t>
            </a:r>
          </a:p>
        </p:txBody>
      </p:sp>
      <p:pic>
        <p:nvPicPr>
          <p:cNvPr id="28675" name="Content Placeholder 3" descr="fastcosine.gif">
            <a:extLst>
              <a:ext uri="{FF2B5EF4-FFF2-40B4-BE49-F238E27FC236}">
                <a16:creationId xmlns:a16="http://schemas.microsoft.com/office/drawing/2014/main" id="{12E85D23-CCB7-4F02-FE52-068D34E39B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1577975"/>
            <a:ext cx="6324600" cy="5213350"/>
          </a:xfrm>
        </p:spPr>
      </p:pic>
      <p:sp>
        <p:nvSpPr>
          <p:cNvPr id="28676" name="TextBox 4">
            <a:extLst>
              <a:ext uri="{FF2B5EF4-FFF2-40B4-BE49-F238E27FC236}">
                <a16:creationId xmlns:a16="http://schemas.microsoft.com/office/drawing/2014/main" id="{C34CDE93-02CA-CF2E-8A4A-1F4DFB279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61D01031-ECBB-C39E-7DE3-F149081B36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Computing the </a:t>
            </a:r>
            <a:r>
              <a:rPr lang="en-US" altLang="zh-CN" i="1">
                <a:ea typeface="宋体" panose="02010600030101010101" pitchFamily="2" charset="-122"/>
              </a:rPr>
              <a:t>K</a:t>
            </a:r>
            <a:r>
              <a:rPr lang="en-US" altLang="zh-CN">
                <a:ea typeface="宋体" panose="02010600030101010101" pitchFamily="2" charset="-122"/>
              </a:rPr>
              <a:t> largest cosines: selection vs. sorting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33DF58F9-DD1A-69F6-F7F8-C893F8CFB2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Typically we want to retrieve the top </a:t>
            </a:r>
            <a:r>
              <a:rPr lang="en-US" altLang="zh-CN" i="1" dirty="0">
                <a:ea typeface="宋体" panose="02010600030101010101" pitchFamily="2" charset="-122"/>
              </a:rPr>
              <a:t>K</a:t>
            </a:r>
            <a:r>
              <a:rPr lang="en-US" altLang="zh-CN" dirty="0">
                <a:ea typeface="宋体" panose="02010600030101010101" pitchFamily="2" charset="-122"/>
              </a:rPr>
              <a:t> docs (in the cosine ranking for the query)</a:t>
            </a:r>
          </a:p>
          <a:p>
            <a:pPr lvl="1" eaLnBrk="1" hangingPunct="1"/>
            <a:r>
              <a:rPr lang="en-US" altLang="zh-CN" sz="2800" dirty="0">
                <a:ea typeface="宋体" panose="02010600030101010101" pitchFamily="2" charset="-122"/>
              </a:rPr>
              <a:t>not totally order all docs in the collection</a:t>
            </a:r>
          </a:p>
          <a:p>
            <a:pPr eaLnBrk="1" hangingPunct="1"/>
            <a:r>
              <a:rPr lang="en-US" altLang="zh-CN" dirty="0">
                <a:solidFill>
                  <a:srgbClr val="C00000"/>
                </a:solidFill>
                <a:ea typeface="宋体" panose="02010600030101010101" pitchFamily="2" charset="-122"/>
              </a:rPr>
              <a:t>Can we pick off docs with </a:t>
            </a:r>
            <a:r>
              <a:rPr lang="en-US" altLang="zh-CN" i="1" dirty="0">
                <a:solidFill>
                  <a:srgbClr val="C00000"/>
                </a:solidFill>
                <a:ea typeface="宋体" panose="02010600030101010101" pitchFamily="2" charset="-122"/>
              </a:rPr>
              <a:t>K</a:t>
            </a:r>
            <a:r>
              <a:rPr lang="en-US" altLang="zh-CN" dirty="0">
                <a:solidFill>
                  <a:srgbClr val="C00000"/>
                </a:solidFill>
                <a:ea typeface="宋体" panose="02010600030101010101" pitchFamily="2" charset="-122"/>
              </a:rPr>
              <a:t> highest cosines?</a:t>
            </a:r>
          </a:p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Let </a:t>
            </a:r>
            <a:r>
              <a:rPr lang="en-US" altLang="zh-CN" i="1" dirty="0">
                <a:ea typeface="宋体" panose="02010600030101010101" pitchFamily="2" charset="-122"/>
              </a:rPr>
              <a:t>J</a:t>
            </a:r>
            <a:r>
              <a:rPr lang="en-US" altLang="zh-CN" dirty="0">
                <a:ea typeface="宋体" panose="02010600030101010101" pitchFamily="2" charset="-122"/>
              </a:rPr>
              <a:t> = number of docs with nonzero cosines</a:t>
            </a:r>
          </a:p>
          <a:p>
            <a:pPr lvl="1" eaLnBrk="1" hangingPunct="1"/>
            <a:r>
              <a:rPr lang="en-US" altLang="zh-CN" sz="2800" dirty="0">
                <a:ea typeface="宋体" panose="02010600030101010101" pitchFamily="2" charset="-122"/>
              </a:rPr>
              <a:t>We seek the </a:t>
            </a:r>
            <a:r>
              <a:rPr lang="en-US" altLang="zh-CN" sz="2800" i="1" dirty="0">
                <a:ea typeface="宋体" panose="02010600030101010101" pitchFamily="2" charset="-122"/>
              </a:rPr>
              <a:t>K</a:t>
            </a:r>
            <a:r>
              <a:rPr lang="en-US" altLang="zh-CN" sz="2800" dirty="0">
                <a:ea typeface="宋体" panose="02010600030101010101" pitchFamily="2" charset="-122"/>
              </a:rPr>
              <a:t> best of these </a:t>
            </a:r>
            <a:r>
              <a:rPr lang="en-US" altLang="zh-CN" sz="2800" i="1" dirty="0">
                <a:ea typeface="宋体" panose="02010600030101010101" pitchFamily="2" charset="-122"/>
              </a:rPr>
              <a:t>J</a:t>
            </a:r>
            <a:endParaRPr lang="en-US" altLang="zh-CN" sz="2800" dirty="0">
              <a:ea typeface="宋体" panose="02010600030101010101" pitchFamily="2" charset="-122"/>
            </a:endParaRPr>
          </a:p>
        </p:txBody>
      </p:sp>
      <p:sp>
        <p:nvSpPr>
          <p:cNvPr id="30724" name="TextBox 4">
            <a:extLst>
              <a:ext uri="{FF2B5EF4-FFF2-40B4-BE49-F238E27FC236}">
                <a16:creationId xmlns:a16="http://schemas.microsoft.com/office/drawing/2014/main" id="{64F5A54B-F6A3-7651-7330-6D239A94F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83B29223-FE40-77EF-4EED-B00B6843FB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Use heap for selecting top </a:t>
            </a:r>
            <a:r>
              <a:rPr lang="en-US" altLang="zh-CN" i="1">
                <a:ea typeface="宋体" panose="02010600030101010101" pitchFamily="2" charset="-122"/>
              </a:rPr>
              <a:t>K</a:t>
            </a:r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92AC58FE-C0C9-31BE-67AE-FE5FBD8F56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Binary tree in which each node’s value &gt; the values of children</a:t>
            </a:r>
          </a:p>
          <a:p>
            <a:pPr eaLnBrk="1" hangingPunct="1"/>
            <a:r>
              <a:rPr lang="en-US" altLang="zh-CN">
                <a:solidFill>
                  <a:srgbClr val="C00000"/>
                </a:solidFill>
                <a:ea typeface="宋体" panose="02010600030101010101" pitchFamily="2" charset="-122"/>
              </a:rPr>
              <a:t>Takes </a:t>
            </a:r>
            <a:r>
              <a:rPr lang="en-US" altLang="zh-CN" i="1">
                <a:solidFill>
                  <a:srgbClr val="C00000"/>
                </a:solidFill>
                <a:ea typeface="宋体" panose="02010600030101010101" pitchFamily="2" charset="-122"/>
              </a:rPr>
              <a:t>2J</a:t>
            </a:r>
            <a:r>
              <a:rPr lang="en-US" altLang="zh-CN">
                <a:solidFill>
                  <a:srgbClr val="C00000"/>
                </a:solidFill>
                <a:ea typeface="宋体" panose="02010600030101010101" pitchFamily="2" charset="-122"/>
              </a:rPr>
              <a:t> operations to construct, then each of </a:t>
            </a:r>
            <a:r>
              <a:rPr lang="en-US" altLang="zh-CN" i="1">
                <a:solidFill>
                  <a:srgbClr val="C00000"/>
                </a:solidFill>
                <a:ea typeface="宋体" panose="02010600030101010101" pitchFamily="2" charset="-122"/>
              </a:rPr>
              <a:t>K </a:t>
            </a:r>
            <a:r>
              <a:rPr lang="en-US" altLang="zh-CN">
                <a:solidFill>
                  <a:srgbClr val="C00000"/>
                </a:solidFill>
                <a:ea typeface="宋体" panose="02010600030101010101" pitchFamily="2" charset="-122"/>
              </a:rPr>
              <a:t>“winners” read off in 2log </a:t>
            </a:r>
            <a:r>
              <a:rPr lang="en-US" altLang="zh-CN" i="1">
                <a:solidFill>
                  <a:srgbClr val="C00000"/>
                </a:solidFill>
                <a:ea typeface="宋体" panose="02010600030101010101" pitchFamily="2" charset="-122"/>
              </a:rPr>
              <a:t>J</a:t>
            </a:r>
            <a:r>
              <a:rPr lang="en-US" altLang="zh-CN">
                <a:solidFill>
                  <a:srgbClr val="C00000"/>
                </a:solidFill>
                <a:ea typeface="宋体" panose="02010600030101010101" pitchFamily="2" charset="-122"/>
              </a:rPr>
              <a:t> steps</a:t>
            </a:r>
          </a:p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For </a:t>
            </a:r>
            <a:r>
              <a:rPr lang="en-US" altLang="zh-CN" i="1">
                <a:ea typeface="宋体" panose="02010600030101010101" pitchFamily="2" charset="-122"/>
              </a:rPr>
              <a:t>J</a:t>
            </a:r>
            <a:r>
              <a:rPr lang="en-US" altLang="zh-CN">
                <a:ea typeface="宋体" panose="02010600030101010101" pitchFamily="2" charset="-122"/>
              </a:rPr>
              <a:t>=1M, </a:t>
            </a:r>
            <a:r>
              <a:rPr lang="en-US" altLang="zh-CN" i="1">
                <a:ea typeface="宋体" panose="02010600030101010101" pitchFamily="2" charset="-122"/>
              </a:rPr>
              <a:t>K</a:t>
            </a:r>
            <a:r>
              <a:rPr lang="en-US" altLang="zh-CN">
                <a:ea typeface="宋体" panose="02010600030101010101" pitchFamily="2" charset="-122"/>
              </a:rPr>
              <a:t>=100, this is about 10% of the cost of sorting</a:t>
            </a:r>
          </a:p>
        </p:txBody>
      </p:sp>
      <p:sp>
        <p:nvSpPr>
          <p:cNvPr id="32772" name="Oval 4">
            <a:extLst>
              <a:ext uri="{FF2B5EF4-FFF2-40B4-BE49-F238E27FC236}">
                <a16:creationId xmlns:a16="http://schemas.microsoft.com/office/drawing/2014/main" id="{7D6B44F3-639D-1F99-4C86-2BAA7A96BF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4419600"/>
            <a:ext cx="457200" cy="3810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32773" name="Oval 5">
            <a:extLst>
              <a:ext uri="{FF2B5EF4-FFF2-40B4-BE49-F238E27FC236}">
                <a16:creationId xmlns:a16="http://schemas.microsoft.com/office/drawing/2014/main" id="{FAA09E9B-F596-BE5C-70EF-62E605E7C7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4953000"/>
            <a:ext cx="457200" cy="3810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.9</a:t>
            </a:r>
          </a:p>
        </p:txBody>
      </p:sp>
      <p:sp>
        <p:nvSpPr>
          <p:cNvPr id="32774" name="Oval 6">
            <a:extLst>
              <a:ext uri="{FF2B5EF4-FFF2-40B4-BE49-F238E27FC236}">
                <a16:creationId xmlns:a16="http://schemas.microsoft.com/office/drawing/2014/main" id="{FF3E88F0-9300-8AE6-B711-D69058EFA4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4953000"/>
            <a:ext cx="457200" cy="3810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.3</a:t>
            </a:r>
          </a:p>
        </p:txBody>
      </p:sp>
      <p:sp>
        <p:nvSpPr>
          <p:cNvPr id="32775" name="Oval 7">
            <a:extLst>
              <a:ext uri="{FF2B5EF4-FFF2-40B4-BE49-F238E27FC236}">
                <a16:creationId xmlns:a16="http://schemas.microsoft.com/office/drawing/2014/main" id="{AA446334-243D-241B-CF2E-8B6A66F5E1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5562600"/>
            <a:ext cx="457200" cy="3810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.8</a:t>
            </a:r>
          </a:p>
        </p:txBody>
      </p:sp>
      <p:cxnSp>
        <p:nvCxnSpPr>
          <p:cNvPr id="32776" name="AutoShape 8">
            <a:extLst>
              <a:ext uri="{FF2B5EF4-FFF2-40B4-BE49-F238E27FC236}">
                <a16:creationId xmlns:a16="http://schemas.microsoft.com/office/drawing/2014/main" id="{1BCA845E-CF96-AFEF-3B49-194D453D0BF5}"/>
              </a:ext>
            </a:extLst>
          </p:cNvPr>
          <p:cNvCxnSpPr>
            <a:cxnSpLocks noChangeShapeType="1"/>
            <a:stCxn id="32772" idx="3"/>
            <a:endCxn id="32773" idx="0"/>
          </p:cNvCxnSpPr>
          <p:nvPr/>
        </p:nvCxnSpPr>
        <p:spPr bwMode="auto">
          <a:xfrm flipH="1">
            <a:off x="5638800" y="4745038"/>
            <a:ext cx="295275" cy="207962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77" name="AutoShape 9">
            <a:extLst>
              <a:ext uri="{FF2B5EF4-FFF2-40B4-BE49-F238E27FC236}">
                <a16:creationId xmlns:a16="http://schemas.microsoft.com/office/drawing/2014/main" id="{3BECFC7C-109A-0448-1EE2-A8813AF469D1}"/>
              </a:ext>
            </a:extLst>
          </p:cNvPr>
          <p:cNvCxnSpPr>
            <a:cxnSpLocks noChangeShapeType="1"/>
            <a:stCxn id="32772" idx="5"/>
            <a:endCxn id="32774" idx="0"/>
          </p:cNvCxnSpPr>
          <p:nvPr/>
        </p:nvCxnSpPr>
        <p:spPr bwMode="auto">
          <a:xfrm>
            <a:off x="6257925" y="4745038"/>
            <a:ext cx="371475" cy="207962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778" name="Oval 10">
            <a:extLst>
              <a:ext uri="{FF2B5EF4-FFF2-40B4-BE49-F238E27FC236}">
                <a16:creationId xmlns:a16="http://schemas.microsoft.com/office/drawing/2014/main" id="{FC77799F-6A98-34E3-E59E-5E3A1FE797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5562600"/>
            <a:ext cx="457200" cy="3810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.3</a:t>
            </a:r>
          </a:p>
        </p:txBody>
      </p:sp>
      <p:cxnSp>
        <p:nvCxnSpPr>
          <p:cNvPr id="32779" name="AutoShape 11">
            <a:extLst>
              <a:ext uri="{FF2B5EF4-FFF2-40B4-BE49-F238E27FC236}">
                <a16:creationId xmlns:a16="http://schemas.microsoft.com/office/drawing/2014/main" id="{1DA82346-85E6-46DF-638D-2451F073A5F3}"/>
              </a:ext>
            </a:extLst>
          </p:cNvPr>
          <p:cNvCxnSpPr>
            <a:cxnSpLocks noChangeShapeType="1"/>
            <a:stCxn id="32773" idx="3"/>
            <a:endCxn id="32778" idx="0"/>
          </p:cNvCxnSpPr>
          <p:nvPr/>
        </p:nvCxnSpPr>
        <p:spPr bwMode="auto">
          <a:xfrm flipH="1">
            <a:off x="5181600" y="5278438"/>
            <a:ext cx="295275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80" name="AutoShape 12">
            <a:extLst>
              <a:ext uri="{FF2B5EF4-FFF2-40B4-BE49-F238E27FC236}">
                <a16:creationId xmlns:a16="http://schemas.microsoft.com/office/drawing/2014/main" id="{D070327E-E5B4-5670-55AC-C04AAF4CCCEA}"/>
              </a:ext>
            </a:extLst>
          </p:cNvPr>
          <p:cNvCxnSpPr>
            <a:cxnSpLocks noChangeShapeType="1"/>
            <a:stCxn id="32773" idx="5"/>
            <a:endCxn id="32775" idx="0"/>
          </p:cNvCxnSpPr>
          <p:nvPr/>
        </p:nvCxnSpPr>
        <p:spPr bwMode="auto">
          <a:xfrm>
            <a:off x="5800725" y="5278438"/>
            <a:ext cx="142875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781" name="Oval 13">
            <a:extLst>
              <a:ext uri="{FF2B5EF4-FFF2-40B4-BE49-F238E27FC236}">
                <a16:creationId xmlns:a16="http://schemas.microsoft.com/office/drawing/2014/main" id="{7880037F-D294-2E67-8407-B1F082E48B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6248400"/>
            <a:ext cx="457200" cy="3810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.1</a:t>
            </a:r>
          </a:p>
        </p:txBody>
      </p:sp>
      <p:sp>
        <p:nvSpPr>
          <p:cNvPr id="32782" name="Oval 14">
            <a:extLst>
              <a:ext uri="{FF2B5EF4-FFF2-40B4-BE49-F238E27FC236}">
                <a16:creationId xmlns:a16="http://schemas.microsoft.com/office/drawing/2014/main" id="{E3DDB316-7E53-A58A-FB8B-F325B4B3C6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5562600"/>
            <a:ext cx="457200" cy="3810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.1</a:t>
            </a:r>
          </a:p>
        </p:txBody>
      </p:sp>
      <p:cxnSp>
        <p:nvCxnSpPr>
          <p:cNvPr id="32783" name="AutoShape 15">
            <a:extLst>
              <a:ext uri="{FF2B5EF4-FFF2-40B4-BE49-F238E27FC236}">
                <a16:creationId xmlns:a16="http://schemas.microsoft.com/office/drawing/2014/main" id="{C3C79812-789F-93F2-E4C3-2EC7BB697791}"/>
              </a:ext>
            </a:extLst>
          </p:cNvPr>
          <p:cNvCxnSpPr>
            <a:cxnSpLocks noChangeShapeType="1"/>
            <a:stCxn id="32775" idx="4"/>
            <a:endCxn id="32781" idx="0"/>
          </p:cNvCxnSpPr>
          <p:nvPr/>
        </p:nvCxnSpPr>
        <p:spPr bwMode="auto">
          <a:xfrm>
            <a:off x="5943600" y="5943600"/>
            <a:ext cx="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84" name="AutoShape 16">
            <a:extLst>
              <a:ext uri="{FF2B5EF4-FFF2-40B4-BE49-F238E27FC236}">
                <a16:creationId xmlns:a16="http://schemas.microsoft.com/office/drawing/2014/main" id="{86D12445-14D5-4245-5D27-E56C42D43DCF}"/>
              </a:ext>
            </a:extLst>
          </p:cNvPr>
          <p:cNvCxnSpPr>
            <a:cxnSpLocks noChangeShapeType="1"/>
            <a:stCxn id="32774" idx="4"/>
            <a:endCxn id="32782" idx="0"/>
          </p:cNvCxnSpPr>
          <p:nvPr/>
        </p:nvCxnSpPr>
        <p:spPr bwMode="auto">
          <a:xfrm>
            <a:off x="6629400" y="5334000"/>
            <a:ext cx="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785" name="Freeform 17">
            <a:extLst>
              <a:ext uri="{FF2B5EF4-FFF2-40B4-BE49-F238E27FC236}">
                <a16:creationId xmlns:a16="http://schemas.microsoft.com/office/drawing/2014/main" id="{E773A8AC-70C5-B101-31A6-9C5486031375}"/>
              </a:ext>
            </a:extLst>
          </p:cNvPr>
          <p:cNvSpPr>
            <a:spLocks/>
          </p:cNvSpPr>
          <p:nvPr/>
        </p:nvSpPr>
        <p:spPr bwMode="auto">
          <a:xfrm>
            <a:off x="4800600" y="4254500"/>
            <a:ext cx="1892300" cy="1892300"/>
          </a:xfrm>
          <a:custGeom>
            <a:avLst/>
            <a:gdLst>
              <a:gd name="T0" fmla="*/ 0 w 1192"/>
              <a:gd name="T1" fmla="*/ 2147483646 h 1192"/>
              <a:gd name="T2" fmla="*/ 2147483646 w 1192"/>
              <a:gd name="T3" fmla="*/ 2147483646 h 1192"/>
              <a:gd name="T4" fmla="*/ 2147483646 w 1192"/>
              <a:gd name="T5" fmla="*/ 2147483646 h 1192"/>
              <a:gd name="T6" fmla="*/ 2147483646 w 1192"/>
              <a:gd name="T7" fmla="*/ 2147483646 h 1192"/>
              <a:gd name="T8" fmla="*/ 2147483646 w 1192"/>
              <a:gd name="T9" fmla="*/ 2147483646 h 1192"/>
              <a:gd name="T10" fmla="*/ 2147483646 w 1192"/>
              <a:gd name="T11" fmla="*/ 2147483646 h 1192"/>
              <a:gd name="T12" fmla="*/ 2147483646 w 1192"/>
              <a:gd name="T13" fmla="*/ 2147483646 h 11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192"/>
              <a:gd name="T22" fmla="*/ 0 h 1192"/>
              <a:gd name="T23" fmla="*/ 1192 w 1192"/>
              <a:gd name="T24" fmla="*/ 1192 h 11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192" h="1192">
                <a:moveTo>
                  <a:pt x="0" y="152"/>
                </a:moveTo>
                <a:cubicBezTo>
                  <a:pt x="12" y="116"/>
                  <a:pt x="24" y="80"/>
                  <a:pt x="96" y="200"/>
                </a:cubicBezTo>
                <a:cubicBezTo>
                  <a:pt x="168" y="320"/>
                  <a:pt x="312" y="712"/>
                  <a:pt x="432" y="872"/>
                </a:cubicBezTo>
                <a:cubicBezTo>
                  <a:pt x="552" y="1032"/>
                  <a:pt x="736" y="1192"/>
                  <a:pt x="816" y="1160"/>
                </a:cubicBezTo>
                <a:cubicBezTo>
                  <a:pt x="896" y="1128"/>
                  <a:pt x="856" y="856"/>
                  <a:pt x="912" y="680"/>
                </a:cubicBezTo>
                <a:cubicBezTo>
                  <a:pt x="968" y="504"/>
                  <a:pt x="1112" y="208"/>
                  <a:pt x="1152" y="104"/>
                </a:cubicBezTo>
                <a:cubicBezTo>
                  <a:pt x="1192" y="0"/>
                  <a:pt x="1152" y="64"/>
                  <a:pt x="1152" y="56"/>
                </a:cubicBezTo>
              </a:path>
            </a:pathLst>
          </a:custGeom>
          <a:noFill/>
          <a:ln w="25400">
            <a:solidFill>
              <a:schemeClr val="folHlink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2786" name="TextBox 4">
            <a:extLst>
              <a:ext uri="{FF2B5EF4-FFF2-40B4-BE49-F238E27FC236}">
                <a16:creationId xmlns:a16="http://schemas.microsoft.com/office/drawing/2014/main" id="{042AFBE3-8ED7-EFF6-639A-3E2966C4F2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0CD9AE83-65B8-A994-6DBA-93C4D8403E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Bottlenecks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8FA790A9-3E78-4406-61F3-A80CE44F71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Primary computational bottleneck in scoring: </a:t>
            </a:r>
            <a:r>
              <a:rPr lang="en-US" altLang="zh-CN" u="sng" dirty="0">
                <a:ea typeface="宋体" panose="02010600030101010101" pitchFamily="2" charset="-122"/>
              </a:rPr>
              <a:t>cosine computation</a:t>
            </a:r>
          </a:p>
          <a:p>
            <a:pPr eaLnBrk="1" hangingPunct="1"/>
            <a:r>
              <a:rPr lang="en-US" altLang="zh-CN" dirty="0">
                <a:solidFill>
                  <a:srgbClr val="C00000"/>
                </a:solidFill>
                <a:ea typeface="宋体" panose="02010600030101010101" pitchFamily="2" charset="-122"/>
              </a:rPr>
              <a:t>Can we avoid all this computation?</a:t>
            </a:r>
          </a:p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Yes, but may sometimes get it wrong</a:t>
            </a:r>
          </a:p>
          <a:p>
            <a:pPr lvl="1" eaLnBrk="1" hangingPunct="1"/>
            <a:r>
              <a:rPr lang="en-US" altLang="zh-CN" sz="2800" dirty="0">
                <a:ea typeface="宋体" panose="02010600030101010101" pitchFamily="2" charset="-122"/>
              </a:rPr>
              <a:t>a doc </a:t>
            </a:r>
            <a:r>
              <a:rPr lang="en-US" altLang="zh-CN" sz="2800" i="1" dirty="0">
                <a:ea typeface="宋体" panose="02010600030101010101" pitchFamily="2" charset="-122"/>
              </a:rPr>
              <a:t>not</a:t>
            </a:r>
            <a:r>
              <a:rPr lang="en-US" altLang="zh-CN" sz="2800" dirty="0">
                <a:ea typeface="宋体" panose="02010600030101010101" pitchFamily="2" charset="-122"/>
              </a:rPr>
              <a:t> in the top </a:t>
            </a:r>
            <a:r>
              <a:rPr lang="en-US" altLang="zh-CN" sz="2800" i="1" dirty="0">
                <a:ea typeface="宋体" panose="02010600030101010101" pitchFamily="2" charset="-122"/>
              </a:rPr>
              <a:t>K</a:t>
            </a:r>
            <a:r>
              <a:rPr lang="en-US" altLang="zh-CN" sz="2800" dirty="0">
                <a:ea typeface="宋体" panose="02010600030101010101" pitchFamily="2" charset="-122"/>
              </a:rPr>
              <a:t> may creep into the list of </a:t>
            </a:r>
            <a:r>
              <a:rPr lang="en-US" altLang="zh-CN" sz="2800" i="1" dirty="0">
                <a:ea typeface="宋体" panose="02010600030101010101" pitchFamily="2" charset="-122"/>
              </a:rPr>
              <a:t>K</a:t>
            </a:r>
            <a:r>
              <a:rPr lang="en-US" altLang="zh-CN" sz="2800" dirty="0">
                <a:ea typeface="宋体" panose="02010600030101010101" pitchFamily="2" charset="-122"/>
              </a:rPr>
              <a:t> output docs</a:t>
            </a:r>
          </a:p>
          <a:p>
            <a:pPr lvl="1" eaLnBrk="1" hangingPunct="1"/>
            <a:r>
              <a:rPr lang="en-US" altLang="zh-CN" sz="2800" dirty="0">
                <a:ea typeface="宋体" panose="02010600030101010101" pitchFamily="2" charset="-122"/>
              </a:rPr>
              <a:t>Is this such a bad thing?</a:t>
            </a:r>
          </a:p>
        </p:txBody>
      </p:sp>
      <p:sp>
        <p:nvSpPr>
          <p:cNvPr id="34820" name="TextBox 4">
            <a:extLst>
              <a:ext uri="{FF2B5EF4-FFF2-40B4-BE49-F238E27FC236}">
                <a16:creationId xmlns:a16="http://schemas.microsoft.com/office/drawing/2014/main" id="{BA177685-AB7A-14B6-EFB9-2160702F83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7.1.1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5282967D-7BBC-22BD-A567-B18985563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Cosine similarity is only a proxy</a:t>
            </a:r>
          </a:p>
        </p:txBody>
      </p:sp>
      <p:sp>
        <p:nvSpPr>
          <p:cNvPr id="36867" name="Content Placeholder 2">
            <a:extLst>
              <a:ext uri="{FF2B5EF4-FFF2-40B4-BE49-F238E27FC236}">
                <a16:creationId xmlns:a16="http://schemas.microsoft.com/office/drawing/2014/main" id="{C77C93B6-CBF8-A7AB-8947-0EEB0C693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ＭＳ Ｐゴシック" panose="020B0600070205080204" pitchFamily="34" charset="-128"/>
              </a:rPr>
              <a:t>User has a task and a query formulation</a:t>
            </a:r>
          </a:p>
          <a:p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Cosine matches docs to query</a:t>
            </a:r>
          </a:p>
          <a:p>
            <a:r>
              <a:rPr lang="en-US" altLang="zh-TW" dirty="0">
                <a:ea typeface="ＭＳ Ｐゴシック" panose="020B0600070205080204" pitchFamily="34" charset="-128"/>
              </a:rPr>
              <a:t>Thus cosine is anyway a proxy for user happiness</a:t>
            </a:r>
          </a:p>
          <a:p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If we get a list of </a:t>
            </a:r>
            <a:r>
              <a:rPr lang="en-US" altLang="zh-TW" i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K</a:t>
            </a:r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 docs “close” to the top </a:t>
            </a:r>
            <a:r>
              <a:rPr lang="en-US" altLang="zh-TW" i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K</a:t>
            </a:r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 by cosine measure, it should be ok</a:t>
            </a:r>
          </a:p>
        </p:txBody>
      </p:sp>
      <p:sp>
        <p:nvSpPr>
          <p:cNvPr id="36868" name="TextBox 4">
            <a:extLst>
              <a:ext uri="{FF2B5EF4-FFF2-40B4-BE49-F238E27FC236}">
                <a16:creationId xmlns:a16="http://schemas.microsoft.com/office/drawing/2014/main" id="{CCA9A442-CF00-8E15-106D-DB1E9FCF8C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7.1.1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0040F3A4-0276-840E-B38E-0ADA80DB2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Generic approach</a:t>
            </a:r>
          </a:p>
        </p:txBody>
      </p:sp>
      <p:sp>
        <p:nvSpPr>
          <p:cNvPr id="38915" name="Content Placeholder 2">
            <a:extLst>
              <a:ext uri="{FF2B5EF4-FFF2-40B4-BE49-F238E27FC236}">
                <a16:creationId xmlns:a16="http://schemas.microsoft.com/office/drawing/2014/main" id="{72C6FE39-D007-C13E-FD58-4D5F5FF3D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Find a set </a:t>
            </a:r>
            <a:r>
              <a:rPr lang="en-US" altLang="zh-TW" i="1">
                <a:ea typeface="ＭＳ Ｐゴシック" panose="020B0600070205080204" pitchFamily="34" charset="-128"/>
              </a:rPr>
              <a:t>A </a:t>
            </a:r>
            <a:r>
              <a:rPr lang="en-US" altLang="zh-TW">
                <a:ea typeface="ＭＳ Ｐゴシック" panose="020B0600070205080204" pitchFamily="34" charset="-128"/>
              </a:rPr>
              <a:t>of </a:t>
            </a:r>
            <a:r>
              <a:rPr lang="en-US" altLang="zh-TW" i="1">
                <a:ea typeface="ＭＳ Ｐゴシック" panose="020B0600070205080204" pitchFamily="34" charset="-128"/>
              </a:rPr>
              <a:t>contenders</a:t>
            </a:r>
            <a:r>
              <a:rPr lang="en-US" altLang="zh-TW">
                <a:ea typeface="ＭＳ Ｐゴシック" panose="020B0600070205080204" pitchFamily="34" charset="-128"/>
              </a:rPr>
              <a:t>, with </a:t>
            </a:r>
            <a:r>
              <a:rPr lang="en-US" altLang="zh-TW" i="1">
                <a:ea typeface="ＭＳ Ｐゴシック" panose="020B0600070205080204" pitchFamily="34" charset="-128"/>
              </a:rPr>
              <a:t>K &lt; |A| </a:t>
            </a:r>
            <a:r>
              <a:rPr lang="en-US" altLang="zh-TW" i="1">
                <a:ea typeface="ＭＳ Ｐゴシック" panose="020B0600070205080204" pitchFamily="34" charset="-128"/>
                <a:sym typeface="Symbol" panose="05050102010706020507" pitchFamily="18" charset="2"/>
              </a:rPr>
              <a:t>&lt;&lt; N</a:t>
            </a:r>
          </a:p>
          <a:p>
            <a:pPr lvl="1"/>
            <a:r>
              <a:rPr lang="en-US" altLang="zh-TW" sz="2600" i="1">
                <a:ea typeface="ＭＳ Ｐゴシック" panose="020B0600070205080204" pitchFamily="34" charset="-128"/>
              </a:rPr>
              <a:t>A </a:t>
            </a:r>
            <a:r>
              <a:rPr lang="en-US" altLang="zh-TW" sz="2600">
                <a:ea typeface="ＭＳ Ｐゴシック" panose="020B0600070205080204" pitchFamily="34" charset="-128"/>
              </a:rPr>
              <a:t>does not necessarily contain the top </a:t>
            </a:r>
            <a:r>
              <a:rPr lang="en-US" altLang="zh-TW" sz="2600" i="1">
                <a:ea typeface="ＭＳ Ｐゴシック" panose="020B0600070205080204" pitchFamily="34" charset="-128"/>
              </a:rPr>
              <a:t>K, </a:t>
            </a:r>
            <a:r>
              <a:rPr lang="en-US" altLang="zh-TW" sz="2600">
                <a:ea typeface="ＭＳ Ｐゴシック" panose="020B0600070205080204" pitchFamily="34" charset="-128"/>
              </a:rPr>
              <a:t>but has many docs from among the top </a:t>
            </a:r>
            <a:r>
              <a:rPr lang="en-US" altLang="zh-TW" sz="2600" i="1">
                <a:ea typeface="ＭＳ Ｐゴシック" panose="020B0600070205080204" pitchFamily="34" charset="-128"/>
              </a:rPr>
              <a:t>K</a:t>
            </a:r>
          </a:p>
          <a:p>
            <a:pPr lvl="1"/>
            <a:r>
              <a:rPr lang="en-US" altLang="zh-TW" sz="2600">
                <a:ea typeface="ＭＳ Ｐゴシック" panose="020B0600070205080204" pitchFamily="34" charset="-128"/>
              </a:rPr>
              <a:t>Return the top </a:t>
            </a:r>
            <a:r>
              <a:rPr lang="en-US" altLang="zh-TW" sz="2600" i="1">
                <a:ea typeface="ＭＳ Ｐゴシック" panose="020B0600070205080204" pitchFamily="34" charset="-128"/>
              </a:rPr>
              <a:t>K </a:t>
            </a:r>
            <a:r>
              <a:rPr lang="en-US" altLang="zh-TW" sz="2600">
                <a:ea typeface="ＭＳ Ｐゴシック" panose="020B0600070205080204" pitchFamily="34" charset="-128"/>
              </a:rPr>
              <a:t>docs in </a:t>
            </a:r>
            <a:r>
              <a:rPr lang="en-US" altLang="zh-TW" sz="2600" i="1">
                <a:ea typeface="ＭＳ Ｐゴシック" panose="020B0600070205080204" pitchFamily="34" charset="-128"/>
              </a:rPr>
              <a:t>A</a:t>
            </a:r>
          </a:p>
          <a:p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Think of </a:t>
            </a:r>
            <a:r>
              <a:rPr lang="en-US" altLang="zh-TW" i="1">
                <a:solidFill>
                  <a:srgbClr val="C00000"/>
                </a:solidFill>
                <a:ea typeface="ＭＳ Ｐゴシック" panose="020B0600070205080204" pitchFamily="34" charset="-128"/>
              </a:rPr>
              <a:t>A</a:t>
            </a:r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 as </a:t>
            </a:r>
            <a:r>
              <a:rPr lang="en-US" altLang="zh-TW" u="sng">
                <a:solidFill>
                  <a:srgbClr val="C00000"/>
                </a:solidFill>
                <a:ea typeface="ＭＳ Ｐゴシック" panose="020B0600070205080204" pitchFamily="34" charset="-128"/>
              </a:rPr>
              <a:t>pruning</a:t>
            </a:r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 non-contenders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The same approach is also used for other (non-cosine) scoring functions</a:t>
            </a:r>
          </a:p>
          <a:p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Will look at several schemes following this approach</a:t>
            </a:r>
          </a:p>
        </p:txBody>
      </p:sp>
      <p:sp>
        <p:nvSpPr>
          <p:cNvPr id="38916" name="TextBox 4">
            <a:extLst>
              <a:ext uri="{FF2B5EF4-FFF2-40B4-BE49-F238E27FC236}">
                <a16:creationId xmlns:a16="http://schemas.microsoft.com/office/drawing/2014/main" id="{AFB9CF4D-018D-2156-C186-BDF41B6E9E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7.1.1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A58496A7-7E00-53F0-EE62-F586D12A1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Index elimination</a:t>
            </a:r>
          </a:p>
        </p:txBody>
      </p:sp>
      <p:sp>
        <p:nvSpPr>
          <p:cNvPr id="40963" name="Content Placeholder 2">
            <a:extLst>
              <a:ext uri="{FF2B5EF4-FFF2-40B4-BE49-F238E27FC236}">
                <a16:creationId xmlns:a16="http://schemas.microsoft.com/office/drawing/2014/main" id="{E278E4D2-9EDA-7F79-05C5-06EC490C78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Basic algorithm FastCosineScore of Fig 7.1 only considers docs containing at least one query term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Take this further: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Only consider high-idf query terms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Only consider docs containing many query terms</a:t>
            </a:r>
          </a:p>
        </p:txBody>
      </p:sp>
      <p:sp>
        <p:nvSpPr>
          <p:cNvPr id="40964" name="TextBox 4">
            <a:extLst>
              <a:ext uri="{FF2B5EF4-FFF2-40B4-BE49-F238E27FC236}">
                <a16:creationId xmlns:a16="http://schemas.microsoft.com/office/drawing/2014/main" id="{40BF7FE0-1A46-B080-5AB1-758A4313C4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7.1.2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E2529558-A215-EF6A-E8C9-923A68B4B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High-idf query terms only</a:t>
            </a:r>
          </a:p>
        </p:txBody>
      </p:sp>
      <p:sp>
        <p:nvSpPr>
          <p:cNvPr id="43011" name="Content Placeholder 2">
            <a:extLst>
              <a:ext uri="{FF2B5EF4-FFF2-40B4-BE49-F238E27FC236}">
                <a16:creationId xmlns:a16="http://schemas.microsoft.com/office/drawing/2014/main" id="{6DE87014-1776-2EEE-9FE2-65315351FC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ＭＳ Ｐゴシック" panose="020B0600070205080204" pitchFamily="34" charset="-128"/>
              </a:rPr>
              <a:t>For a query such as “</a:t>
            </a:r>
            <a:r>
              <a:rPr lang="en-US" altLang="zh-TW" i="1" dirty="0">
                <a:ea typeface="ＭＳ Ｐゴシック" panose="020B0600070205080204" pitchFamily="34" charset="-128"/>
              </a:rPr>
              <a:t>catcher in the rye”</a:t>
            </a:r>
          </a:p>
          <a:p>
            <a:r>
              <a:rPr lang="en-US" altLang="zh-TW" dirty="0">
                <a:ea typeface="ＭＳ Ｐゴシック" panose="020B0600070205080204" pitchFamily="34" charset="-128"/>
              </a:rPr>
              <a:t>Only accumulate scores from</a:t>
            </a:r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zh-TW" i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catcher </a:t>
            </a:r>
            <a:r>
              <a:rPr lang="en-US" altLang="zh-TW" dirty="0">
                <a:ea typeface="ＭＳ Ｐゴシック" panose="020B0600070205080204" pitchFamily="34" charset="-128"/>
              </a:rPr>
              <a:t>and </a:t>
            </a:r>
            <a:r>
              <a:rPr lang="en-US" altLang="zh-TW" i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rye</a:t>
            </a:r>
          </a:p>
          <a:p>
            <a:pPr lvl="1"/>
            <a:r>
              <a:rPr lang="en-US" altLang="zh-TW" dirty="0">
                <a:ea typeface="ＭＳ Ｐゴシック" panose="020B0600070205080204" pitchFamily="34" charset="-128"/>
              </a:rPr>
              <a:t>Intuition: </a:t>
            </a:r>
            <a:r>
              <a:rPr lang="en-US" altLang="zh-TW" i="1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in</a:t>
            </a:r>
            <a:r>
              <a:rPr lang="en-US" altLang="zh-TW" i="1" dirty="0">
                <a:ea typeface="ＭＳ Ｐゴシック" panose="020B0600070205080204" pitchFamily="34" charset="-128"/>
              </a:rPr>
              <a:t> </a:t>
            </a:r>
            <a:r>
              <a:rPr lang="en-US" altLang="zh-TW" dirty="0">
                <a:ea typeface="ＭＳ Ｐゴシック" panose="020B0600070205080204" pitchFamily="34" charset="-128"/>
              </a:rPr>
              <a:t>and </a:t>
            </a:r>
            <a:r>
              <a:rPr lang="en-US" altLang="zh-TW" i="1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the</a:t>
            </a:r>
            <a:r>
              <a:rPr lang="en-US" altLang="zh-TW" i="1" dirty="0">
                <a:ea typeface="ＭＳ Ｐゴシック" panose="020B0600070205080204" pitchFamily="34" charset="-128"/>
              </a:rPr>
              <a:t> </a:t>
            </a:r>
            <a:r>
              <a:rPr lang="en-US" altLang="zh-TW" dirty="0">
                <a:ea typeface="ＭＳ Ｐゴシック" panose="020B0600070205080204" pitchFamily="34" charset="-128"/>
              </a:rPr>
              <a:t>contribute little to the scores and so </a:t>
            </a:r>
            <a:r>
              <a:rPr lang="en-US" altLang="zh-TW" u="sng" dirty="0">
                <a:ea typeface="ＭＳ Ｐゴシック" panose="020B0600070205080204" pitchFamily="34" charset="-128"/>
              </a:rPr>
              <a:t>don’t alter rank-ordering much</a:t>
            </a:r>
          </a:p>
          <a:p>
            <a:r>
              <a:rPr lang="en-US" altLang="zh-TW" dirty="0">
                <a:ea typeface="ＭＳ Ｐゴシック" panose="020B0600070205080204" pitchFamily="34" charset="-128"/>
              </a:rPr>
              <a:t>Benefit:</a:t>
            </a:r>
          </a:p>
          <a:p>
            <a:pPr lvl="1"/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Postings of low-</a:t>
            </a:r>
            <a:r>
              <a:rPr lang="en-US" altLang="zh-TW" dirty="0" err="1">
                <a:solidFill>
                  <a:srgbClr val="C00000"/>
                </a:solidFill>
                <a:ea typeface="ＭＳ Ｐゴシック" panose="020B0600070205080204" pitchFamily="34" charset="-128"/>
              </a:rPr>
              <a:t>idf</a:t>
            </a:r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 terms have many docs </a:t>
            </a:r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  <a:sym typeface="Symbol" panose="05050102010706020507" pitchFamily="18" charset="2"/>
              </a:rPr>
              <a:t></a:t>
            </a:r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 these (many) docs get eliminated from set </a:t>
            </a:r>
            <a:r>
              <a:rPr lang="en-US" altLang="zh-TW" i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A </a:t>
            </a:r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of contenders</a:t>
            </a:r>
            <a:endParaRPr lang="en-US" altLang="zh-TW" i="1" dirty="0">
              <a:solidFill>
                <a:srgbClr val="C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3012" name="TextBox 4">
            <a:extLst>
              <a:ext uri="{FF2B5EF4-FFF2-40B4-BE49-F238E27FC236}">
                <a16:creationId xmlns:a16="http://schemas.microsoft.com/office/drawing/2014/main" id="{A99E6E5D-5373-3552-9EB0-728D982EC9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7.1.2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8FBBD305-4D89-4FEF-EE67-F47AE0D3F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Docs containing many query terms</a:t>
            </a:r>
          </a:p>
        </p:txBody>
      </p:sp>
      <p:sp>
        <p:nvSpPr>
          <p:cNvPr id="45059" name="Content Placeholder 2">
            <a:extLst>
              <a:ext uri="{FF2B5EF4-FFF2-40B4-BE49-F238E27FC236}">
                <a16:creationId xmlns:a16="http://schemas.microsoft.com/office/drawing/2014/main" id="{FDFB3663-FBEF-4DDF-89FE-C7099DB01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Any doc with at least one query term is a candidate for the top </a:t>
            </a:r>
            <a:r>
              <a:rPr lang="en-US" altLang="zh-TW" i="1">
                <a:ea typeface="ＭＳ Ｐゴシック" panose="020B0600070205080204" pitchFamily="34" charset="-128"/>
              </a:rPr>
              <a:t>K</a:t>
            </a:r>
            <a:r>
              <a:rPr lang="en-US" altLang="zh-TW">
                <a:ea typeface="ＭＳ Ｐゴシック" panose="020B0600070205080204" pitchFamily="34" charset="-128"/>
              </a:rPr>
              <a:t> output list</a:t>
            </a:r>
          </a:p>
          <a:p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For multi-term queries, only compute scores for docs containing several of the query terms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Say, at least 3 out of 4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Imposes a “soft conjunction” on queries seen on web search engines (early Google)</a:t>
            </a:r>
          </a:p>
          <a:p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Easy to implement in postings traversal</a:t>
            </a:r>
          </a:p>
        </p:txBody>
      </p:sp>
      <p:sp>
        <p:nvSpPr>
          <p:cNvPr id="45060" name="TextBox 4">
            <a:extLst>
              <a:ext uri="{FF2B5EF4-FFF2-40B4-BE49-F238E27FC236}">
                <a16:creationId xmlns:a16="http://schemas.microsoft.com/office/drawing/2014/main" id="{771B347D-119F-2916-3299-E1E4B7E23A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7.1.2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id="{230814A7-8DFC-B79E-658F-CEE2884E2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3 of 4 query terms</a:t>
            </a:r>
          </a:p>
        </p:txBody>
      </p:sp>
      <p:sp>
        <p:nvSpPr>
          <p:cNvPr id="47107" name="Text Box 4">
            <a:extLst>
              <a:ext uri="{FF2B5EF4-FFF2-40B4-BE49-F238E27FC236}">
                <a16:creationId xmlns:a16="http://schemas.microsoft.com/office/drawing/2014/main" id="{816F003C-E225-4A2A-1C51-A3A0BBDBDB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733675"/>
            <a:ext cx="1176338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latin typeface="Lucida Sans" panose="020B0602030504020204" pitchFamily="34" charset="0"/>
                <a:ea typeface="新細明體" panose="02020500000000000000" pitchFamily="18" charset="-120"/>
              </a:rPr>
              <a:t>Brutus</a:t>
            </a:r>
          </a:p>
        </p:txBody>
      </p:sp>
      <p:sp>
        <p:nvSpPr>
          <p:cNvPr id="47108" name="Text Box 5">
            <a:extLst>
              <a:ext uri="{FF2B5EF4-FFF2-40B4-BE49-F238E27FC236}">
                <a16:creationId xmlns:a16="http://schemas.microsoft.com/office/drawing/2014/main" id="{6385807D-D6E8-7F1A-2D79-07A9057BD7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267075"/>
            <a:ext cx="1285875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latin typeface="Lucida Sans" panose="020B0602030504020204" pitchFamily="34" charset="0"/>
                <a:ea typeface="新細明體" panose="02020500000000000000" pitchFamily="18" charset="-120"/>
              </a:rPr>
              <a:t>Caesar</a:t>
            </a:r>
          </a:p>
        </p:txBody>
      </p:sp>
      <p:sp>
        <p:nvSpPr>
          <p:cNvPr id="47109" name="Text Box 6">
            <a:extLst>
              <a:ext uri="{FF2B5EF4-FFF2-40B4-BE49-F238E27FC236}">
                <a16:creationId xmlns:a16="http://schemas.microsoft.com/office/drawing/2014/main" id="{E3305F72-5F1D-A87A-3D33-1AABECB83B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800475"/>
            <a:ext cx="1749425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latin typeface="Lucida Sans" panose="020B0602030504020204" pitchFamily="34" charset="0"/>
                <a:ea typeface="新細明體" panose="02020500000000000000" pitchFamily="18" charset="-120"/>
              </a:rPr>
              <a:t>Calpurnia</a:t>
            </a:r>
          </a:p>
        </p:txBody>
      </p:sp>
      <p:sp>
        <p:nvSpPr>
          <p:cNvPr id="47110" name="AutoShape 7">
            <a:extLst>
              <a:ext uri="{FF2B5EF4-FFF2-40B4-BE49-F238E27FC236}">
                <a16:creationId xmlns:a16="http://schemas.microsoft.com/office/drawing/2014/main" id="{DE97284F-0B80-0D67-5646-02D5A2BC98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2809875"/>
            <a:ext cx="1143000" cy="2286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47111" name="AutoShape 8">
            <a:extLst>
              <a:ext uri="{FF2B5EF4-FFF2-40B4-BE49-F238E27FC236}">
                <a16:creationId xmlns:a16="http://schemas.microsoft.com/office/drawing/2014/main" id="{49A77ABA-F22E-292E-3A39-116AE719DB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3343275"/>
            <a:ext cx="1143000" cy="2286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pSp>
        <p:nvGrpSpPr>
          <p:cNvPr id="47112" name="Group 26">
            <a:extLst>
              <a:ext uri="{FF2B5EF4-FFF2-40B4-BE49-F238E27FC236}">
                <a16:creationId xmlns:a16="http://schemas.microsoft.com/office/drawing/2014/main" id="{229A1D59-EF40-0D83-00FB-73995830BFC9}"/>
              </a:ext>
            </a:extLst>
          </p:cNvPr>
          <p:cNvGrpSpPr>
            <a:grpSpLocks/>
          </p:cNvGrpSpPr>
          <p:nvPr/>
        </p:nvGrpSpPr>
        <p:grpSpPr bwMode="auto">
          <a:xfrm>
            <a:off x="3276600" y="3876675"/>
            <a:ext cx="4876800" cy="304800"/>
            <a:chOff x="2064" y="2448"/>
            <a:chExt cx="3072" cy="192"/>
          </a:xfrm>
        </p:grpSpPr>
        <p:sp>
          <p:nvSpPr>
            <p:cNvPr id="47172" name="Rectangle 27">
              <a:extLst>
                <a:ext uri="{FF2B5EF4-FFF2-40B4-BE49-F238E27FC236}">
                  <a16:creationId xmlns:a16="http://schemas.microsoft.com/office/drawing/2014/main" id="{766B9473-B970-0B10-8AD4-B9E1EC3CED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448"/>
              <a:ext cx="3072" cy="19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47173" name="Rectangle 28">
              <a:extLst>
                <a:ext uri="{FF2B5EF4-FFF2-40B4-BE49-F238E27FC236}">
                  <a16:creationId xmlns:a16="http://schemas.microsoft.com/office/drawing/2014/main" id="{3BC4957F-CE94-8779-015F-C82A4C35A1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2448"/>
              <a:ext cx="2304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47174" name="Rectangle 29">
              <a:extLst>
                <a:ext uri="{FF2B5EF4-FFF2-40B4-BE49-F238E27FC236}">
                  <a16:creationId xmlns:a16="http://schemas.microsoft.com/office/drawing/2014/main" id="{29204302-D924-14CD-7FFF-B5402328CF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2448"/>
              <a:ext cx="1536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47175" name="Rectangle 30">
              <a:extLst>
                <a:ext uri="{FF2B5EF4-FFF2-40B4-BE49-F238E27FC236}">
                  <a16:creationId xmlns:a16="http://schemas.microsoft.com/office/drawing/2014/main" id="{842C6151-AE86-CB4F-6BBA-EBF9D0D8BE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2448"/>
              <a:ext cx="768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47176" name="Line 31">
              <a:extLst>
                <a:ext uri="{FF2B5EF4-FFF2-40B4-BE49-F238E27FC236}">
                  <a16:creationId xmlns:a16="http://schemas.microsoft.com/office/drawing/2014/main" id="{59802AA7-2F5C-9B34-9971-4F8F2B4837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0" y="2448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zh-TW" altLang="en-US"/>
            </a:p>
          </p:txBody>
        </p:sp>
      </p:grpSp>
      <p:grpSp>
        <p:nvGrpSpPr>
          <p:cNvPr id="47113" name="Group 51">
            <a:extLst>
              <a:ext uri="{FF2B5EF4-FFF2-40B4-BE49-F238E27FC236}">
                <a16:creationId xmlns:a16="http://schemas.microsoft.com/office/drawing/2014/main" id="{C1CEC841-568C-2C2A-93DE-2C762FA0E59F}"/>
              </a:ext>
            </a:extLst>
          </p:cNvPr>
          <p:cNvGrpSpPr>
            <a:grpSpLocks/>
          </p:cNvGrpSpPr>
          <p:nvPr/>
        </p:nvGrpSpPr>
        <p:grpSpPr bwMode="auto">
          <a:xfrm>
            <a:off x="3276600" y="3267075"/>
            <a:ext cx="4943475" cy="457200"/>
            <a:chOff x="2064" y="2688"/>
            <a:chExt cx="3114" cy="288"/>
          </a:xfrm>
        </p:grpSpPr>
        <p:grpSp>
          <p:nvGrpSpPr>
            <p:cNvPr id="47158" name="Group 20">
              <a:extLst>
                <a:ext uri="{FF2B5EF4-FFF2-40B4-BE49-F238E27FC236}">
                  <a16:creationId xmlns:a16="http://schemas.microsoft.com/office/drawing/2014/main" id="{911DD8B1-F5D5-FE26-6039-969AACE534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4" y="2736"/>
              <a:ext cx="3072" cy="192"/>
              <a:chOff x="2064" y="2448"/>
              <a:chExt cx="3072" cy="192"/>
            </a:xfrm>
          </p:grpSpPr>
          <p:sp>
            <p:nvSpPr>
              <p:cNvPr id="47167" name="Rectangle 21">
                <a:extLst>
                  <a:ext uri="{FF2B5EF4-FFF2-40B4-BE49-F238E27FC236}">
                    <a16:creationId xmlns:a16="http://schemas.microsoft.com/office/drawing/2014/main" id="{7AE1B534-88A2-87C6-24C4-9D64B6B8A9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4" y="2448"/>
                <a:ext cx="3072" cy="19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47168" name="Rectangle 22">
                <a:extLst>
                  <a:ext uri="{FF2B5EF4-FFF2-40B4-BE49-F238E27FC236}">
                    <a16:creationId xmlns:a16="http://schemas.microsoft.com/office/drawing/2014/main" id="{22EBAFA1-99FE-E5FA-5F31-7C92447C4C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2448"/>
                <a:ext cx="2304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47169" name="Rectangle 23">
                <a:extLst>
                  <a:ext uri="{FF2B5EF4-FFF2-40B4-BE49-F238E27FC236}">
                    <a16:creationId xmlns:a16="http://schemas.microsoft.com/office/drawing/2014/main" id="{2AE281AB-CBF7-8EA1-AA69-B0190BA4DE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2448"/>
                <a:ext cx="15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47170" name="Rectangle 24">
                <a:extLst>
                  <a:ext uri="{FF2B5EF4-FFF2-40B4-BE49-F238E27FC236}">
                    <a16:creationId xmlns:a16="http://schemas.microsoft.com/office/drawing/2014/main" id="{3C18B2AB-BA67-D153-B1DF-EF80EB8E92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6" y="2448"/>
                <a:ext cx="768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47171" name="Line 25">
                <a:extLst>
                  <a:ext uri="{FF2B5EF4-FFF2-40B4-BE49-F238E27FC236}">
                    <a16:creationId xmlns:a16="http://schemas.microsoft.com/office/drawing/2014/main" id="{ACE20A4F-D3F6-CC60-E011-45C1C9AA5D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0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zh-TW" altLang="en-US"/>
              </a:p>
            </p:txBody>
          </p:sp>
        </p:grpSp>
        <p:sp>
          <p:nvSpPr>
            <p:cNvPr id="47159" name="Text Box 32">
              <a:extLst>
                <a:ext uri="{FF2B5EF4-FFF2-40B4-BE49-F238E27FC236}">
                  <a16:creationId xmlns:a16="http://schemas.microsoft.com/office/drawing/2014/main" id="{FDEDF97B-2353-6168-BC69-38ED61F26B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0" y="2688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</a:rPr>
                <a:t>1</a:t>
              </a:r>
            </a:p>
          </p:txBody>
        </p:sp>
        <p:sp>
          <p:nvSpPr>
            <p:cNvPr id="47160" name="Text Box 33">
              <a:extLst>
                <a:ext uri="{FF2B5EF4-FFF2-40B4-BE49-F238E27FC236}">
                  <a16:creationId xmlns:a16="http://schemas.microsoft.com/office/drawing/2014/main" id="{4E7D6D27-6B92-AEC9-5446-A1141742DB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82" y="2688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</a:rPr>
                <a:t>2</a:t>
              </a:r>
            </a:p>
          </p:txBody>
        </p:sp>
        <p:sp>
          <p:nvSpPr>
            <p:cNvPr id="47161" name="Text Box 34">
              <a:extLst>
                <a:ext uri="{FF2B5EF4-FFF2-40B4-BE49-F238E27FC236}">
                  <a16:creationId xmlns:a16="http://schemas.microsoft.com/office/drawing/2014/main" id="{E2EBCE09-6349-9B49-F224-92D9491CFC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45" y="2688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</a:rPr>
                <a:t>3</a:t>
              </a:r>
            </a:p>
          </p:txBody>
        </p:sp>
        <p:sp>
          <p:nvSpPr>
            <p:cNvPr id="47162" name="Text Box 35">
              <a:extLst>
                <a:ext uri="{FF2B5EF4-FFF2-40B4-BE49-F238E27FC236}">
                  <a16:creationId xmlns:a16="http://schemas.microsoft.com/office/drawing/2014/main" id="{66E49E1A-A05E-5182-B4E7-E3BBBFDD99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2" y="2688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</a:rPr>
                <a:t>5</a:t>
              </a:r>
            </a:p>
          </p:txBody>
        </p:sp>
        <p:sp>
          <p:nvSpPr>
            <p:cNvPr id="47163" name="Text Box 36">
              <a:extLst>
                <a:ext uri="{FF2B5EF4-FFF2-40B4-BE49-F238E27FC236}">
                  <a16:creationId xmlns:a16="http://schemas.microsoft.com/office/drawing/2014/main" id="{F7894A61-726D-784B-94EC-8DCD916D96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5" y="2688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</a:rPr>
                <a:t>8</a:t>
              </a:r>
            </a:p>
          </p:txBody>
        </p:sp>
        <p:sp>
          <p:nvSpPr>
            <p:cNvPr id="47164" name="Text Box 37">
              <a:extLst>
                <a:ext uri="{FF2B5EF4-FFF2-40B4-BE49-F238E27FC236}">
                  <a16:creationId xmlns:a16="http://schemas.microsoft.com/office/drawing/2014/main" id="{350CD7AE-8BB4-F769-D6DF-E03953D222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9" y="2688"/>
              <a:ext cx="33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</a:rPr>
                <a:t>13</a:t>
              </a:r>
            </a:p>
          </p:txBody>
        </p:sp>
        <p:sp>
          <p:nvSpPr>
            <p:cNvPr id="47165" name="Text Box 38">
              <a:extLst>
                <a:ext uri="{FF2B5EF4-FFF2-40B4-BE49-F238E27FC236}">
                  <a16:creationId xmlns:a16="http://schemas.microsoft.com/office/drawing/2014/main" id="{0B21307D-AF75-CBE1-ABA3-CB2CD81CF2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4" y="2688"/>
              <a:ext cx="33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</a:rPr>
                <a:t>21</a:t>
              </a:r>
            </a:p>
          </p:txBody>
        </p:sp>
        <p:sp>
          <p:nvSpPr>
            <p:cNvPr id="47166" name="Text Box 39">
              <a:extLst>
                <a:ext uri="{FF2B5EF4-FFF2-40B4-BE49-F238E27FC236}">
                  <a16:creationId xmlns:a16="http://schemas.microsoft.com/office/drawing/2014/main" id="{F0D8A27B-6C23-D75B-49B5-053D07173A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8" y="2688"/>
              <a:ext cx="33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</a:rPr>
                <a:t>34</a:t>
              </a:r>
            </a:p>
          </p:txBody>
        </p:sp>
      </p:grpSp>
      <p:grpSp>
        <p:nvGrpSpPr>
          <p:cNvPr id="47114" name="Group 52">
            <a:extLst>
              <a:ext uri="{FF2B5EF4-FFF2-40B4-BE49-F238E27FC236}">
                <a16:creationId xmlns:a16="http://schemas.microsoft.com/office/drawing/2014/main" id="{97950E4E-FE77-C32E-9B7A-25DC727DF53A}"/>
              </a:ext>
            </a:extLst>
          </p:cNvPr>
          <p:cNvGrpSpPr>
            <a:grpSpLocks/>
          </p:cNvGrpSpPr>
          <p:nvPr/>
        </p:nvGrpSpPr>
        <p:grpSpPr bwMode="auto">
          <a:xfrm>
            <a:off x="3276600" y="2733675"/>
            <a:ext cx="4876800" cy="457200"/>
            <a:chOff x="2064" y="2400"/>
            <a:chExt cx="3072" cy="288"/>
          </a:xfrm>
        </p:grpSpPr>
        <p:grpSp>
          <p:nvGrpSpPr>
            <p:cNvPr id="47144" name="Group 19">
              <a:extLst>
                <a:ext uri="{FF2B5EF4-FFF2-40B4-BE49-F238E27FC236}">
                  <a16:creationId xmlns:a16="http://schemas.microsoft.com/office/drawing/2014/main" id="{EB6F00EC-22C8-F4B8-3FE0-FE0C4EC2D1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4" y="2448"/>
              <a:ext cx="3072" cy="192"/>
              <a:chOff x="2064" y="2448"/>
              <a:chExt cx="3072" cy="192"/>
            </a:xfrm>
          </p:grpSpPr>
          <p:sp>
            <p:nvSpPr>
              <p:cNvPr id="47153" name="Rectangle 11">
                <a:extLst>
                  <a:ext uri="{FF2B5EF4-FFF2-40B4-BE49-F238E27FC236}">
                    <a16:creationId xmlns:a16="http://schemas.microsoft.com/office/drawing/2014/main" id="{965B100D-3D0E-9DBC-6DB2-407E8E8513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4" y="2448"/>
                <a:ext cx="3072" cy="19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47154" name="Rectangle 13">
                <a:extLst>
                  <a:ext uri="{FF2B5EF4-FFF2-40B4-BE49-F238E27FC236}">
                    <a16:creationId xmlns:a16="http://schemas.microsoft.com/office/drawing/2014/main" id="{93826825-0BAD-3167-1062-823DC05E17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2448"/>
                <a:ext cx="2304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47155" name="Rectangle 15">
                <a:extLst>
                  <a:ext uri="{FF2B5EF4-FFF2-40B4-BE49-F238E27FC236}">
                    <a16:creationId xmlns:a16="http://schemas.microsoft.com/office/drawing/2014/main" id="{503E0709-595A-FD49-51BE-1F954DEEE7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2448"/>
                <a:ext cx="15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47156" name="Rectangle 16">
                <a:extLst>
                  <a:ext uri="{FF2B5EF4-FFF2-40B4-BE49-F238E27FC236}">
                    <a16:creationId xmlns:a16="http://schemas.microsoft.com/office/drawing/2014/main" id="{1EE65834-8532-A9FA-5412-DEB42EE2A1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6" y="2448"/>
                <a:ext cx="768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47157" name="Line 18">
                <a:extLst>
                  <a:ext uri="{FF2B5EF4-FFF2-40B4-BE49-F238E27FC236}">
                    <a16:creationId xmlns:a16="http://schemas.microsoft.com/office/drawing/2014/main" id="{76E39BC1-AD72-FF27-6FD4-1F9D5AED4D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0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zh-TW" altLang="en-US"/>
              </a:p>
            </p:txBody>
          </p:sp>
        </p:grpSp>
        <p:sp>
          <p:nvSpPr>
            <p:cNvPr id="47145" name="Text Box 40">
              <a:extLst>
                <a:ext uri="{FF2B5EF4-FFF2-40B4-BE49-F238E27FC236}">
                  <a16:creationId xmlns:a16="http://schemas.microsoft.com/office/drawing/2014/main" id="{AB95D830-F4E8-78BD-0CBA-8AC83A9324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2400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</a:rPr>
                <a:t>2</a:t>
              </a:r>
            </a:p>
          </p:txBody>
        </p:sp>
        <p:sp>
          <p:nvSpPr>
            <p:cNvPr id="47146" name="Text Box 41">
              <a:extLst>
                <a:ext uri="{FF2B5EF4-FFF2-40B4-BE49-F238E27FC236}">
                  <a16:creationId xmlns:a16="http://schemas.microsoft.com/office/drawing/2014/main" id="{79314506-AA29-2ACB-7A2B-2ADC2A5B33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3" y="2400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</a:rPr>
                <a:t>4</a:t>
              </a:r>
            </a:p>
          </p:txBody>
        </p:sp>
        <p:sp>
          <p:nvSpPr>
            <p:cNvPr id="47147" name="Text Box 42">
              <a:extLst>
                <a:ext uri="{FF2B5EF4-FFF2-40B4-BE49-F238E27FC236}">
                  <a16:creationId xmlns:a16="http://schemas.microsoft.com/office/drawing/2014/main" id="{96B978AF-9A9B-2480-032C-ED8301EB1D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2400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</a:rPr>
                <a:t>8</a:t>
              </a:r>
            </a:p>
          </p:txBody>
        </p:sp>
        <p:sp>
          <p:nvSpPr>
            <p:cNvPr id="47148" name="Text Box 43">
              <a:extLst>
                <a:ext uri="{FF2B5EF4-FFF2-40B4-BE49-F238E27FC236}">
                  <a16:creationId xmlns:a16="http://schemas.microsoft.com/office/drawing/2014/main" id="{36C63F1F-24CA-6C68-60C1-B0FB2AC7FC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4" y="2400"/>
              <a:ext cx="33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</a:rPr>
                <a:t>16</a:t>
              </a:r>
            </a:p>
          </p:txBody>
        </p:sp>
        <p:sp>
          <p:nvSpPr>
            <p:cNvPr id="47149" name="Text Box 44">
              <a:extLst>
                <a:ext uri="{FF2B5EF4-FFF2-40B4-BE49-F238E27FC236}">
                  <a16:creationId xmlns:a16="http://schemas.microsoft.com/office/drawing/2014/main" id="{05296530-34D7-9DBB-2BB6-E1BF92A063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5" y="2400"/>
              <a:ext cx="33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</a:rPr>
                <a:t>32</a:t>
              </a:r>
            </a:p>
          </p:txBody>
        </p:sp>
        <p:sp>
          <p:nvSpPr>
            <p:cNvPr id="47150" name="Text Box 45">
              <a:extLst>
                <a:ext uri="{FF2B5EF4-FFF2-40B4-BE49-F238E27FC236}">
                  <a16:creationId xmlns:a16="http://schemas.microsoft.com/office/drawing/2014/main" id="{061FABD7-B3E9-CD65-53CA-97FD0AF048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9" y="2400"/>
              <a:ext cx="33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</a:rPr>
                <a:t>64</a:t>
              </a:r>
            </a:p>
          </p:txBody>
        </p:sp>
        <p:sp>
          <p:nvSpPr>
            <p:cNvPr id="47151" name="Text Box 46">
              <a:extLst>
                <a:ext uri="{FF2B5EF4-FFF2-40B4-BE49-F238E27FC236}">
                  <a16:creationId xmlns:a16="http://schemas.microsoft.com/office/drawing/2014/main" id="{AA2CC3D9-F7EE-8090-4F55-649684931B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0" y="2400"/>
              <a:ext cx="4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</a:rPr>
                <a:t>128</a:t>
              </a:r>
            </a:p>
          </p:txBody>
        </p:sp>
        <p:sp>
          <p:nvSpPr>
            <p:cNvPr id="47152" name="Text Box 47">
              <a:extLst>
                <a:ext uri="{FF2B5EF4-FFF2-40B4-BE49-F238E27FC236}">
                  <a16:creationId xmlns:a16="http://schemas.microsoft.com/office/drawing/2014/main" id="{4A9C1E75-D733-F8C9-2B22-065B564304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47" y="2400"/>
              <a:ext cx="1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</a:endParaRPr>
            </a:p>
          </p:txBody>
        </p:sp>
      </p:grpSp>
      <p:sp>
        <p:nvSpPr>
          <p:cNvPr id="47115" name="Text Box 48">
            <a:extLst>
              <a:ext uri="{FF2B5EF4-FFF2-40B4-BE49-F238E27FC236}">
                <a16:creationId xmlns:a16="http://schemas.microsoft.com/office/drawing/2014/main" id="{6706E61F-79E4-A3D7-2F0D-F0B37012A4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3800475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13</a:t>
            </a:r>
          </a:p>
        </p:txBody>
      </p:sp>
      <p:sp>
        <p:nvSpPr>
          <p:cNvPr id="47116" name="AutoShape 49">
            <a:extLst>
              <a:ext uri="{FF2B5EF4-FFF2-40B4-BE49-F238E27FC236}">
                <a16:creationId xmlns:a16="http://schemas.microsoft.com/office/drawing/2014/main" id="{059B727E-4374-8C67-91DA-B4E22250E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3876675"/>
            <a:ext cx="1143000" cy="2286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47117" name="Text Box 50">
            <a:extLst>
              <a:ext uri="{FF2B5EF4-FFF2-40B4-BE49-F238E27FC236}">
                <a16:creationId xmlns:a16="http://schemas.microsoft.com/office/drawing/2014/main" id="{726D69ED-A34D-EFDD-8081-CDF1412EDC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5725" y="3800475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16</a:t>
            </a:r>
          </a:p>
        </p:txBody>
      </p:sp>
      <p:sp>
        <p:nvSpPr>
          <p:cNvPr id="47118" name="Text Box 4">
            <a:extLst>
              <a:ext uri="{FF2B5EF4-FFF2-40B4-BE49-F238E27FC236}">
                <a16:creationId xmlns:a16="http://schemas.microsoft.com/office/drawing/2014/main" id="{7123CEC1-BC76-340F-E4E3-B8CED1FA9A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133600"/>
            <a:ext cx="1309688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latin typeface="Lucida Sans" panose="020B0602030504020204" pitchFamily="34" charset="0"/>
                <a:ea typeface="新細明體" panose="02020500000000000000" pitchFamily="18" charset="-120"/>
              </a:rPr>
              <a:t>Antony</a:t>
            </a:r>
          </a:p>
        </p:txBody>
      </p:sp>
      <p:sp>
        <p:nvSpPr>
          <p:cNvPr id="47119" name="AutoShape 7">
            <a:extLst>
              <a:ext uri="{FF2B5EF4-FFF2-40B4-BE49-F238E27FC236}">
                <a16:creationId xmlns:a16="http://schemas.microsoft.com/office/drawing/2014/main" id="{8DBF7C29-0CDF-40F9-997F-A8EFDA0A76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2209800"/>
            <a:ext cx="1143000" cy="2286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pSp>
        <p:nvGrpSpPr>
          <p:cNvPr id="47120" name="Group 52">
            <a:extLst>
              <a:ext uri="{FF2B5EF4-FFF2-40B4-BE49-F238E27FC236}">
                <a16:creationId xmlns:a16="http://schemas.microsoft.com/office/drawing/2014/main" id="{4D5389DC-61C7-F236-5D99-27D8B3F09C43}"/>
              </a:ext>
            </a:extLst>
          </p:cNvPr>
          <p:cNvGrpSpPr>
            <a:grpSpLocks/>
          </p:cNvGrpSpPr>
          <p:nvPr/>
        </p:nvGrpSpPr>
        <p:grpSpPr bwMode="auto">
          <a:xfrm>
            <a:off x="3276600" y="2133600"/>
            <a:ext cx="4876800" cy="461963"/>
            <a:chOff x="2064" y="2400"/>
            <a:chExt cx="3072" cy="291"/>
          </a:xfrm>
        </p:grpSpPr>
        <p:grpSp>
          <p:nvGrpSpPr>
            <p:cNvPr id="47130" name="Group 19">
              <a:extLst>
                <a:ext uri="{FF2B5EF4-FFF2-40B4-BE49-F238E27FC236}">
                  <a16:creationId xmlns:a16="http://schemas.microsoft.com/office/drawing/2014/main" id="{66ED3321-4B21-D982-269A-50CF4E8D73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4" y="2448"/>
              <a:ext cx="3072" cy="192"/>
              <a:chOff x="2064" y="2448"/>
              <a:chExt cx="3072" cy="192"/>
            </a:xfrm>
          </p:grpSpPr>
          <p:sp>
            <p:nvSpPr>
              <p:cNvPr id="47139" name="Rectangle 11">
                <a:extLst>
                  <a:ext uri="{FF2B5EF4-FFF2-40B4-BE49-F238E27FC236}">
                    <a16:creationId xmlns:a16="http://schemas.microsoft.com/office/drawing/2014/main" id="{6DDE6B71-5EBF-B057-D830-850821640A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4" y="2448"/>
                <a:ext cx="3072" cy="19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47140" name="Rectangle 13">
                <a:extLst>
                  <a:ext uri="{FF2B5EF4-FFF2-40B4-BE49-F238E27FC236}">
                    <a16:creationId xmlns:a16="http://schemas.microsoft.com/office/drawing/2014/main" id="{F4BD9ECA-5355-E7F3-AEF9-803802C542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2448"/>
                <a:ext cx="2304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47141" name="Rectangle 15">
                <a:extLst>
                  <a:ext uri="{FF2B5EF4-FFF2-40B4-BE49-F238E27FC236}">
                    <a16:creationId xmlns:a16="http://schemas.microsoft.com/office/drawing/2014/main" id="{B38055D9-74F0-DB74-97BE-358BED2537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2448"/>
                <a:ext cx="15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47142" name="Rectangle 16">
                <a:extLst>
                  <a:ext uri="{FF2B5EF4-FFF2-40B4-BE49-F238E27FC236}">
                    <a16:creationId xmlns:a16="http://schemas.microsoft.com/office/drawing/2014/main" id="{AB9FBCD6-5F2D-A212-1A64-F41ABE429B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6" y="2448"/>
                <a:ext cx="768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47143" name="Line 18">
                <a:extLst>
                  <a:ext uri="{FF2B5EF4-FFF2-40B4-BE49-F238E27FC236}">
                    <a16:creationId xmlns:a16="http://schemas.microsoft.com/office/drawing/2014/main" id="{1DDC0AB3-EE52-6FE7-5759-E3D273975D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0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zh-TW" altLang="en-US"/>
              </a:p>
            </p:txBody>
          </p:sp>
        </p:grpSp>
        <p:sp>
          <p:nvSpPr>
            <p:cNvPr id="47131" name="Text Box 40">
              <a:extLst>
                <a:ext uri="{FF2B5EF4-FFF2-40B4-BE49-F238E27FC236}">
                  <a16:creationId xmlns:a16="http://schemas.microsoft.com/office/drawing/2014/main" id="{DF554AEA-32ED-C49E-72D7-024A9FCB0E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2400"/>
              <a:ext cx="23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</a:rPr>
                <a:t>3</a:t>
              </a:r>
            </a:p>
          </p:txBody>
        </p:sp>
        <p:sp>
          <p:nvSpPr>
            <p:cNvPr id="47132" name="Text Box 41">
              <a:extLst>
                <a:ext uri="{FF2B5EF4-FFF2-40B4-BE49-F238E27FC236}">
                  <a16:creationId xmlns:a16="http://schemas.microsoft.com/office/drawing/2014/main" id="{E1C32F27-2653-0040-150F-D9581D882F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3" y="2400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</a:rPr>
                <a:t>4</a:t>
              </a:r>
            </a:p>
          </p:txBody>
        </p:sp>
        <p:sp>
          <p:nvSpPr>
            <p:cNvPr id="47133" name="Text Box 42">
              <a:extLst>
                <a:ext uri="{FF2B5EF4-FFF2-40B4-BE49-F238E27FC236}">
                  <a16:creationId xmlns:a16="http://schemas.microsoft.com/office/drawing/2014/main" id="{AB830935-8A1A-8E54-1BCE-F317D8812E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2400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</a:rPr>
                <a:t>8</a:t>
              </a:r>
            </a:p>
          </p:txBody>
        </p:sp>
        <p:sp>
          <p:nvSpPr>
            <p:cNvPr id="47134" name="Text Box 43">
              <a:extLst>
                <a:ext uri="{FF2B5EF4-FFF2-40B4-BE49-F238E27FC236}">
                  <a16:creationId xmlns:a16="http://schemas.microsoft.com/office/drawing/2014/main" id="{888FAA4C-621F-D580-B8EE-26D41359DB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4" y="2400"/>
              <a:ext cx="33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</a:rPr>
                <a:t>16</a:t>
              </a:r>
            </a:p>
          </p:txBody>
        </p:sp>
        <p:sp>
          <p:nvSpPr>
            <p:cNvPr id="47135" name="Text Box 44">
              <a:extLst>
                <a:ext uri="{FF2B5EF4-FFF2-40B4-BE49-F238E27FC236}">
                  <a16:creationId xmlns:a16="http://schemas.microsoft.com/office/drawing/2014/main" id="{128161F3-8476-16EF-CD75-8A38045962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5" y="2400"/>
              <a:ext cx="33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</a:rPr>
                <a:t>32</a:t>
              </a:r>
            </a:p>
          </p:txBody>
        </p:sp>
        <p:sp>
          <p:nvSpPr>
            <p:cNvPr id="47136" name="Text Box 45">
              <a:extLst>
                <a:ext uri="{FF2B5EF4-FFF2-40B4-BE49-F238E27FC236}">
                  <a16:creationId xmlns:a16="http://schemas.microsoft.com/office/drawing/2014/main" id="{10A9A0AF-CE6F-9071-04F0-09F48B9F61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9" y="2400"/>
              <a:ext cx="33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</a:rPr>
                <a:t>64</a:t>
              </a:r>
            </a:p>
          </p:txBody>
        </p:sp>
        <p:sp>
          <p:nvSpPr>
            <p:cNvPr id="47137" name="Text Box 46">
              <a:extLst>
                <a:ext uri="{FF2B5EF4-FFF2-40B4-BE49-F238E27FC236}">
                  <a16:creationId xmlns:a16="http://schemas.microsoft.com/office/drawing/2014/main" id="{01E27639-4649-0874-56EA-26F531708E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0" y="2400"/>
              <a:ext cx="4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</a:rPr>
                <a:t>128</a:t>
              </a:r>
            </a:p>
          </p:txBody>
        </p:sp>
        <p:sp>
          <p:nvSpPr>
            <p:cNvPr id="47138" name="Text Box 47">
              <a:extLst>
                <a:ext uri="{FF2B5EF4-FFF2-40B4-BE49-F238E27FC236}">
                  <a16:creationId xmlns:a16="http://schemas.microsoft.com/office/drawing/2014/main" id="{60A7638F-EC45-AC3C-D438-DE52578726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47" y="2400"/>
              <a:ext cx="1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</a:endParaRPr>
            </a:p>
          </p:txBody>
        </p:sp>
      </p:grpSp>
      <p:sp>
        <p:nvSpPr>
          <p:cNvPr id="47121" name="Text Box 50">
            <a:extLst>
              <a:ext uri="{FF2B5EF4-FFF2-40B4-BE49-F238E27FC236}">
                <a16:creationId xmlns:a16="http://schemas.microsoft.com/office/drawing/2014/main" id="{018E156E-44FC-210B-6792-D620D09E4C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2313" y="3810000"/>
            <a:ext cx="5730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32</a:t>
            </a:r>
          </a:p>
        </p:txBody>
      </p:sp>
      <p:grpSp>
        <p:nvGrpSpPr>
          <p:cNvPr id="9" name="Group 85">
            <a:extLst>
              <a:ext uri="{FF2B5EF4-FFF2-40B4-BE49-F238E27FC236}">
                <a16:creationId xmlns:a16="http://schemas.microsoft.com/office/drawing/2014/main" id="{1B8672B6-F600-1245-1B10-1194B9AD643C}"/>
              </a:ext>
            </a:extLst>
          </p:cNvPr>
          <p:cNvGrpSpPr>
            <a:grpSpLocks/>
          </p:cNvGrpSpPr>
          <p:nvPr/>
        </p:nvGrpSpPr>
        <p:grpSpPr bwMode="auto">
          <a:xfrm>
            <a:off x="4495800" y="2209800"/>
            <a:ext cx="1828800" cy="1447800"/>
            <a:chOff x="4495800" y="3276600"/>
            <a:chExt cx="1828800" cy="1447800"/>
          </a:xfrm>
        </p:grpSpPr>
        <p:sp>
          <p:nvSpPr>
            <p:cNvPr id="47127" name="Rectangle 82">
              <a:extLst>
                <a:ext uri="{FF2B5EF4-FFF2-40B4-BE49-F238E27FC236}">
                  <a16:creationId xmlns:a16="http://schemas.microsoft.com/office/drawing/2014/main" id="{D5D69EA2-B225-8263-0513-C8B7432823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5800" y="3276600"/>
              <a:ext cx="609600" cy="304800"/>
            </a:xfrm>
            <a:prstGeom prst="rect">
              <a:avLst/>
            </a:prstGeom>
            <a:solidFill>
              <a:schemeClr val="accent1">
                <a:alpha val="12157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47128" name="Rectangle 83">
              <a:extLst>
                <a:ext uri="{FF2B5EF4-FFF2-40B4-BE49-F238E27FC236}">
                  <a16:creationId xmlns:a16="http://schemas.microsoft.com/office/drawing/2014/main" id="{BBB42756-D912-7EEA-B2C3-A4E7BEFF0B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5800" y="3886200"/>
              <a:ext cx="609600" cy="304800"/>
            </a:xfrm>
            <a:prstGeom prst="rect">
              <a:avLst/>
            </a:prstGeom>
            <a:solidFill>
              <a:schemeClr val="accent1">
                <a:alpha val="12157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47129" name="Rectangle 84">
              <a:extLst>
                <a:ext uri="{FF2B5EF4-FFF2-40B4-BE49-F238E27FC236}">
                  <a16:creationId xmlns:a16="http://schemas.microsoft.com/office/drawing/2014/main" id="{A12D2142-6AC7-6DA8-BB8C-3E3A818F0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15000" y="4419600"/>
              <a:ext cx="609600" cy="304800"/>
            </a:xfrm>
            <a:prstGeom prst="rect">
              <a:avLst/>
            </a:prstGeom>
            <a:solidFill>
              <a:schemeClr val="accent1">
                <a:alpha val="12157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</a:endParaRPr>
            </a:p>
          </p:txBody>
        </p:sp>
      </p:grpSp>
      <p:grpSp>
        <p:nvGrpSpPr>
          <p:cNvPr id="10" name="Group 90">
            <a:extLst>
              <a:ext uri="{FF2B5EF4-FFF2-40B4-BE49-F238E27FC236}">
                <a16:creationId xmlns:a16="http://schemas.microsoft.com/office/drawing/2014/main" id="{5552B114-F242-41A3-FA08-1EA2573DF193}"/>
              </a:ext>
            </a:extLst>
          </p:cNvPr>
          <p:cNvGrpSpPr/>
          <p:nvPr/>
        </p:nvGrpSpPr>
        <p:grpSpPr>
          <a:xfrm>
            <a:off x="3886200" y="2209800"/>
            <a:ext cx="1828800" cy="1981200"/>
            <a:chOff x="3886200" y="3276600"/>
            <a:chExt cx="1828800" cy="1981200"/>
          </a:xfrm>
          <a:solidFill>
            <a:schemeClr val="accent1">
              <a:alpha val="12000"/>
            </a:schemeClr>
          </a:solidFill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67C580B8-5CEF-24DA-05AC-58AD8612DC0B}"/>
                </a:ext>
              </a:extLst>
            </p:cNvPr>
            <p:cNvSpPr/>
            <p:nvPr/>
          </p:nvSpPr>
          <p:spPr bwMode="auto">
            <a:xfrm>
              <a:off x="5105400" y="3276600"/>
              <a:ext cx="609600" cy="3048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6C6A1648-6C97-ACC4-FCD2-3360CD063B0C}"/>
                </a:ext>
              </a:extLst>
            </p:cNvPr>
            <p:cNvSpPr/>
            <p:nvPr/>
          </p:nvSpPr>
          <p:spPr bwMode="auto">
            <a:xfrm>
              <a:off x="5105400" y="3886200"/>
              <a:ext cx="609600" cy="3048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F29A9CCF-5469-8324-7F27-843EC1251B9F}"/>
                </a:ext>
              </a:extLst>
            </p:cNvPr>
            <p:cNvSpPr/>
            <p:nvPr/>
          </p:nvSpPr>
          <p:spPr bwMode="auto">
            <a:xfrm>
              <a:off x="3886200" y="4953000"/>
              <a:ext cx="609600" cy="3048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/>
            </a:p>
          </p:txBody>
        </p:sp>
      </p:grpSp>
      <p:grpSp>
        <p:nvGrpSpPr>
          <p:cNvPr id="11" name="Group 91">
            <a:extLst>
              <a:ext uri="{FF2B5EF4-FFF2-40B4-BE49-F238E27FC236}">
                <a16:creationId xmlns:a16="http://schemas.microsoft.com/office/drawing/2014/main" id="{6DEFB69A-4EDE-6303-A6C6-2B611EF59081}"/>
              </a:ext>
            </a:extLst>
          </p:cNvPr>
          <p:cNvGrpSpPr/>
          <p:nvPr/>
        </p:nvGrpSpPr>
        <p:grpSpPr>
          <a:xfrm>
            <a:off x="4495800" y="2209800"/>
            <a:ext cx="1828800" cy="1981200"/>
            <a:chOff x="3886200" y="3276600"/>
            <a:chExt cx="1828800" cy="1981200"/>
          </a:xfrm>
          <a:solidFill>
            <a:schemeClr val="accent1">
              <a:alpha val="12000"/>
            </a:schemeClr>
          </a:solidFill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2A38AF9B-5030-504A-9AA6-8875DA608E47}"/>
                </a:ext>
              </a:extLst>
            </p:cNvPr>
            <p:cNvSpPr/>
            <p:nvPr/>
          </p:nvSpPr>
          <p:spPr bwMode="auto">
            <a:xfrm>
              <a:off x="5105400" y="3276600"/>
              <a:ext cx="609600" cy="3048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A27A0323-3FFF-A090-3B6E-FD835E0CC700}"/>
                </a:ext>
              </a:extLst>
            </p:cNvPr>
            <p:cNvSpPr/>
            <p:nvPr/>
          </p:nvSpPr>
          <p:spPr bwMode="auto">
            <a:xfrm>
              <a:off x="5105400" y="3886200"/>
              <a:ext cx="609600" cy="3048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053BDAF4-8607-1643-BDD4-8D157A3A5ED5}"/>
                </a:ext>
              </a:extLst>
            </p:cNvPr>
            <p:cNvSpPr/>
            <p:nvPr/>
          </p:nvSpPr>
          <p:spPr bwMode="auto">
            <a:xfrm>
              <a:off x="3886200" y="4953000"/>
              <a:ext cx="609600" cy="3048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/>
            </a:p>
          </p:txBody>
        </p:sp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id="{9FABA177-5A45-C897-22E4-4C13687BE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105400"/>
            <a:ext cx="8039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>
                <a:solidFill>
                  <a:srgbClr val="C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Scores only computed for docs 8, 16 and 32</a:t>
            </a:r>
          </a:p>
        </p:txBody>
      </p:sp>
      <p:sp>
        <p:nvSpPr>
          <p:cNvPr id="47126" name="TextBox 4">
            <a:extLst>
              <a:ext uri="{FF2B5EF4-FFF2-40B4-BE49-F238E27FC236}">
                <a16:creationId xmlns:a16="http://schemas.microsoft.com/office/drawing/2014/main" id="{BA3179CC-9471-3647-C981-FB0108903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7.1.2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>
            <a:extLst>
              <a:ext uri="{FF2B5EF4-FFF2-40B4-BE49-F238E27FC236}">
                <a16:creationId xmlns:a16="http://schemas.microsoft.com/office/drawing/2014/main" id="{58065541-B92D-C54A-8E8F-CC052EF43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Champion lists</a:t>
            </a:r>
          </a:p>
        </p:txBody>
      </p:sp>
      <p:sp>
        <p:nvSpPr>
          <p:cNvPr id="49155" name="Content Placeholder 2">
            <a:extLst>
              <a:ext uri="{FF2B5EF4-FFF2-40B4-BE49-F238E27FC236}">
                <a16:creationId xmlns:a16="http://schemas.microsoft.com/office/drawing/2014/main" id="{82C07AA6-1F06-862E-BB7A-61FB39F79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Precompute for each dictionary term </a:t>
            </a:r>
            <a:r>
              <a:rPr lang="en-US" altLang="zh-TW" i="1">
                <a:ea typeface="ＭＳ Ｐゴシック" panose="020B0600070205080204" pitchFamily="34" charset="-128"/>
              </a:rPr>
              <a:t>t,</a:t>
            </a:r>
            <a:r>
              <a:rPr lang="en-US" altLang="zh-TW">
                <a:ea typeface="ＭＳ Ｐゴシック" panose="020B0600070205080204" pitchFamily="34" charset="-128"/>
              </a:rPr>
              <a:t> the </a:t>
            </a:r>
            <a:r>
              <a:rPr lang="en-US" altLang="zh-TW" i="1">
                <a:ea typeface="ＭＳ Ｐゴシック" panose="020B0600070205080204" pitchFamily="34" charset="-128"/>
              </a:rPr>
              <a:t>r</a:t>
            </a:r>
            <a:r>
              <a:rPr lang="en-US" altLang="zh-TW">
                <a:ea typeface="ＭＳ Ｐゴシック" panose="020B0600070205080204" pitchFamily="34" charset="-128"/>
              </a:rPr>
              <a:t> docs of highest weight in </a:t>
            </a:r>
            <a:r>
              <a:rPr lang="en-US" altLang="zh-TW" i="1">
                <a:ea typeface="ＭＳ Ｐゴシック" panose="020B0600070205080204" pitchFamily="34" charset="-128"/>
              </a:rPr>
              <a:t>t’</a:t>
            </a:r>
            <a:r>
              <a:rPr lang="en-US" altLang="zh-TW">
                <a:ea typeface="ＭＳ Ｐゴシック" panose="020B0600070205080204" pitchFamily="34" charset="-128"/>
              </a:rPr>
              <a:t>s postings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Call this the </a:t>
            </a:r>
            <a:r>
              <a:rPr lang="en-US" altLang="zh-TW" u="sng">
                <a:ea typeface="ＭＳ Ｐゴシック" panose="020B0600070205080204" pitchFamily="34" charset="-128"/>
              </a:rPr>
              <a:t>champion list</a:t>
            </a:r>
            <a:r>
              <a:rPr lang="en-US" altLang="zh-TW">
                <a:ea typeface="ＭＳ Ｐゴシック" panose="020B0600070205080204" pitchFamily="34" charset="-128"/>
              </a:rPr>
              <a:t> for </a:t>
            </a:r>
            <a:r>
              <a:rPr lang="en-US" altLang="zh-TW" i="1">
                <a:ea typeface="ＭＳ Ｐゴシック" panose="020B0600070205080204" pitchFamily="34" charset="-128"/>
              </a:rPr>
              <a:t>t</a:t>
            </a:r>
            <a:endParaRPr lang="en-US" altLang="zh-TW">
              <a:ea typeface="ＭＳ Ｐゴシック" panose="020B0600070205080204" pitchFamily="34" charset="-128"/>
            </a:endParaRP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(aka </a:t>
            </a:r>
            <a:r>
              <a:rPr lang="en-US" altLang="zh-TW" u="sng">
                <a:ea typeface="ＭＳ Ｐゴシック" panose="020B0600070205080204" pitchFamily="34" charset="-128"/>
              </a:rPr>
              <a:t>fancy list</a:t>
            </a:r>
            <a:r>
              <a:rPr lang="en-US" altLang="zh-TW">
                <a:ea typeface="ＭＳ Ｐゴシック" panose="020B0600070205080204" pitchFamily="34" charset="-128"/>
              </a:rPr>
              <a:t> or </a:t>
            </a:r>
            <a:r>
              <a:rPr lang="en-US" altLang="zh-TW" u="sng">
                <a:ea typeface="ＭＳ Ｐゴシック" panose="020B0600070205080204" pitchFamily="34" charset="-128"/>
              </a:rPr>
              <a:t>top docs</a:t>
            </a:r>
            <a:r>
              <a:rPr lang="en-US" altLang="zh-TW">
                <a:ea typeface="ＭＳ Ｐゴシック" panose="020B0600070205080204" pitchFamily="34" charset="-128"/>
              </a:rPr>
              <a:t> for </a:t>
            </a:r>
            <a:r>
              <a:rPr lang="en-US" altLang="zh-TW" i="1">
                <a:ea typeface="ＭＳ Ｐゴシック" panose="020B0600070205080204" pitchFamily="34" charset="-128"/>
              </a:rPr>
              <a:t>t</a:t>
            </a:r>
            <a:r>
              <a:rPr lang="en-US" altLang="zh-TW">
                <a:ea typeface="ＭＳ Ｐゴシック" panose="020B0600070205080204" pitchFamily="34" charset="-128"/>
              </a:rPr>
              <a:t>)</a:t>
            </a:r>
          </a:p>
          <a:p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Note that </a:t>
            </a:r>
            <a:r>
              <a:rPr lang="en-US" altLang="zh-TW" i="1">
                <a:solidFill>
                  <a:srgbClr val="C00000"/>
                </a:solidFill>
                <a:ea typeface="ＭＳ Ｐゴシック" panose="020B0600070205080204" pitchFamily="34" charset="-128"/>
              </a:rPr>
              <a:t>r</a:t>
            </a:r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 has to be chosen at index build time</a:t>
            </a:r>
          </a:p>
          <a:p>
            <a:pPr lvl="1"/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Thus, it’s possible that </a:t>
            </a:r>
            <a:r>
              <a:rPr lang="en-US" altLang="zh-TW" i="1">
                <a:solidFill>
                  <a:srgbClr val="C00000"/>
                </a:solidFill>
                <a:ea typeface="ＭＳ Ｐゴシック" panose="020B0600070205080204" pitchFamily="34" charset="-128"/>
              </a:rPr>
              <a:t>r</a:t>
            </a:r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 &lt; </a:t>
            </a:r>
            <a:r>
              <a:rPr lang="en-US" altLang="zh-TW" i="1">
                <a:solidFill>
                  <a:srgbClr val="C00000"/>
                </a:solidFill>
                <a:ea typeface="ＭＳ Ｐゴシック" panose="020B0600070205080204" pitchFamily="34" charset="-128"/>
              </a:rPr>
              <a:t>K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At query time, only compute scores for docs in the champion list of some query term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Pick the </a:t>
            </a:r>
            <a:r>
              <a:rPr lang="en-US" altLang="zh-TW" i="1">
                <a:ea typeface="ＭＳ Ｐゴシック" panose="020B0600070205080204" pitchFamily="34" charset="-128"/>
              </a:rPr>
              <a:t>K</a:t>
            </a:r>
            <a:r>
              <a:rPr lang="en-US" altLang="zh-TW">
                <a:ea typeface="ＭＳ Ｐゴシック" panose="020B0600070205080204" pitchFamily="34" charset="-128"/>
              </a:rPr>
              <a:t> top-scoring docs from amongst these</a:t>
            </a:r>
          </a:p>
        </p:txBody>
      </p:sp>
      <p:sp>
        <p:nvSpPr>
          <p:cNvPr id="49156" name="TextBox 4">
            <a:extLst>
              <a:ext uri="{FF2B5EF4-FFF2-40B4-BE49-F238E27FC236}">
                <a16:creationId xmlns:a16="http://schemas.microsoft.com/office/drawing/2014/main" id="{D6EDDD90-57E4-C3C7-D69C-55DED1A2C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7.1.3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>
            <a:extLst>
              <a:ext uri="{FF2B5EF4-FFF2-40B4-BE49-F238E27FC236}">
                <a16:creationId xmlns:a16="http://schemas.microsoft.com/office/drawing/2014/main" id="{5B641EAE-409E-BA06-671D-856A836C9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Exercises</a:t>
            </a:r>
          </a:p>
        </p:txBody>
      </p:sp>
      <p:sp>
        <p:nvSpPr>
          <p:cNvPr id="51203" name="Content Placeholder 2">
            <a:extLst>
              <a:ext uri="{FF2B5EF4-FFF2-40B4-BE49-F238E27FC236}">
                <a16:creationId xmlns:a16="http://schemas.microsoft.com/office/drawing/2014/main" id="{E637BA7B-0305-9B18-F07F-4DB1F86F02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How do Champion Lists relate to Index Elimination? Can they be used together?</a:t>
            </a:r>
          </a:p>
          <a:p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How can Champion Lists be implemented in an inverted index?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Note that the champion list has nothing to do with small docIDs</a:t>
            </a:r>
          </a:p>
        </p:txBody>
      </p:sp>
      <p:sp>
        <p:nvSpPr>
          <p:cNvPr id="51204" name="TextBox 4">
            <a:extLst>
              <a:ext uri="{FF2B5EF4-FFF2-40B4-BE49-F238E27FC236}">
                <a16:creationId xmlns:a16="http://schemas.microsoft.com/office/drawing/2014/main" id="{E3E8BC8B-5337-470C-8FF7-410C5D2A9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7.1.3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>
            <a:extLst>
              <a:ext uri="{FF2B5EF4-FFF2-40B4-BE49-F238E27FC236}">
                <a16:creationId xmlns:a16="http://schemas.microsoft.com/office/drawing/2014/main" id="{2FFA988D-21BF-FA72-9455-60868C73F9AF}"/>
              </a:ext>
            </a:extLst>
          </p:cNvPr>
          <p:cNvGrpSpPr>
            <a:grpSpLocks/>
          </p:cNvGrpSpPr>
          <p:nvPr/>
        </p:nvGrpSpPr>
        <p:grpSpPr bwMode="auto">
          <a:xfrm>
            <a:off x="3124200" y="5181600"/>
            <a:ext cx="5810250" cy="1219200"/>
            <a:chOff x="3124200" y="5181600"/>
            <a:chExt cx="5810869" cy="121919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CAE87CD-6E2A-C0BA-3378-C28F393D3F72}"/>
                </a:ext>
              </a:extLst>
            </p:cNvPr>
            <p:cNvSpPr txBox="1"/>
            <p:nvPr/>
          </p:nvSpPr>
          <p:spPr>
            <a:xfrm>
              <a:off x="6934606" y="5181600"/>
              <a:ext cx="2000463" cy="461963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dirty="0"/>
                <a:t>Quantitative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809C92E7-0A69-E2B5-9CE4-F876722FB51E}"/>
                </a:ext>
              </a:extLst>
            </p:cNvPr>
            <p:cNvCxnSpPr/>
            <p:nvPr/>
          </p:nvCxnSpPr>
          <p:spPr bwMode="auto">
            <a:xfrm rot="10800000" flipV="1">
              <a:off x="5334235" y="5410200"/>
              <a:ext cx="1600370" cy="15240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04792198-5641-E84B-EA4F-B33BD986D039}"/>
                </a:ext>
              </a:extLst>
            </p:cNvPr>
            <p:cNvCxnSpPr>
              <a:stCxn id="5" idx="1"/>
            </p:cNvCxnSpPr>
            <p:nvPr/>
          </p:nvCxnSpPr>
          <p:spPr bwMode="auto">
            <a:xfrm rot="10800000" flipV="1">
              <a:off x="6020108" y="5411788"/>
              <a:ext cx="914497" cy="379412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43AD9AD3-0D23-CDA3-4D5E-10C2F009FB69}"/>
                </a:ext>
              </a:extLst>
            </p:cNvPr>
            <p:cNvCxnSpPr>
              <a:stCxn id="5" idx="1"/>
            </p:cNvCxnSpPr>
            <p:nvPr/>
          </p:nvCxnSpPr>
          <p:spPr bwMode="auto">
            <a:xfrm rot="10800000" flipV="1">
              <a:off x="3124200" y="5411788"/>
              <a:ext cx="3810406" cy="989011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53251" name="Title 1">
            <a:extLst>
              <a:ext uri="{FF2B5EF4-FFF2-40B4-BE49-F238E27FC236}">
                <a16:creationId xmlns:a16="http://schemas.microsoft.com/office/drawing/2014/main" id="{BC519720-EDFA-6118-CD07-B16EEEA72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Static quality scores</a:t>
            </a:r>
          </a:p>
        </p:txBody>
      </p:sp>
      <p:sp>
        <p:nvSpPr>
          <p:cNvPr id="53252" name="Content Placeholder 2">
            <a:extLst>
              <a:ext uri="{FF2B5EF4-FFF2-40B4-BE49-F238E27FC236}">
                <a16:creationId xmlns:a16="http://schemas.microsoft.com/office/drawing/2014/main" id="{FDE26109-79A0-B7CE-64D7-ADB7D1CA0D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ＭＳ Ｐゴシック" panose="020B0600070205080204" pitchFamily="34" charset="-128"/>
              </a:rPr>
              <a:t>We want top-ranking documents to be both </a:t>
            </a:r>
            <a:r>
              <a:rPr lang="en-US" altLang="zh-TW" i="1" dirty="0">
                <a:ea typeface="ＭＳ Ｐゴシック" panose="020B0600070205080204" pitchFamily="34" charset="-128"/>
              </a:rPr>
              <a:t>relevant </a:t>
            </a:r>
            <a:r>
              <a:rPr lang="en-US" altLang="zh-TW" dirty="0">
                <a:ea typeface="ＭＳ Ｐゴシック" panose="020B0600070205080204" pitchFamily="34" charset="-128"/>
              </a:rPr>
              <a:t>and </a:t>
            </a:r>
            <a:r>
              <a:rPr lang="en-US" altLang="zh-TW" i="1" dirty="0">
                <a:ea typeface="ＭＳ Ｐゴシック" panose="020B0600070205080204" pitchFamily="34" charset="-128"/>
              </a:rPr>
              <a:t>authoritative</a:t>
            </a:r>
          </a:p>
          <a:p>
            <a:pPr lvl="1"/>
            <a:r>
              <a:rPr lang="en-US" altLang="zh-TW" i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Relevance</a:t>
            </a:r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zh-TW" dirty="0">
                <a:ea typeface="ＭＳ Ｐゴシック" panose="020B0600070205080204" pitchFamily="34" charset="-128"/>
              </a:rPr>
              <a:t>is being modeled by cosine scores</a:t>
            </a:r>
          </a:p>
          <a:p>
            <a:pPr lvl="1"/>
            <a:r>
              <a:rPr lang="en-US" altLang="zh-TW" i="1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Authority</a:t>
            </a:r>
            <a:r>
              <a:rPr lang="en-US" altLang="zh-TW" i="1" dirty="0">
                <a:ea typeface="ＭＳ Ｐゴシック" panose="020B0600070205080204" pitchFamily="34" charset="-128"/>
              </a:rPr>
              <a:t> </a:t>
            </a:r>
            <a:r>
              <a:rPr lang="en-US" altLang="zh-TW" dirty="0">
                <a:ea typeface="ＭＳ Ｐゴシック" panose="020B0600070205080204" pitchFamily="34" charset="-128"/>
              </a:rPr>
              <a:t>is typically a query-independent property of a document</a:t>
            </a:r>
          </a:p>
          <a:p>
            <a:r>
              <a:rPr lang="en-US" altLang="zh-TW" dirty="0">
                <a:ea typeface="ＭＳ Ｐゴシック" panose="020B0600070205080204" pitchFamily="34" charset="-128"/>
              </a:rPr>
              <a:t>Examples of authority signals</a:t>
            </a:r>
          </a:p>
          <a:p>
            <a:pPr lvl="1"/>
            <a:r>
              <a:rPr lang="en-US" altLang="zh-TW" dirty="0">
                <a:ea typeface="ＭＳ Ｐゴシック" panose="020B0600070205080204" pitchFamily="34" charset="-128"/>
              </a:rPr>
              <a:t>Wikipedia among websites</a:t>
            </a:r>
          </a:p>
          <a:p>
            <a:pPr lvl="1"/>
            <a:r>
              <a:rPr lang="en-US" altLang="zh-TW" dirty="0">
                <a:ea typeface="ＭＳ Ｐゴシック" panose="020B0600070205080204" pitchFamily="34" charset="-128"/>
              </a:rPr>
              <a:t>Articles in certain newspapers</a:t>
            </a:r>
          </a:p>
          <a:p>
            <a:pPr lvl="1"/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A paper with many citations</a:t>
            </a:r>
          </a:p>
          <a:p>
            <a:pPr lvl="1"/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Many </a:t>
            </a:r>
            <a:r>
              <a:rPr lang="en-US" altLang="zh-TW" dirty="0" err="1">
                <a:solidFill>
                  <a:srgbClr val="C00000"/>
                </a:solidFill>
                <a:ea typeface="ＭＳ Ｐゴシック" panose="020B0600070205080204" pitchFamily="34" charset="-128"/>
              </a:rPr>
              <a:t>diggs</a:t>
            </a:r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, </a:t>
            </a:r>
            <a:r>
              <a:rPr lang="en-US" altLang="zh-TW" dirty="0" err="1">
                <a:solidFill>
                  <a:srgbClr val="C00000"/>
                </a:solidFill>
                <a:ea typeface="ＭＳ Ｐゴシック" panose="020B0600070205080204" pitchFamily="34" charset="-128"/>
              </a:rPr>
              <a:t>Y!buzzes</a:t>
            </a:r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 or del.icio.us marks</a:t>
            </a:r>
          </a:p>
          <a:p>
            <a:pPr lvl="1"/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(</a:t>
            </a:r>
            <a:r>
              <a:rPr lang="en-US" altLang="zh-TW" dirty="0" err="1">
                <a:solidFill>
                  <a:srgbClr val="C00000"/>
                </a:solidFill>
                <a:ea typeface="ＭＳ Ｐゴシック" panose="020B0600070205080204" pitchFamily="34" charset="-128"/>
              </a:rPr>
              <a:t>Pagerank</a:t>
            </a:r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)</a:t>
            </a:r>
          </a:p>
        </p:txBody>
      </p:sp>
      <p:sp>
        <p:nvSpPr>
          <p:cNvPr id="53253" name="TextBox 4">
            <a:extLst>
              <a:ext uri="{FF2B5EF4-FFF2-40B4-BE49-F238E27FC236}">
                <a16:creationId xmlns:a16="http://schemas.microsoft.com/office/drawing/2014/main" id="{11315FAA-6EA4-88D0-4708-3D06CE5EAF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7.1.4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>
            <a:extLst>
              <a:ext uri="{FF2B5EF4-FFF2-40B4-BE49-F238E27FC236}">
                <a16:creationId xmlns:a16="http://schemas.microsoft.com/office/drawing/2014/main" id="{568A30A5-FCCF-AD42-083B-091B1846D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Modeling authority</a:t>
            </a:r>
          </a:p>
        </p:txBody>
      </p:sp>
      <p:sp>
        <p:nvSpPr>
          <p:cNvPr id="55299" name="Content Placeholder 2">
            <a:extLst>
              <a:ext uri="{FF2B5EF4-FFF2-40B4-BE49-F238E27FC236}">
                <a16:creationId xmlns:a16="http://schemas.microsoft.com/office/drawing/2014/main" id="{DE5749C2-456D-256E-1E97-E4F7E6186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ＭＳ Ｐゴシック" panose="020B0600070205080204" pitchFamily="34" charset="-128"/>
              </a:rPr>
              <a:t>Assign a </a:t>
            </a:r>
            <a:r>
              <a:rPr lang="en-US" altLang="zh-TW" i="1" dirty="0">
                <a:ea typeface="ＭＳ Ｐゴシック" panose="020B0600070205080204" pitchFamily="34" charset="-128"/>
              </a:rPr>
              <a:t>query-independent</a:t>
            </a:r>
            <a:r>
              <a:rPr lang="en-US" altLang="zh-TW" dirty="0">
                <a:ea typeface="ＭＳ Ｐゴシック" panose="020B0600070205080204" pitchFamily="34" charset="-128"/>
              </a:rPr>
              <a:t> </a:t>
            </a:r>
            <a:r>
              <a:rPr lang="en-US" altLang="zh-TW" u="sng" dirty="0">
                <a:ea typeface="ＭＳ Ｐゴシック" panose="020B0600070205080204" pitchFamily="34" charset="-128"/>
              </a:rPr>
              <a:t>quality score</a:t>
            </a:r>
            <a:r>
              <a:rPr lang="en-US" altLang="zh-TW" dirty="0">
                <a:ea typeface="ＭＳ Ｐゴシック" panose="020B0600070205080204" pitchFamily="34" charset="-128"/>
              </a:rPr>
              <a:t> in [0,1] to each document </a:t>
            </a:r>
            <a:r>
              <a:rPr lang="en-US" altLang="zh-TW" i="1" dirty="0">
                <a:ea typeface="ＭＳ Ｐゴシック" panose="020B0600070205080204" pitchFamily="34" charset="-128"/>
              </a:rPr>
              <a:t>d</a:t>
            </a:r>
            <a:endParaRPr lang="en-US" altLang="zh-TW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zh-TW" dirty="0">
                <a:ea typeface="ＭＳ Ｐゴシック" panose="020B0600070205080204" pitchFamily="34" charset="-128"/>
              </a:rPr>
              <a:t>Denote this by </a:t>
            </a:r>
            <a:r>
              <a:rPr lang="en-US" altLang="zh-TW" i="1" dirty="0">
                <a:ea typeface="ＭＳ Ｐゴシック" panose="020B0600070205080204" pitchFamily="34" charset="-128"/>
              </a:rPr>
              <a:t>g(d)</a:t>
            </a:r>
          </a:p>
          <a:p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Thus, a quantity like the number of citations is scaled into [0,1]</a:t>
            </a:r>
          </a:p>
          <a:p>
            <a:pPr lvl="1"/>
            <a:r>
              <a:rPr lang="en-US" altLang="zh-TW" dirty="0">
                <a:ea typeface="ＭＳ Ｐゴシック" panose="020B0600070205080204" pitchFamily="34" charset="-128"/>
              </a:rPr>
              <a:t>Exercise: suggest a formula for this</a:t>
            </a:r>
          </a:p>
        </p:txBody>
      </p:sp>
      <p:sp>
        <p:nvSpPr>
          <p:cNvPr id="55300" name="TextBox 4">
            <a:extLst>
              <a:ext uri="{FF2B5EF4-FFF2-40B4-BE49-F238E27FC236}">
                <a16:creationId xmlns:a16="http://schemas.microsoft.com/office/drawing/2014/main" id="{AB5A6031-B94C-1817-5DFF-30305B0EE6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7.1.4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C607C921-3DA3-16CD-47AF-69B900F3D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Net score</a:t>
            </a:r>
          </a:p>
        </p:txBody>
      </p:sp>
      <p:sp>
        <p:nvSpPr>
          <p:cNvPr id="57347" name="Content Placeholder 2">
            <a:extLst>
              <a:ext uri="{FF2B5EF4-FFF2-40B4-BE49-F238E27FC236}">
                <a16:creationId xmlns:a16="http://schemas.microsoft.com/office/drawing/2014/main" id="{6D7EF278-F5AB-691B-9E6A-923CBE7897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ＭＳ Ｐゴシック" panose="020B0600070205080204" pitchFamily="34" charset="-128"/>
              </a:rPr>
              <a:t>Consider a simple total score combining cosine relevance and authority</a:t>
            </a:r>
          </a:p>
          <a:p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net-score(</a:t>
            </a:r>
            <a:r>
              <a:rPr lang="en-US" altLang="zh-TW" i="1" dirty="0" err="1">
                <a:solidFill>
                  <a:srgbClr val="C00000"/>
                </a:solidFill>
                <a:ea typeface="ＭＳ Ｐゴシック" panose="020B0600070205080204" pitchFamily="34" charset="-128"/>
              </a:rPr>
              <a:t>q,d</a:t>
            </a:r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) = </a:t>
            </a:r>
            <a:r>
              <a:rPr lang="en-US" altLang="zh-TW" i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g(d) + </a:t>
            </a:r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cosine(</a:t>
            </a:r>
            <a:r>
              <a:rPr lang="en-US" altLang="zh-TW" i="1" dirty="0" err="1">
                <a:solidFill>
                  <a:srgbClr val="C00000"/>
                </a:solidFill>
                <a:ea typeface="ＭＳ Ｐゴシック" panose="020B0600070205080204" pitchFamily="34" charset="-128"/>
              </a:rPr>
              <a:t>q,d</a:t>
            </a:r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)</a:t>
            </a:r>
          </a:p>
          <a:p>
            <a:pPr lvl="1"/>
            <a:r>
              <a:rPr lang="en-US" altLang="zh-TW" dirty="0">
                <a:ea typeface="ＭＳ Ｐゴシック" panose="020B0600070205080204" pitchFamily="34" charset="-128"/>
              </a:rPr>
              <a:t>Can use some other linear combination than an equal weighting</a:t>
            </a:r>
          </a:p>
          <a:p>
            <a:pPr lvl="1"/>
            <a:r>
              <a:rPr lang="en-US" altLang="zh-TW" dirty="0">
                <a:ea typeface="ＭＳ Ｐゴシック" panose="020B0600070205080204" pitchFamily="34" charset="-128"/>
              </a:rPr>
              <a:t>Indeed, any function of the two “signals” of user happiness – more later</a:t>
            </a:r>
          </a:p>
          <a:p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Now we seek the top </a:t>
            </a:r>
            <a:r>
              <a:rPr lang="en-US" altLang="zh-TW" i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K</a:t>
            </a:r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 docs by </a:t>
            </a:r>
            <a:r>
              <a:rPr lang="en-US" altLang="zh-TW" u="sng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net score</a:t>
            </a:r>
          </a:p>
        </p:txBody>
      </p:sp>
      <p:sp>
        <p:nvSpPr>
          <p:cNvPr id="57348" name="TextBox 4">
            <a:extLst>
              <a:ext uri="{FF2B5EF4-FFF2-40B4-BE49-F238E27FC236}">
                <a16:creationId xmlns:a16="http://schemas.microsoft.com/office/drawing/2014/main" id="{6BA200D2-4B3E-288D-0511-EEB0114381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7.1.4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>
            <a:extLst>
              <a:ext uri="{FF2B5EF4-FFF2-40B4-BE49-F238E27FC236}">
                <a16:creationId xmlns:a16="http://schemas.microsoft.com/office/drawing/2014/main" id="{CC902A97-F40F-4945-778C-0754C99E6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Top </a:t>
            </a:r>
            <a:r>
              <a:rPr lang="en-US" altLang="zh-TW" i="1">
                <a:ea typeface="ＭＳ Ｐゴシック" panose="020B0600070205080204" pitchFamily="34" charset="-128"/>
              </a:rPr>
              <a:t>K </a:t>
            </a:r>
            <a:r>
              <a:rPr lang="en-US" altLang="zh-TW">
                <a:ea typeface="ＭＳ Ｐゴシック" panose="020B0600070205080204" pitchFamily="34" charset="-128"/>
              </a:rPr>
              <a:t>by net score – fast methods</a:t>
            </a:r>
          </a:p>
        </p:txBody>
      </p:sp>
      <p:sp>
        <p:nvSpPr>
          <p:cNvPr id="59395" name="Content Placeholder 2">
            <a:extLst>
              <a:ext uri="{FF2B5EF4-FFF2-40B4-BE49-F238E27FC236}">
                <a16:creationId xmlns:a16="http://schemas.microsoft.com/office/drawing/2014/main" id="{D90B6CB0-FF06-078C-C5A8-BC3BA3C28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ＭＳ Ｐゴシック" panose="020B0600070205080204" pitchFamily="34" charset="-128"/>
              </a:rPr>
              <a:t>First idea: Order all postings by </a:t>
            </a:r>
            <a:r>
              <a:rPr lang="en-US" altLang="zh-TW" i="1" dirty="0">
                <a:ea typeface="ＭＳ Ｐゴシック" panose="020B0600070205080204" pitchFamily="34" charset="-128"/>
              </a:rPr>
              <a:t>g(d)</a:t>
            </a:r>
          </a:p>
          <a:p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Key: this is a common ordering for all postings</a:t>
            </a:r>
          </a:p>
          <a:p>
            <a:r>
              <a:rPr lang="en-US" altLang="zh-TW" dirty="0">
                <a:ea typeface="ＭＳ Ｐゴシック" panose="020B0600070205080204" pitchFamily="34" charset="-128"/>
              </a:rPr>
              <a:t>Thus, can concurrently traverse query terms’ postings for</a:t>
            </a:r>
          </a:p>
          <a:p>
            <a:pPr lvl="1"/>
            <a:r>
              <a:rPr lang="en-US" altLang="zh-TW" dirty="0">
                <a:ea typeface="ＭＳ Ｐゴシック" panose="020B0600070205080204" pitchFamily="34" charset="-128"/>
              </a:rPr>
              <a:t>Postings intersection</a:t>
            </a:r>
          </a:p>
          <a:p>
            <a:pPr lvl="1"/>
            <a:r>
              <a:rPr lang="en-US" altLang="zh-TW" dirty="0">
                <a:ea typeface="ＭＳ Ｐゴシック" panose="020B0600070205080204" pitchFamily="34" charset="-128"/>
              </a:rPr>
              <a:t>Cosine score computation</a:t>
            </a:r>
          </a:p>
          <a:p>
            <a:r>
              <a:rPr lang="en-US" altLang="zh-TW" dirty="0">
                <a:ea typeface="ＭＳ Ｐゴシック" panose="020B0600070205080204" pitchFamily="34" charset="-128"/>
              </a:rPr>
              <a:t>Exercise: write pseudocode for cosine score computation if postings are ordered by </a:t>
            </a:r>
            <a:r>
              <a:rPr lang="en-US" altLang="zh-TW" i="1" dirty="0">
                <a:ea typeface="ＭＳ Ｐゴシック" panose="020B0600070205080204" pitchFamily="34" charset="-128"/>
              </a:rPr>
              <a:t>g(d)</a:t>
            </a:r>
            <a:endParaRPr lang="en-US" altLang="zh-TW" dirty="0">
              <a:ea typeface="ＭＳ Ｐゴシック" panose="020B0600070205080204" pitchFamily="34" charset="-128"/>
            </a:endParaRPr>
          </a:p>
        </p:txBody>
      </p:sp>
      <p:sp>
        <p:nvSpPr>
          <p:cNvPr id="59396" name="TextBox 4">
            <a:extLst>
              <a:ext uri="{FF2B5EF4-FFF2-40B4-BE49-F238E27FC236}">
                <a16:creationId xmlns:a16="http://schemas.microsoft.com/office/drawing/2014/main" id="{70F63A44-B1D8-E9BC-FC88-D6403C54BD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7.1.4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>
            <a:extLst>
              <a:ext uri="{FF2B5EF4-FFF2-40B4-BE49-F238E27FC236}">
                <a16:creationId xmlns:a16="http://schemas.microsoft.com/office/drawing/2014/main" id="{1482A33D-5A3E-8D9C-61E6-FBE9CA3FC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Why order postings by </a:t>
            </a:r>
            <a:r>
              <a:rPr lang="en-US" altLang="zh-TW" i="1">
                <a:ea typeface="ＭＳ Ｐゴシック" panose="020B0600070205080204" pitchFamily="34" charset="-128"/>
              </a:rPr>
              <a:t>g(d)?</a:t>
            </a:r>
            <a:endParaRPr lang="en-US" altLang="zh-TW">
              <a:ea typeface="ＭＳ Ｐゴシック" panose="020B0600070205080204" pitchFamily="34" charset="-128"/>
            </a:endParaRPr>
          </a:p>
        </p:txBody>
      </p:sp>
      <p:sp>
        <p:nvSpPr>
          <p:cNvPr id="61443" name="Content Placeholder 2">
            <a:extLst>
              <a:ext uri="{FF2B5EF4-FFF2-40B4-BE49-F238E27FC236}">
                <a16:creationId xmlns:a16="http://schemas.microsoft.com/office/drawing/2014/main" id="{E8CD0A22-D33F-D7BE-9FC1-FD1D884456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ＭＳ Ｐゴシック" panose="020B0600070205080204" pitchFamily="34" charset="-128"/>
              </a:rPr>
              <a:t>Under </a:t>
            </a:r>
            <a:r>
              <a:rPr lang="en-US" altLang="zh-TW" i="1" dirty="0">
                <a:ea typeface="ＭＳ Ｐゴシック" panose="020B0600070205080204" pitchFamily="34" charset="-128"/>
              </a:rPr>
              <a:t>g(d)-</a:t>
            </a:r>
            <a:r>
              <a:rPr lang="en-US" altLang="zh-TW" dirty="0">
                <a:ea typeface="ＭＳ Ｐゴシック" panose="020B0600070205080204" pitchFamily="34" charset="-128"/>
              </a:rPr>
              <a:t>ordering, top-scoring docs likely to appear early in postings traversal</a:t>
            </a:r>
          </a:p>
          <a:p>
            <a:r>
              <a:rPr lang="en-US" altLang="zh-TW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In time-bound applications (say, we have to return whatever search results we can in 50 </a:t>
            </a:r>
            <a:r>
              <a:rPr lang="en-US" altLang="zh-TW" dirty="0" err="1">
                <a:solidFill>
                  <a:srgbClr val="0000FF"/>
                </a:solidFill>
                <a:ea typeface="ＭＳ Ｐゴシック" panose="020B0600070205080204" pitchFamily="34" charset="-128"/>
              </a:rPr>
              <a:t>ms</a:t>
            </a:r>
            <a:r>
              <a:rPr lang="en-US" altLang="zh-TW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), this allows us to stop postings traversal early</a:t>
            </a:r>
          </a:p>
          <a:p>
            <a:pPr lvl="1"/>
            <a:r>
              <a:rPr lang="en-US" altLang="zh-TW" dirty="0">
                <a:ea typeface="ＭＳ Ｐゴシック" panose="020B0600070205080204" pitchFamily="34" charset="-128"/>
              </a:rPr>
              <a:t>Short of computing scores for all docs in postings</a:t>
            </a:r>
          </a:p>
        </p:txBody>
      </p:sp>
      <p:sp>
        <p:nvSpPr>
          <p:cNvPr id="61444" name="TextBox 4">
            <a:extLst>
              <a:ext uri="{FF2B5EF4-FFF2-40B4-BE49-F238E27FC236}">
                <a16:creationId xmlns:a16="http://schemas.microsoft.com/office/drawing/2014/main" id="{2FB91DC6-9C13-6F0B-ACC1-4DF5DE5F3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7.1.4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>
            <a:extLst>
              <a:ext uri="{FF2B5EF4-FFF2-40B4-BE49-F238E27FC236}">
                <a16:creationId xmlns:a16="http://schemas.microsoft.com/office/drawing/2014/main" id="{B6FBBCDE-7D91-3F87-AAA2-88DA743DD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Champion lists in </a:t>
            </a:r>
            <a:r>
              <a:rPr lang="en-US" altLang="zh-TW" i="1">
                <a:ea typeface="ＭＳ Ｐゴシック" panose="020B0600070205080204" pitchFamily="34" charset="-128"/>
              </a:rPr>
              <a:t>g(d)-</a:t>
            </a:r>
            <a:r>
              <a:rPr lang="en-US" altLang="zh-TW">
                <a:ea typeface="ＭＳ Ｐゴシック" panose="020B0600070205080204" pitchFamily="34" charset="-128"/>
              </a:rPr>
              <a:t>ordering</a:t>
            </a:r>
          </a:p>
        </p:txBody>
      </p:sp>
      <p:sp>
        <p:nvSpPr>
          <p:cNvPr id="63491" name="Content Placeholder 2">
            <a:extLst>
              <a:ext uri="{FF2B5EF4-FFF2-40B4-BE49-F238E27FC236}">
                <a16:creationId xmlns:a16="http://schemas.microsoft.com/office/drawing/2014/main" id="{2BEC16BF-550B-A752-6FEB-172F1CBEC2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Can combine champion lists with </a:t>
            </a:r>
            <a:r>
              <a:rPr lang="en-US" altLang="zh-TW" i="1">
                <a:ea typeface="ＭＳ Ｐゴシック" panose="020B0600070205080204" pitchFamily="34" charset="-128"/>
              </a:rPr>
              <a:t>g(d)-</a:t>
            </a:r>
            <a:r>
              <a:rPr lang="en-US" altLang="zh-TW">
                <a:ea typeface="ＭＳ Ｐゴシック" panose="020B0600070205080204" pitchFamily="34" charset="-128"/>
              </a:rPr>
              <a:t>ordering</a:t>
            </a:r>
          </a:p>
          <a:p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Maintain for each term a champion list of the </a:t>
            </a:r>
            <a:r>
              <a:rPr lang="en-US" altLang="zh-TW" i="1">
                <a:solidFill>
                  <a:srgbClr val="C00000"/>
                </a:solidFill>
                <a:ea typeface="ＭＳ Ｐゴシック" panose="020B0600070205080204" pitchFamily="34" charset="-128"/>
              </a:rPr>
              <a:t>r</a:t>
            </a:r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 docs with highest </a:t>
            </a:r>
            <a:r>
              <a:rPr lang="en-US" altLang="zh-TW" i="1">
                <a:solidFill>
                  <a:srgbClr val="C00000"/>
                </a:solidFill>
                <a:ea typeface="ＭＳ Ｐゴシック" panose="020B0600070205080204" pitchFamily="34" charset="-128"/>
              </a:rPr>
              <a:t>g(d) + </a:t>
            </a:r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tf-idf</a:t>
            </a:r>
            <a:r>
              <a:rPr lang="en-US" altLang="zh-TW" i="1" baseline="-25000">
                <a:solidFill>
                  <a:srgbClr val="C00000"/>
                </a:solidFill>
                <a:ea typeface="ＭＳ Ｐゴシック" panose="020B0600070205080204" pitchFamily="34" charset="-128"/>
              </a:rPr>
              <a:t>td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Seek top-</a:t>
            </a:r>
            <a:r>
              <a:rPr lang="en-US" altLang="zh-TW" i="1">
                <a:ea typeface="ＭＳ Ｐゴシック" panose="020B0600070205080204" pitchFamily="34" charset="-128"/>
              </a:rPr>
              <a:t>K</a:t>
            </a:r>
            <a:r>
              <a:rPr lang="en-US" altLang="zh-TW">
                <a:ea typeface="ＭＳ Ｐゴシック" panose="020B0600070205080204" pitchFamily="34" charset="-128"/>
              </a:rPr>
              <a:t> results from only the docs in these champion lists</a:t>
            </a:r>
            <a:endParaRPr lang="en-US" altLang="zh-TW" i="1" baseline="-25000">
              <a:ea typeface="ＭＳ Ｐゴシック" panose="020B0600070205080204" pitchFamily="34" charset="-128"/>
            </a:endParaRPr>
          </a:p>
        </p:txBody>
      </p:sp>
      <p:sp>
        <p:nvSpPr>
          <p:cNvPr id="63492" name="TextBox 4">
            <a:extLst>
              <a:ext uri="{FF2B5EF4-FFF2-40B4-BE49-F238E27FC236}">
                <a16:creationId xmlns:a16="http://schemas.microsoft.com/office/drawing/2014/main" id="{3F94E883-25B7-DDAA-D5F7-AC420DE0F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7.1.4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>
            <a:extLst>
              <a:ext uri="{FF2B5EF4-FFF2-40B4-BE49-F238E27FC236}">
                <a16:creationId xmlns:a16="http://schemas.microsoft.com/office/drawing/2014/main" id="{01AB0951-751C-C2B1-EBF4-C149FF9C1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High and low lists</a:t>
            </a:r>
          </a:p>
        </p:txBody>
      </p:sp>
      <p:sp>
        <p:nvSpPr>
          <p:cNvPr id="65539" name="Content Placeholder 2">
            <a:extLst>
              <a:ext uri="{FF2B5EF4-FFF2-40B4-BE49-F238E27FC236}">
                <a16:creationId xmlns:a16="http://schemas.microsoft.com/office/drawing/2014/main" id="{964FD88A-B931-2AF4-0EEB-1BA8E944C3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For each term, we maintain two postings lists called </a:t>
            </a:r>
            <a:r>
              <a:rPr lang="en-US" altLang="zh-TW" i="1">
                <a:ea typeface="ＭＳ Ｐゴシック" panose="020B0600070205080204" pitchFamily="34" charset="-128"/>
              </a:rPr>
              <a:t>high </a:t>
            </a:r>
            <a:r>
              <a:rPr lang="en-US" altLang="zh-TW">
                <a:ea typeface="ＭＳ Ｐゴシック" panose="020B0600070205080204" pitchFamily="34" charset="-128"/>
              </a:rPr>
              <a:t>and </a:t>
            </a:r>
            <a:r>
              <a:rPr lang="en-US" altLang="zh-TW" i="1">
                <a:ea typeface="ＭＳ Ｐゴシック" panose="020B0600070205080204" pitchFamily="34" charset="-128"/>
              </a:rPr>
              <a:t>low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Think of </a:t>
            </a:r>
            <a:r>
              <a:rPr lang="en-US" altLang="zh-TW" i="1">
                <a:ea typeface="ＭＳ Ｐゴシック" panose="020B0600070205080204" pitchFamily="34" charset="-128"/>
              </a:rPr>
              <a:t>high</a:t>
            </a:r>
            <a:r>
              <a:rPr lang="en-US" altLang="zh-TW">
                <a:ea typeface="ＭＳ Ｐゴシック" panose="020B0600070205080204" pitchFamily="34" charset="-128"/>
              </a:rPr>
              <a:t> as the champion list</a:t>
            </a:r>
          </a:p>
          <a:p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When traversing postings on a query, only traverse </a:t>
            </a:r>
            <a:r>
              <a:rPr lang="en-US" altLang="zh-TW" i="1">
                <a:solidFill>
                  <a:srgbClr val="C00000"/>
                </a:solidFill>
                <a:ea typeface="ＭＳ Ｐゴシック" panose="020B0600070205080204" pitchFamily="34" charset="-128"/>
              </a:rPr>
              <a:t>high </a:t>
            </a:r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lists first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If we get more than </a:t>
            </a:r>
            <a:r>
              <a:rPr lang="en-US" altLang="zh-TW" i="1">
                <a:ea typeface="ＭＳ Ｐゴシック" panose="020B0600070205080204" pitchFamily="34" charset="-128"/>
              </a:rPr>
              <a:t>K</a:t>
            </a:r>
            <a:r>
              <a:rPr lang="en-US" altLang="zh-TW">
                <a:ea typeface="ＭＳ Ｐゴシック" panose="020B0600070205080204" pitchFamily="34" charset="-128"/>
              </a:rPr>
              <a:t> docs, select the top </a:t>
            </a:r>
            <a:r>
              <a:rPr lang="en-US" altLang="zh-TW" i="1">
                <a:ea typeface="ＭＳ Ｐゴシック" panose="020B0600070205080204" pitchFamily="34" charset="-128"/>
              </a:rPr>
              <a:t>K </a:t>
            </a:r>
            <a:r>
              <a:rPr lang="en-US" altLang="zh-TW">
                <a:ea typeface="ＭＳ Ｐゴシック" panose="020B0600070205080204" pitchFamily="34" charset="-128"/>
              </a:rPr>
              <a:t>and stop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Else proceed to get docs from the </a:t>
            </a:r>
            <a:r>
              <a:rPr lang="en-US" altLang="zh-TW" i="1">
                <a:ea typeface="ＭＳ Ｐゴシック" panose="020B0600070205080204" pitchFamily="34" charset="-128"/>
              </a:rPr>
              <a:t>low</a:t>
            </a:r>
            <a:r>
              <a:rPr lang="en-US" altLang="zh-TW">
                <a:ea typeface="ＭＳ Ｐゴシック" panose="020B0600070205080204" pitchFamily="34" charset="-128"/>
              </a:rPr>
              <a:t> lists</a:t>
            </a:r>
          </a:p>
          <a:p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Can be used even for simple cosine scores, without global quality </a:t>
            </a:r>
            <a:r>
              <a:rPr lang="en-US" altLang="zh-TW" i="1">
                <a:solidFill>
                  <a:srgbClr val="C00000"/>
                </a:solidFill>
                <a:ea typeface="ＭＳ Ｐゴシック" panose="020B0600070205080204" pitchFamily="34" charset="-128"/>
              </a:rPr>
              <a:t>g(d)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A means for segmenting index into two </a:t>
            </a:r>
            <a:r>
              <a:rPr lang="en-US" altLang="zh-TW" u="sng">
                <a:ea typeface="ＭＳ Ｐゴシック" panose="020B0600070205080204" pitchFamily="34" charset="-128"/>
              </a:rPr>
              <a:t>tiers</a:t>
            </a:r>
          </a:p>
        </p:txBody>
      </p:sp>
      <p:sp>
        <p:nvSpPr>
          <p:cNvPr id="65540" name="TextBox 4">
            <a:extLst>
              <a:ext uri="{FF2B5EF4-FFF2-40B4-BE49-F238E27FC236}">
                <a16:creationId xmlns:a16="http://schemas.microsoft.com/office/drawing/2014/main" id="{74309611-BA7B-8C92-2FC6-869E2A3C73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7.1.4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56305064-4B22-E105-8D7B-74A8C01286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600">
                <a:ea typeface="宋体" panose="02010600030101010101" pitchFamily="2" charset="-122"/>
              </a:rPr>
              <a:t>Impact-ordered postings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8020EF77-079D-B465-1C94-208E72AC61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We only want to compute scores for docs for which </a:t>
            </a:r>
            <a:r>
              <a:rPr lang="en-US" altLang="zh-CN" i="1">
                <a:ea typeface="宋体" panose="02010600030101010101" pitchFamily="2" charset="-122"/>
              </a:rPr>
              <a:t>wf</a:t>
            </a:r>
            <a:r>
              <a:rPr lang="en-US" altLang="zh-CN" i="1" baseline="-25000">
                <a:ea typeface="宋体" panose="02010600030101010101" pitchFamily="2" charset="-122"/>
              </a:rPr>
              <a:t>t,d</a:t>
            </a:r>
            <a:r>
              <a:rPr lang="en-US" altLang="zh-CN">
                <a:ea typeface="宋体" panose="02010600030101010101" pitchFamily="2" charset="-122"/>
              </a:rPr>
              <a:t> is high enough</a:t>
            </a:r>
          </a:p>
          <a:p>
            <a:pPr eaLnBrk="1" hangingPunct="1"/>
            <a:r>
              <a:rPr lang="en-US" altLang="zh-CN">
                <a:solidFill>
                  <a:srgbClr val="C00000"/>
                </a:solidFill>
                <a:ea typeface="宋体" panose="02010600030101010101" pitchFamily="2" charset="-122"/>
              </a:rPr>
              <a:t>We sort each postings list by </a:t>
            </a:r>
            <a:r>
              <a:rPr lang="en-US" altLang="zh-CN" i="1">
                <a:solidFill>
                  <a:srgbClr val="C00000"/>
                </a:solidFill>
                <a:ea typeface="宋体" panose="02010600030101010101" pitchFamily="2" charset="-122"/>
              </a:rPr>
              <a:t>wf</a:t>
            </a:r>
            <a:r>
              <a:rPr lang="en-US" altLang="zh-CN" i="1" baseline="-25000">
                <a:solidFill>
                  <a:srgbClr val="C00000"/>
                </a:solidFill>
                <a:ea typeface="宋体" panose="02010600030101010101" pitchFamily="2" charset="-122"/>
              </a:rPr>
              <a:t>t,d</a:t>
            </a:r>
            <a:endParaRPr lang="en-US" altLang="zh-CN">
              <a:solidFill>
                <a:srgbClr val="C00000"/>
              </a:solidFill>
              <a:ea typeface="宋体" panose="02010600030101010101" pitchFamily="2" charset="-122"/>
            </a:endParaRPr>
          </a:p>
          <a:p>
            <a:pPr eaLnBrk="1" hangingPunct="1"/>
            <a:r>
              <a:rPr lang="en-US" altLang="zh-CN" u="sng">
                <a:ea typeface="宋体" panose="02010600030101010101" pitchFamily="2" charset="-122"/>
              </a:rPr>
              <a:t>Now: not all postings in a common order!</a:t>
            </a:r>
          </a:p>
          <a:p>
            <a:pPr eaLnBrk="1" hangingPunct="1"/>
            <a:r>
              <a:rPr lang="en-US" altLang="zh-CN">
                <a:solidFill>
                  <a:srgbClr val="C00000"/>
                </a:solidFill>
                <a:ea typeface="宋体" panose="02010600030101010101" pitchFamily="2" charset="-122"/>
              </a:rPr>
              <a:t>How do we compute scores in order to pick off top </a:t>
            </a:r>
            <a:r>
              <a:rPr lang="en-US" altLang="zh-CN" i="1">
                <a:solidFill>
                  <a:srgbClr val="C00000"/>
                </a:solidFill>
                <a:ea typeface="宋体" panose="02010600030101010101" pitchFamily="2" charset="-122"/>
              </a:rPr>
              <a:t>K?</a:t>
            </a:r>
          </a:p>
          <a:p>
            <a:pPr lvl="1" eaLnBrk="1" hangingPunct="1"/>
            <a:r>
              <a:rPr lang="en-US" altLang="zh-CN">
                <a:ea typeface="宋体" panose="02010600030101010101" pitchFamily="2" charset="-122"/>
              </a:rPr>
              <a:t>Two ideas follow</a:t>
            </a:r>
          </a:p>
        </p:txBody>
      </p:sp>
      <p:sp>
        <p:nvSpPr>
          <p:cNvPr id="67588" name="TextBox 4">
            <a:extLst>
              <a:ext uri="{FF2B5EF4-FFF2-40B4-BE49-F238E27FC236}">
                <a16:creationId xmlns:a16="http://schemas.microsoft.com/office/drawing/2014/main" id="{140C6B64-39CE-B8E3-244F-219A8DD99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7.1.5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>
            <a:extLst>
              <a:ext uri="{FF2B5EF4-FFF2-40B4-BE49-F238E27FC236}">
                <a16:creationId xmlns:a16="http://schemas.microsoft.com/office/drawing/2014/main" id="{B8B968D4-1799-2A8B-8691-BDDA75B4F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1. Early termination</a:t>
            </a:r>
          </a:p>
        </p:txBody>
      </p:sp>
      <p:sp>
        <p:nvSpPr>
          <p:cNvPr id="69635" name="Content Placeholder 2">
            <a:extLst>
              <a:ext uri="{FF2B5EF4-FFF2-40B4-BE49-F238E27FC236}">
                <a16:creationId xmlns:a16="http://schemas.microsoft.com/office/drawing/2014/main" id="{C8FCB01F-F633-D35E-ED3D-4179ACF66B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When traversing </a:t>
            </a:r>
            <a:r>
              <a:rPr lang="en-US" altLang="zh-TW" i="1">
                <a:ea typeface="ＭＳ Ｐゴシック" panose="020B0600070205080204" pitchFamily="34" charset="-128"/>
              </a:rPr>
              <a:t>t’</a:t>
            </a:r>
            <a:r>
              <a:rPr lang="en-US" altLang="zh-TW">
                <a:ea typeface="ＭＳ Ｐゴシック" panose="020B0600070205080204" pitchFamily="34" charset="-128"/>
              </a:rPr>
              <a:t>s postings, stop early after either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a fixed number of </a:t>
            </a:r>
            <a:r>
              <a:rPr lang="en-US" altLang="zh-TW" i="1">
                <a:ea typeface="ＭＳ Ｐゴシック" panose="020B0600070205080204" pitchFamily="34" charset="-128"/>
              </a:rPr>
              <a:t>r</a:t>
            </a:r>
            <a:r>
              <a:rPr lang="en-US" altLang="zh-TW">
                <a:ea typeface="ＭＳ Ｐゴシック" panose="020B0600070205080204" pitchFamily="34" charset="-128"/>
              </a:rPr>
              <a:t> </a:t>
            </a:r>
            <a:r>
              <a:rPr lang="en-US" altLang="zh-CN">
                <a:ea typeface="宋体" panose="02010600030101010101" pitchFamily="2" charset="-122"/>
              </a:rPr>
              <a:t>docs</a:t>
            </a:r>
            <a:endParaRPr lang="en-US" altLang="zh-TW">
              <a:ea typeface="ＭＳ Ｐゴシック" panose="020B0600070205080204" pitchFamily="34" charset="-128"/>
            </a:endParaRPr>
          </a:p>
          <a:p>
            <a:pPr lvl="1"/>
            <a:r>
              <a:rPr lang="en-US" altLang="zh-CN" i="1">
                <a:ea typeface="宋体" panose="02010600030101010101" pitchFamily="2" charset="-122"/>
              </a:rPr>
              <a:t>wf</a:t>
            </a:r>
            <a:r>
              <a:rPr lang="en-US" altLang="zh-CN" i="1" baseline="-25000">
                <a:ea typeface="宋体" panose="02010600030101010101" pitchFamily="2" charset="-122"/>
              </a:rPr>
              <a:t>t,d  </a:t>
            </a:r>
            <a:r>
              <a:rPr lang="en-US" altLang="zh-CN">
                <a:ea typeface="宋体" panose="02010600030101010101" pitchFamily="2" charset="-122"/>
              </a:rPr>
              <a:t>drops below some threshold</a:t>
            </a:r>
          </a:p>
          <a:p>
            <a:r>
              <a:rPr lang="en-US" altLang="zh-TW">
                <a:solidFill>
                  <a:srgbClr val="C00000"/>
                </a:solidFill>
                <a:ea typeface="宋体" panose="02010600030101010101" pitchFamily="2" charset="-122"/>
              </a:rPr>
              <a:t>Take the union of the resulting sets of docs</a:t>
            </a:r>
          </a:p>
          <a:p>
            <a:pPr lvl="1"/>
            <a:r>
              <a:rPr lang="en-US" altLang="zh-TW">
                <a:solidFill>
                  <a:srgbClr val="C00000"/>
                </a:solidFill>
                <a:ea typeface="宋体" panose="02010600030101010101" pitchFamily="2" charset="-122"/>
              </a:rPr>
              <a:t>One from the postings of each query term</a:t>
            </a:r>
          </a:p>
          <a:p>
            <a:r>
              <a:rPr lang="en-US" altLang="zh-TW">
                <a:ea typeface="宋体" panose="02010600030101010101" pitchFamily="2" charset="-122"/>
              </a:rPr>
              <a:t>Compute only the scores for docs in this union</a:t>
            </a:r>
            <a:endParaRPr lang="en-US" altLang="zh-TW">
              <a:ea typeface="ＭＳ Ｐゴシック" panose="020B0600070205080204" pitchFamily="34" charset="-128"/>
            </a:endParaRPr>
          </a:p>
          <a:p>
            <a:pPr lvl="1"/>
            <a:endParaRPr lang="zh-TW" altLang="en-US">
              <a:ea typeface="ＭＳ Ｐゴシック" panose="020B0600070205080204" pitchFamily="34" charset="-128"/>
            </a:endParaRPr>
          </a:p>
        </p:txBody>
      </p:sp>
      <p:sp>
        <p:nvSpPr>
          <p:cNvPr id="69636" name="TextBox 4">
            <a:extLst>
              <a:ext uri="{FF2B5EF4-FFF2-40B4-BE49-F238E27FC236}">
                <a16:creationId xmlns:a16="http://schemas.microsoft.com/office/drawing/2014/main" id="{8A490636-F1B2-7D0C-F944-9E50089EE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7.1.5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>
            <a:extLst>
              <a:ext uri="{FF2B5EF4-FFF2-40B4-BE49-F238E27FC236}">
                <a16:creationId xmlns:a16="http://schemas.microsoft.com/office/drawing/2014/main" id="{58D49F4B-53F1-B493-B1BD-CB38CF2B5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2. idf-ordered terms</a:t>
            </a:r>
          </a:p>
        </p:txBody>
      </p:sp>
      <p:sp>
        <p:nvSpPr>
          <p:cNvPr id="71683" name="Content Placeholder 2">
            <a:extLst>
              <a:ext uri="{FF2B5EF4-FFF2-40B4-BE49-F238E27FC236}">
                <a16:creationId xmlns:a16="http://schemas.microsoft.com/office/drawing/2014/main" id="{D01D47A8-C282-7DE5-4B37-941A12759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When considering the postings of query terms</a:t>
            </a:r>
          </a:p>
          <a:p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Look at them in order of decreasing idf</a:t>
            </a:r>
          </a:p>
          <a:p>
            <a:pPr lvl="1"/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High idf terms likely to contribute most to score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As we update score contribution from each query term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Stop if doc scores relatively unchanged</a:t>
            </a:r>
          </a:p>
          <a:p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Can apply to cosine or some other net scores</a:t>
            </a:r>
          </a:p>
        </p:txBody>
      </p:sp>
      <p:sp>
        <p:nvSpPr>
          <p:cNvPr id="71684" name="TextBox 4">
            <a:extLst>
              <a:ext uri="{FF2B5EF4-FFF2-40B4-BE49-F238E27FC236}">
                <a16:creationId xmlns:a16="http://schemas.microsoft.com/office/drawing/2014/main" id="{588F57BD-0F46-2519-8091-A4E7FF19CD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7.1.5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3167FED8-4F4A-7FE6-E865-C0C03446EC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Cluster pruning: preprocessing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1392DEA3-D1E2-CE51-2691-7D05E67857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z="3500" dirty="0">
                <a:ea typeface="宋体" panose="02010600030101010101" pitchFamily="2" charset="-122"/>
              </a:rPr>
              <a:t>Pick </a:t>
            </a:r>
            <a:r>
              <a:rPr lang="en-US" altLang="zh-CN" sz="3500" dirty="0">
                <a:ea typeface="宋体" panose="02010600030101010101" pitchFamily="2" charset="-122"/>
                <a:sym typeface="Symbol" panose="05050102010706020507" pitchFamily="18" charset="2"/>
              </a:rPr>
              <a:t>N </a:t>
            </a:r>
            <a:r>
              <a:rPr lang="en-US" altLang="zh-CN" sz="3500" i="1" dirty="0">
                <a:ea typeface="宋体" panose="02010600030101010101" pitchFamily="2" charset="-122"/>
                <a:sym typeface="Symbol" panose="05050102010706020507" pitchFamily="18" charset="2"/>
              </a:rPr>
              <a:t>docs</a:t>
            </a:r>
            <a:r>
              <a:rPr lang="en-US" altLang="zh-CN" sz="3500" dirty="0">
                <a:ea typeface="宋体" panose="02010600030101010101" pitchFamily="2" charset="-122"/>
                <a:sym typeface="Symbol" panose="05050102010706020507" pitchFamily="18" charset="2"/>
              </a:rPr>
              <a:t> at random: call these </a:t>
            </a:r>
            <a:r>
              <a:rPr lang="en-US" altLang="zh-CN" sz="3500" i="1" dirty="0">
                <a:ea typeface="宋体" panose="02010600030101010101" pitchFamily="2" charset="-122"/>
                <a:sym typeface="Symbol" panose="05050102010706020507" pitchFamily="18" charset="2"/>
              </a:rPr>
              <a:t>leaders</a:t>
            </a:r>
            <a:endParaRPr lang="en-US" altLang="zh-CN" sz="3500" dirty="0">
              <a:ea typeface="宋体" panose="02010600030101010101" pitchFamily="2" charset="-122"/>
            </a:endParaRPr>
          </a:p>
          <a:p>
            <a:pPr eaLnBrk="1" hangingPunct="1"/>
            <a:r>
              <a:rPr lang="en-US" altLang="zh-CN" sz="3500" dirty="0">
                <a:solidFill>
                  <a:srgbClr val="C00000"/>
                </a:solidFill>
                <a:ea typeface="宋体" panose="02010600030101010101" pitchFamily="2" charset="-122"/>
              </a:rPr>
              <a:t>For every other doc, pre-compute nearest leader</a:t>
            </a:r>
          </a:p>
          <a:p>
            <a:pPr lvl="1" eaLnBrk="1" hangingPunct="1"/>
            <a:r>
              <a:rPr lang="en-US" altLang="zh-CN" sz="3200" dirty="0">
                <a:ea typeface="宋体" panose="02010600030101010101" pitchFamily="2" charset="-122"/>
              </a:rPr>
              <a:t>Docs attached to a leader: its </a:t>
            </a:r>
            <a:r>
              <a:rPr lang="en-US" altLang="zh-CN" sz="3200" i="1" dirty="0">
                <a:ea typeface="宋体" panose="02010600030101010101" pitchFamily="2" charset="-122"/>
              </a:rPr>
              <a:t>followers</a:t>
            </a:r>
          </a:p>
          <a:p>
            <a:pPr lvl="1" eaLnBrk="1" hangingPunct="1"/>
            <a:r>
              <a:rPr lang="en-US" altLang="zh-CN" sz="3200" u="sng" dirty="0">
                <a:ea typeface="宋体" panose="02010600030101010101" pitchFamily="2" charset="-122"/>
              </a:rPr>
              <a:t>Likely</a:t>
            </a:r>
            <a:r>
              <a:rPr lang="en-US" altLang="zh-CN" sz="3200" dirty="0">
                <a:ea typeface="宋体" panose="02010600030101010101" pitchFamily="2" charset="-122"/>
              </a:rPr>
              <a:t>: each leader has ~ </a:t>
            </a:r>
            <a:r>
              <a:rPr lang="en-US" altLang="zh-CN" sz="3200" dirty="0">
                <a:ea typeface="宋体" panose="02010600030101010101" pitchFamily="2" charset="-122"/>
                <a:sym typeface="Symbol" panose="05050102010706020507" pitchFamily="18" charset="2"/>
              </a:rPr>
              <a:t></a:t>
            </a:r>
            <a:r>
              <a:rPr lang="en-US" altLang="zh-CN" sz="3200" i="1" dirty="0">
                <a:ea typeface="宋体" panose="02010600030101010101" pitchFamily="2" charset="-122"/>
                <a:sym typeface="Symbol" panose="05050102010706020507" pitchFamily="18" charset="2"/>
              </a:rPr>
              <a:t>N</a:t>
            </a:r>
            <a:r>
              <a:rPr lang="en-US" altLang="zh-CN" sz="3200" dirty="0">
                <a:ea typeface="宋体" panose="02010600030101010101" pitchFamily="2" charset="-122"/>
                <a:sym typeface="Symbol" panose="05050102010706020507" pitchFamily="18" charset="2"/>
              </a:rPr>
              <a:t> followers</a:t>
            </a:r>
            <a:endParaRPr lang="en-US" altLang="zh-CN" sz="3200" i="1" dirty="0">
              <a:ea typeface="宋体" panose="02010600030101010101" pitchFamily="2" charset="-122"/>
            </a:endParaRPr>
          </a:p>
        </p:txBody>
      </p:sp>
      <p:sp>
        <p:nvSpPr>
          <p:cNvPr id="73732" name="TextBox 4">
            <a:extLst>
              <a:ext uri="{FF2B5EF4-FFF2-40B4-BE49-F238E27FC236}">
                <a16:creationId xmlns:a16="http://schemas.microsoft.com/office/drawing/2014/main" id="{083CB3AE-5BEB-D0AA-F0F1-1DE81E331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7.1.6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50C4087E-A17F-D5B8-7869-412A44FD5F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>
                <a:ea typeface="宋体" panose="02010600030101010101" pitchFamily="2" charset="-122"/>
              </a:rPr>
              <a:t> </a:t>
            </a:r>
            <a:r>
              <a:rPr lang="en-US" altLang="zh-CN">
                <a:ea typeface="宋体" panose="02010600030101010101" pitchFamily="2" charset="-122"/>
              </a:rPr>
              <a:t>Cluster pruning: query processing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8C4387AF-AFA4-4C5C-2B61-AA7519B030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z="3400" dirty="0">
                <a:ea typeface="宋体" panose="02010600030101010101" pitchFamily="2" charset="-122"/>
              </a:rPr>
              <a:t>Process a query as follows:</a:t>
            </a:r>
          </a:p>
          <a:p>
            <a:pPr lvl="1" eaLnBrk="1" hangingPunct="1"/>
            <a:r>
              <a:rPr lang="en-US" altLang="zh-CN" sz="3200" dirty="0">
                <a:ea typeface="宋体" panose="02010600030101010101" pitchFamily="2" charset="-122"/>
              </a:rPr>
              <a:t>Given query </a:t>
            </a:r>
            <a:r>
              <a:rPr lang="en-US" altLang="zh-CN" sz="3200" i="1" dirty="0">
                <a:ea typeface="宋体" panose="02010600030101010101" pitchFamily="2" charset="-122"/>
              </a:rPr>
              <a:t>Q</a:t>
            </a:r>
            <a:r>
              <a:rPr lang="en-US" altLang="zh-CN" sz="3200" dirty="0">
                <a:ea typeface="宋体" panose="02010600030101010101" pitchFamily="2" charset="-122"/>
              </a:rPr>
              <a:t>, find its nearest </a:t>
            </a:r>
            <a:r>
              <a:rPr lang="en-US" altLang="zh-CN" sz="3200" i="1" dirty="0">
                <a:ea typeface="宋体" panose="02010600030101010101" pitchFamily="2" charset="-122"/>
              </a:rPr>
              <a:t>leader L</a:t>
            </a:r>
          </a:p>
          <a:p>
            <a:pPr lvl="1" eaLnBrk="1" hangingPunct="1"/>
            <a:r>
              <a:rPr lang="en-US" altLang="zh-CN" sz="3200" dirty="0">
                <a:ea typeface="宋体" panose="02010600030101010101" pitchFamily="2" charset="-122"/>
              </a:rPr>
              <a:t>Seek </a:t>
            </a:r>
            <a:r>
              <a:rPr lang="en-US" altLang="zh-CN" sz="3200" i="1" dirty="0">
                <a:ea typeface="宋体" panose="02010600030101010101" pitchFamily="2" charset="-122"/>
              </a:rPr>
              <a:t>K</a:t>
            </a:r>
            <a:r>
              <a:rPr lang="en-US" altLang="zh-CN" sz="3200" dirty="0">
                <a:ea typeface="宋体" panose="02010600030101010101" pitchFamily="2" charset="-122"/>
              </a:rPr>
              <a:t> nearest docs from among </a:t>
            </a:r>
            <a:r>
              <a:rPr lang="en-US" altLang="zh-CN" sz="3200" i="1" dirty="0">
                <a:ea typeface="宋体" panose="02010600030101010101" pitchFamily="2" charset="-122"/>
              </a:rPr>
              <a:t>L</a:t>
            </a:r>
            <a:r>
              <a:rPr lang="en-US" altLang="zh-CN" sz="3200" dirty="0">
                <a:ea typeface="宋体" panose="02010600030101010101" pitchFamily="2" charset="-122"/>
              </a:rPr>
              <a:t>’s followers</a:t>
            </a:r>
          </a:p>
          <a:p>
            <a:pPr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75780" name="TextBox 4">
            <a:extLst>
              <a:ext uri="{FF2B5EF4-FFF2-40B4-BE49-F238E27FC236}">
                <a16:creationId xmlns:a16="http://schemas.microsoft.com/office/drawing/2014/main" id="{225FFE19-A7FF-2D69-3991-39B727F31C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7.1.6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ABA2B21C-0945-0CC1-F652-06540F9B81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Visualization</a:t>
            </a:r>
          </a:p>
        </p:txBody>
      </p:sp>
      <p:sp>
        <p:nvSpPr>
          <p:cNvPr id="77827" name="Oval 15">
            <a:extLst>
              <a:ext uri="{FF2B5EF4-FFF2-40B4-BE49-F238E27FC236}">
                <a16:creationId xmlns:a16="http://schemas.microsoft.com/office/drawing/2014/main" id="{CC5EC44B-9ED5-90B8-ED15-C4AA9C766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363" y="3173413"/>
            <a:ext cx="212725" cy="250825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7828" name="Oval 16">
            <a:extLst>
              <a:ext uri="{FF2B5EF4-FFF2-40B4-BE49-F238E27FC236}">
                <a16:creationId xmlns:a16="http://schemas.microsoft.com/office/drawing/2014/main" id="{0177653A-C95A-EA73-A372-AD85BB6B68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2684463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7829" name="Oval 17">
            <a:extLst>
              <a:ext uri="{FF2B5EF4-FFF2-40B4-BE49-F238E27FC236}">
                <a16:creationId xmlns:a16="http://schemas.microsoft.com/office/drawing/2014/main" id="{66FBD982-EF4C-CDA2-A833-B333B87947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2525" y="3009900"/>
            <a:ext cx="212725" cy="252413"/>
          </a:xfrm>
          <a:prstGeom prst="ellipse">
            <a:avLst/>
          </a:prstGeom>
          <a:solidFill>
            <a:srgbClr val="9933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7830" name="Oval 18">
            <a:extLst>
              <a:ext uri="{FF2B5EF4-FFF2-40B4-BE49-F238E27FC236}">
                <a16:creationId xmlns:a16="http://schemas.microsoft.com/office/drawing/2014/main" id="{38D95807-63CA-A65A-263B-A516521EC4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2525" y="3416300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7831" name="Oval 19">
            <a:extLst>
              <a:ext uri="{FF2B5EF4-FFF2-40B4-BE49-F238E27FC236}">
                <a16:creationId xmlns:a16="http://schemas.microsoft.com/office/drawing/2014/main" id="{E0CC0940-0903-1013-59F2-90C8A733A9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3822700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7832" name="Oval 20">
            <a:extLst>
              <a:ext uri="{FF2B5EF4-FFF2-40B4-BE49-F238E27FC236}">
                <a16:creationId xmlns:a16="http://schemas.microsoft.com/office/drawing/2014/main" id="{C3C83E33-40BC-7F8E-3A93-F341005DAB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3700" y="5367338"/>
            <a:ext cx="212725" cy="252412"/>
          </a:xfrm>
          <a:prstGeom prst="ellipse">
            <a:avLst/>
          </a:prstGeom>
          <a:solidFill>
            <a:srgbClr val="9933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7833" name="Oval 21">
            <a:extLst>
              <a:ext uri="{FF2B5EF4-FFF2-40B4-BE49-F238E27FC236}">
                <a16:creationId xmlns:a16="http://schemas.microsoft.com/office/drawing/2014/main" id="{846D619F-EEDE-1AB3-DAD4-DEC4B9BBF1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1954213"/>
            <a:ext cx="212725" cy="250825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7834" name="Oval 22">
            <a:extLst>
              <a:ext uri="{FF2B5EF4-FFF2-40B4-BE49-F238E27FC236}">
                <a16:creationId xmlns:a16="http://schemas.microsoft.com/office/drawing/2014/main" id="{E07806A3-846C-8D26-DE10-CA377C2D9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2262188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7835" name="Oval 24">
            <a:extLst>
              <a:ext uri="{FF2B5EF4-FFF2-40B4-BE49-F238E27FC236}">
                <a16:creationId xmlns:a16="http://schemas.microsoft.com/office/drawing/2014/main" id="{77EB6EB2-D3FB-99F6-41BC-951DAE5DF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0075" y="5122863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7836" name="Oval 25">
            <a:extLst>
              <a:ext uri="{FF2B5EF4-FFF2-40B4-BE49-F238E27FC236}">
                <a16:creationId xmlns:a16="http://schemas.microsoft.com/office/drawing/2014/main" id="{60A89C71-B55E-AB3B-7E21-10CE7390B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3700" y="5854700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7837" name="Oval 26">
            <a:extLst>
              <a:ext uri="{FF2B5EF4-FFF2-40B4-BE49-F238E27FC236}">
                <a16:creationId xmlns:a16="http://schemas.microsoft.com/office/drawing/2014/main" id="{C21EC199-020A-5CE7-51A2-531905B958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4863" y="5529263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7838" name="Oval 27">
            <a:extLst>
              <a:ext uri="{FF2B5EF4-FFF2-40B4-BE49-F238E27FC236}">
                <a16:creationId xmlns:a16="http://schemas.microsoft.com/office/drawing/2014/main" id="{4D6D912D-6292-11BB-F69C-4A0F00EE9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4863" y="5854700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7839" name="Oval 28">
            <a:extLst>
              <a:ext uri="{FF2B5EF4-FFF2-40B4-BE49-F238E27FC236}">
                <a16:creationId xmlns:a16="http://schemas.microsoft.com/office/drawing/2014/main" id="{0E613856-556D-F213-CE66-99D1418C77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9063" y="2360613"/>
            <a:ext cx="212725" cy="250825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7840" name="Oval 29">
            <a:extLst>
              <a:ext uri="{FF2B5EF4-FFF2-40B4-BE49-F238E27FC236}">
                <a16:creationId xmlns:a16="http://schemas.microsoft.com/office/drawing/2014/main" id="{6A2EA1EB-CD8C-45E4-9EA3-F0F69480A8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3700" y="2197100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7841" name="Oval 30">
            <a:extLst>
              <a:ext uri="{FF2B5EF4-FFF2-40B4-BE49-F238E27FC236}">
                <a16:creationId xmlns:a16="http://schemas.microsoft.com/office/drawing/2014/main" id="{53AC179E-C649-7A53-9073-6075A74641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7738" y="4879975"/>
            <a:ext cx="212725" cy="252413"/>
          </a:xfrm>
          <a:prstGeom prst="ellipse">
            <a:avLst/>
          </a:prstGeom>
          <a:solidFill>
            <a:srgbClr val="9933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7842" name="Oval 31">
            <a:extLst>
              <a:ext uri="{FF2B5EF4-FFF2-40B4-BE49-F238E27FC236}">
                <a16:creationId xmlns:a16="http://schemas.microsoft.com/office/drawing/2014/main" id="{AD3B6A13-60CD-3506-EFD2-52328C1BAC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5138" y="4392613"/>
            <a:ext cx="212725" cy="250825"/>
          </a:xfrm>
          <a:prstGeom prst="ellipse">
            <a:avLst/>
          </a:prstGeom>
          <a:solidFill>
            <a:srgbClr val="9933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7843" name="Oval 32">
            <a:extLst>
              <a:ext uri="{FF2B5EF4-FFF2-40B4-BE49-F238E27FC236}">
                <a16:creationId xmlns:a16="http://schemas.microsoft.com/office/drawing/2014/main" id="{2F0A860C-3B08-0537-9579-D1F4F86D0F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8900" y="5122863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7844" name="Oval 33">
            <a:extLst>
              <a:ext uri="{FF2B5EF4-FFF2-40B4-BE49-F238E27FC236}">
                <a16:creationId xmlns:a16="http://schemas.microsoft.com/office/drawing/2014/main" id="{AD1B39FA-7B5E-8A60-ACBD-B807613A94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8900" y="4879975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7845" name="Oval 34">
            <a:extLst>
              <a:ext uri="{FF2B5EF4-FFF2-40B4-BE49-F238E27FC236}">
                <a16:creationId xmlns:a16="http://schemas.microsoft.com/office/drawing/2014/main" id="{58E4AFC9-7B8A-4C2A-182D-8C8E94894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122863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7846" name="Oval 35">
            <a:extLst>
              <a:ext uri="{FF2B5EF4-FFF2-40B4-BE49-F238E27FC236}">
                <a16:creationId xmlns:a16="http://schemas.microsoft.com/office/drawing/2014/main" id="{6431AEDB-03CC-49B4-F001-A305380849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9475" y="5367338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7847" name="Oval 36">
            <a:extLst>
              <a:ext uri="{FF2B5EF4-FFF2-40B4-BE49-F238E27FC236}">
                <a16:creationId xmlns:a16="http://schemas.microsoft.com/office/drawing/2014/main" id="{5C0F547A-ACAA-C9A8-2CB7-E06224856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25" y="4148138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7848" name="Oval 37">
            <a:extLst>
              <a:ext uri="{FF2B5EF4-FFF2-40B4-BE49-F238E27FC236}">
                <a16:creationId xmlns:a16="http://schemas.microsoft.com/office/drawing/2014/main" id="{B1F870F5-1748-D12B-A1F0-05A2BD0E43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6300" y="4554538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7849" name="Oval 38">
            <a:extLst>
              <a:ext uri="{FF2B5EF4-FFF2-40B4-BE49-F238E27FC236}">
                <a16:creationId xmlns:a16="http://schemas.microsoft.com/office/drawing/2014/main" id="{F99E173A-95DE-6428-A365-517C7E0531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25" y="4879975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7850" name="Oval 39">
            <a:extLst>
              <a:ext uri="{FF2B5EF4-FFF2-40B4-BE49-F238E27FC236}">
                <a16:creationId xmlns:a16="http://schemas.microsoft.com/office/drawing/2014/main" id="{7AB2E12B-64E6-5638-BE17-550FDC26A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8763" y="4635500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7851" name="Rectangle 40">
            <a:extLst>
              <a:ext uri="{FF2B5EF4-FFF2-40B4-BE49-F238E27FC236}">
                <a16:creationId xmlns:a16="http://schemas.microsoft.com/office/drawing/2014/main" id="{7506A7A0-68B6-6E5D-2136-139F99D30E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1375" y="3173413"/>
            <a:ext cx="212725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7852" name="Oval 41">
            <a:extLst>
              <a:ext uri="{FF2B5EF4-FFF2-40B4-BE49-F238E27FC236}">
                <a16:creationId xmlns:a16="http://schemas.microsoft.com/office/drawing/2014/main" id="{A436B351-B4C3-0DC4-7A39-E89313DA6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173413"/>
            <a:ext cx="212725" cy="250825"/>
          </a:xfrm>
          <a:prstGeom prst="ellipse">
            <a:avLst/>
          </a:prstGeom>
          <a:solidFill>
            <a:srgbClr val="339966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7853" name="Oval 42">
            <a:extLst>
              <a:ext uri="{FF2B5EF4-FFF2-40B4-BE49-F238E27FC236}">
                <a16:creationId xmlns:a16="http://schemas.microsoft.com/office/drawing/2014/main" id="{1BC46CE0-7257-7E8D-C582-B58F0A1FA7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6342063"/>
            <a:ext cx="212725" cy="252412"/>
          </a:xfrm>
          <a:prstGeom prst="ellipse">
            <a:avLst/>
          </a:prstGeom>
          <a:solidFill>
            <a:srgbClr val="9933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7854" name="Oval 43">
            <a:extLst>
              <a:ext uri="{FF2B5EF4-FFF2-40B4-BE49-F238E27FC236}">
                <a16:creationId xmlns:a16="http://schemas.microsoft.com/office/drawing/2014/main" id="{3AEDDA1E-4A0F-8A7B-B7CA-3B089E4C48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2675" y="6342063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7855" name="Text Box 4">
            <a:extLst>
              <a:ext uri="{FF2B5EF4-FFF2-40B4-BE49-F238E27FC236}">
                <a16:creationId xmlns:a16="http://schemas.microsoft.com/office/drawing/2014/main" id="{43F5228A-BAE7-4A76-B9EF-AFF5CF3034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3200400"/>
            <a:ext cx="946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Query</a:t>
            </a:r>
          </a:p>
        </p:txBody>
      </p:sp>
      <p:cxnSp>
        <p:nvCxnSpPr>
          <p:cNvPr id="77856" name="AutoShape 5">
            <a:extLst>
              <a:ext uri="{FF2B5EF4-FFF2-40B4-BE49-F238E27FC236}">
                <a16:creationId xmlns:a16="http://schemas.microsoft.com/office/drawing/2014/main" id="{DC142C37-64E4-D987-BF30-84D068D60C70}"/>
              </a:ext>
            </a:extLst>
          </p:cNvPr>
          <p:cNvCxnSpPr>
            <a:cxnSpLocks noChangeShapeType="1"/>
            <a:stCxn id="77855" idx="1"/>
            <a:endCxn id="77855" idx="1"/>
          </p:cNvCxnSpPr>
          <p:nvPr/>
        </p:nvCxnSpPr>
        <p:spPr bwMode="auto">
          <a:xfrm>
            <a:off x="5867400" y="3429000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7857" name="Text Box 11">
            <a:extLst>
              <a:ext uri="{FF2B5EF4-FFF2-40B4-BE49-F238E27FC236}">
                <a16:creationId xmlns:a16="http://schemas.microsoft.com/office/drawing/2014/main" id="{D68160CC-2E94-C0E0-CC3D-B77F43AB13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6248400"/>
            <a:ext cx="1028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Leader</a:t>
            </a:r>
          </a:p>
        </p:txBody>
      </p:sp>
      <p:sp>
        <p:nvSpPr>
          <p:cNvPr id="77858" name="Text Box 12">
            <a:extLst>
              <a:ext uri="{FF2B5EF4-FFF2-40B4-BE49-F238E27FC236}">
                <a16:creationId xmlns:a16="http://schemas.microsoft.com/office/drawing/2014/main" id="{B2893B87-4FAA-7AD1-AF5F-9619DF825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6248400"/>
            <a:ext cx="1284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Follower</a:t>
            </a:r>
          </a:p>
        </p:txBody>
      </p:sp>
      <p:sp>
        <p:nvSpPr>
          <p:cNvPr id="77859" name="Oval 13">
            <a:extLst>
              <a:ext uri="{FF2B5EF4-FFF2-40B4-BE49-F238E27FC236}">
                <a16:creationId xmlns:a16="http://schemas.microsoft.com/office/drawing/2014/main" id="{52BE9A7D-1198-CB57-F2C8-A75850F0F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2286000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cxnSp>
        <p:nvCxnSpPr>
          <p:cNvPr id="77860" name="AutoShape 45">
            <a:extLst>
              <a:ext uri="{FF2B5EF4-FFF2-40B4-BE49-F238E27FC236}">
                <a16:creationId xmlns:a16="http://schemas.microsoft.com/office/drawing/2014/main" id="{5B55EF8C-A14C-37F1-E8E7-F3C56BDACF7E}"/>
              </a:ext>
            </a:extLst>
          </p:cNvPr>
          <p:cNvCxnSpPr>
            <a:cxnSpLocks noChangeShapeType="1"/>
            <a:stCxn id="77859" idx="5"/>
            <a:endCxn id="77839" idx="1"/>
          </p:cNvCxnSpPr>
          <p:nvPr/>
        </p:nvCxnSpPr>
        <p:spPr bwMode="auto">
          <a:xfrm>
            <a:off x="6313488" y="2351088"/>
            <a:ext cx="187325" cy="36512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61" name="AutoShape 46">
            <a:extLst>
              <a:ext uri="{FF2B5EF4-FFF2-40B4-BE49-F238E27FC236}">
                <a16:creationId xmlns:a16="http://schemas.microsoft.com/office/drawing/2014/main" id="{B86F48B8-7C72-0F47-A6A2-77CDAB3E4762}"/>
              </a:ext>
            </a:extLst>
          </p:cNvPr>
          <p:cNvCxnSpPr>
            <a:cxnSpLocks noChangeShapeType="1"/>
            <a:stCxn id="77859" idx="6"/>
            <a:endCxn id="77840" idx="2"/>
          </p:cNvCxnSpPr>
          <p:nvPr/>
        </p:nvCxnSpPr>
        <p:spPr bwMode="auto">
          <a:xfrm>
            <a:off x="6324600" y="2324100"/>
            <a:ext cx="4095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62" name="AutoShape 48">
            <a:extLst>
              <a:ext uri="{FF2B5EF4-FFF2-40B4-BE49-F238E27FC236}">
                <a16:creationId xmlns:a16="http://schemas.microsoft.com/office/drawing/2014/main" id="{D9467AF7-7E0C-6EDF-EABE-3B7E283F19A4}"/>
              </a:ext>
            </a:extLst>
          </p:cNvPr>
          <p:cNvCxnSpPr>
            <a:cxnSpLocks noChangeShapeType="1"/>
            <a:stCxn id="77859" idx="0"/>
          </p:cNvCxnSpPr>
          <p:nvPr/>
        </p:nvCxnSpPr>
        <p:spPr bwMode="auto">
          <a:xfrm>
            <a:off x="6286500" y="2286000"/>
            <a:ext cx="1588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63" name="AutoShape 50">
            <a:extLst>
              <a:ext uri="{FF2B5EF4-FFF2-40B4-BE49-F238E27FC236}">
                <a16:creationId xmlns:a16="http://schemas.microsoft.com/office/drawing/2014/main" id="{180415EA-B673-6F99-F138-3EC7FDF7C97D}"/>
              </a:ext>
            </a:extLst>
          </p:cNvPr>
          <p:cNvCxnSpPr>
            <a:cxnSpLocks noChangeShapeType="1"/>
            <a:stCxn id="77859" idx="7"/>
          </p:cNvCxnSpPr>
          <p:nvPr/>
        </p:nvCxnSpPr>
        <p:spPr bwMode="auto">
          <a:xfrm flipH="1" flipV="1">
            <a:off x="6232525" y="2012950"/>
            <a:ext cx="80963" cy="284163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64" name="AutoShape 51">
            <a:extLst>
              <a:ext uri="{FF2B5EF4-FFF2-40B4-BE49-F238E27FC236}">
                <a16:creationId xmlns:a16="http://schemas.microsoft.com/office/drawing/2014/main" id="{D826400A-DD45-4836-ACFF-40E805EBB175}"/>
              </a:ext>
            </a:extLst>
          </p:cNvPr>
          <p:cNvCxnSpPr>
            <a:cxnSpLocks noChangeShapeType="1"/>
            <a:stCxn id="77859" idx="1"/>
            <a:endCxn id="77833" idx="6"/>
          </p:cNvCxnSpPr>
          <p:nvPr/>
        </p:nvCxnSpPr>
        <p:spPr bwMode="auto">
          <a:xfrm flipH="1" flipV="1">
            <a:off x="5937250" y="2079625"/>
            <a:ext cx="322263" cy="217488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65" name="AutoShape 52">
            <a:extLst>
              <a:ext uri="{FF2B5EF4-FFF2-40B4-BE49-F238E27FC236}">
                <a16:creationId xmlns:a16="http://schemas.microsoft.com/office/drawing/2014/main" id="{DCD884EF-C05F-FDFB-4447-92E27B219FE5}"/>
              </a:ext>
            </a:extLst>
          </p:cNvPr>
          <p:cNvCxnSpPr>
            <a:cxnSpLocks noChangeShapeType="1"/>
            <a:stCxn id="77859" idx="1"/>
            <a:endCxn id="77834" idx="6"/>
          </p:cNvCxnSpPr>
          <p:nvPr/>
        </p:nvCxnSpPr>
        <p:spPr bwMode="auto">
          <a:xfrm flipH="1">
            <a:off x="6089650" y="2297113"/>
            <a:ext cx="169863" cy="9207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55829" name="AutoShape 53">
            <a:extLst>
              <a:ext uri="{FF2B5EF4-FFF2-40B4-BE49-F238E27FC236}">
                <a16:creationId xmlns:a16="http://schemas.microsoft.com/office/drawing/2014/main" id="{D70BBB15-10BD-FEF8-FE7A-6A54E63E12A3}"/>
              </a:ext>
            </a:extLst>
          </p:cNvPr>
          <p:cNvCxnSpPr>
            <a:cxnSpLocks noChangeShapeType="1"/>
            <a:stCxn id="77852" idx="0"/>
            <a:endCxn id="77859" idx="3"/>
          </p:cNvCxnSpPr>
          <p:nvPr/>
        </p:nvCxnSpPr>
        <p:spPr bwMode="auto">
          <a:xfrm flipV="1">
            <a:off x="5821363" y="2351088"/>
            <a:ext cx="438150" cy="812800"/>
          </a:xfrm>
          <a:prstGeom prst="straightConnector1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55830" name="Freeform 54">
            <a:extLst>
              <a:ext uri="{FF2B5EF4-FFF2-40B4-BE49-F238E27FC236}">
                <a16:creationId xmlns:a16="http://schemas.microsoft.com/office/drawing/2014/main" id="{13FBE00C-7D72-9347-BAE5-276E2216055D}"/>
              </a:ext>
            </a:extLst>
          </p:cNvPr>
          <p:cNvSpPr>
            <a:spLocks/>
          </p:cNvSpPr>
          <p:nvPr/>
        </p:nvSpPr>
        <p:spPr bwMode="auto">
          <a:xfrm>
            <a:off x="5062538" y="1582738"/>
            <a:ext cx="2787650" cy="1485900"/>
          </a:xfrm>
          <a:custGeom>
            <a:avLst/>
            <a:gdLst>
              <a:gd name="T0" fmla="*/ 2147483646 w 1756"/>
              <a:gd name="T1" fmla="*/ 2147483646 h 936"/>
              <a:gd name="T2" fmla="*/ 2147483646 w 1756"/>
              <a:gd name="T3" fmla="*/ 2147483646 h 936"/>
              <a:gd name="T4" fmla="*/ 2147483646 w 1756"/>
              <a:gd name="T5" fmla="*/ 2147483646 h 936"/>
              <a:gd name="T6" fmla="*/ 2147483646 w 1756"/>
              <a:gd name="T7" fmla="*/ 2147483646 h 936"/>
              <a:gd name="T8" fmla="*/ 2147483646 w 1756"/>
              <a:gd name="T9" fmla="*/ 2147483646 h 936"/>
              <a:gd name="T10" fmla="*/ 2147483646 w 1756"/>
              <a:gd name="T11" fmla="*/ 2147483646 h 936"/>
              <a:gd name="T12" fmla="*/ 2147483646 w 1756"/>
              <a:gd name="T13" fmla="*/ 2147483646 h 936"/>
              <a:gd name="T14" fmla="*/ 2147483646 w 1756"/>
              <a:gd name="T15" fmla="*/ 2147483646 h 936"/>
              <a:gd name="T16" fmla="*/ 2147483646 w 1756"/>
              <a:gd name="T17" fmla="*/ 2147483646 h 936"/>
              <a:gd name="T18" fmla="*/ 2147483646 w 1756"/>
              <a:gd name="T19" fmla="*/ 2147483646 h 936"/>
              <a:gd name="T20" fmla="*/ 2147483646 w 1756"/>
              <a:gd name="T21" fmla="*/ 2147483646 h 936"/>
              <a:gd name="T22" fmla="*/ 2147483646 w 1756"/>
              <a:gd name="T23" fmla="*/ 2147483646 h 936"/>
              <a:gd name="T24" fmla="*/ 2147483646 w 1756"/>
              <a:gd name="T25" fmla="*/ 2147483646 h 936"/>
              <a:gd name="T26" fmla="*/ 2147483646 w 1756"/>
              <a:gd name="T27" fmla="*/ 2147483646 h 936"/>
              <a:gd name="T28" fmla="*/ 2147483646 w 1756"/>
              <a:gd name="T29" fmla="*/ 0 h 936"/>
              <a:gd name="T30" fmla="*/ 2147483646 w 1756"/>
              <a:gd name="T31" fmla="*/ 2147483646 h 936"/>
              <a:gd name="T32" fmla="*/ 2147483646 w 1756"/>
              <a:gd name="T33" fmla="*/ 2147483646 h 936"/>
              <a:gd name="T34" fmla="*/ 2147483646 w 1756"/>
              <a:gd name="T35" fmla="*/ 2147483646 h 936"/>
              <a:gd name="T36" fmla="*/ 2147483646 w 1756"/>
              <a:gd name="T37" fmla="*/ 2147483646 h 936"/>
              <a:gd name="T38" fmla="*/ 2147483646 w 1756"/>
              <a:gd name="T39" fmla="*/ 2147483646 h 936"/>
              <a:gd name="T40" fmla="*/ 2147483646 w 1756"/>
              <a:gd name="T41" fmla="*/ 2147483646 h 9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756"/>
              <a:gd name="T64" fmla="*/ 0 h 936"/>
              <a:gd name="T65" fmla="*/ 1756 w 1756"/>
              <a:gd name="T66" fmla="*/ 936 h 9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756" h="936">
                <a:moveTo>
                  <a:pt x="52" y="267"/>
                </a:moveTo>
                <a:cubicBezTo>
                  <a:pt x="131" y="371"/>
                  <a:pt x="0" y="200"/>
                  <a:pt x="129" y="361"/>
                </a:cubicBezTo>
                <a:cubicBezTo>
                  <a:pt x="185" y="430"/>
                  <a:pt x="219" y="505"/>
                  <a:pt x="293" y="559"/>
                </a:cubicBezTo>
                <a:cubicBezTo>
                  <a:pt x="341" y="594"/>
                  <a:pt x="412" y="601"/>
                  <a:pt x="465" y="628"/>
                </a:cubicBezTo>
                <a:cubicBezTo>
                  <a:pt x="502" y="647"/>
                  <a:pt x="538" y="671"/>
                  <a:pt x="576" y="688"/>
                </a:cubicBezTo>
                <a:cubicBezTo>
                  <a:pt x="629" y="712"/>
                  <a:pt x="687" y="731"/>
                  <a:pt x="740" y="757"/>
                </a:cubicBezTo>
                <a:cubicBezTo>
                  <a:pt x="853" y="814"/>
                  <a:pt x="965" y="884"/>
                  <a:pt x="1092" y="903"/>
                </a:cubicBezTo>
                <a:cubicBezTo>
                  <a:pt x="1188" y="936"/>
                  <a:pt x="1281" y="916"/>
                  <a:pt x="1385" y="912"/>
                </a:cubicBezTo>
                <a:cubicBezTo>
                  <a:pt x="1453" y="906"/>
                  <a:pt x="1508" y="896"/>
                  <a:pt x="1574" y="886"/>
                </a:cubicBezTo>
                <a:cubicBezTo>
                  <a:pt x="1616" y="862"/>
                  <a:pt x="1653" y="850"/>
                  <a:pt x="1686" y="817"/>
                </a:cubicBezTo>
                <a:cubicBezTo>
                  <a:pt x="1697" y="783"/>
                  <a:pt x="1737" y="722"/>
                  <a:pt x="1737" y="722"/>
                </a:cubicBezTo>
                <a:cubicBezTo>
                  <a:pt x="1742" y="702"/>
                  <a:pt x="1756" y="683"/>
                  <a:pt x="1754" y="662"/>
                </a:cubicBezTo>
                <a:cubicBezTo>
                  <a:pt x="1745" y="584"/>
                  <a:pt x="1701" y="519"/>
                  <a:pt x="1677" y="447"/>
                </a:cubicBezTo>
                <a:cubicBezTo>
                  <a:pt x="1654" y="377"/>
                  <a:pt x="1629" y="289"/>
                  <a:pt x="1582" y="232"/>
                </a:cubicBezTo>
                <a:cubicBezTo>
                  <a:pt x="1442" y="65"/>
                  <a:pt x="1160" y="16"/>
                  <a:pt x="955" y="0"/>
                </a:cubicBezTo>
                <a:cubicBezTo>
                  <a:pt x="845" y="5"/>
                  <a:pt x="759" y="14"/>
                  <a:pt x="654" y="26"/>
                </a:cubicBezTo>
                <a:cubicBezTo>
                  <a:pt x="598" y="40"/>
                  <a:pt x="539" y="51"/>
                  <a:pt x="482" y="60"/>
                </a:cubicBezTo>
                <a:cubicBezTo>
                  <a:pt x="409" y="91"/>
                  <a:pt x="328" y="111"/>
                  <a:pt x="250" y="129"/>
                </a:cubicBezTo>
                <a:cubicBezTo>
                  <a:pt x="202" y="152"/>
                  <a:pt x="153" y="180"/>
                  <a:pt x="104" y="198"/>
                </a:cubicBezTo>
                <a:cubicBezTo>
                  <a:pt x="98" y="204"/>
                  <a:pt x="90" y="208"/>
                  <a:pt x="86" y="215"/>
                </a:cubicBezTo>
                <a:cubicBezTo>
                  <a:pt x="72" y="239"/>
                  <a:pt x="86" y="267"/>
                  <a:pt x="52" y="267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prstDash val="lg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7868" name="Oval 56">
            <a:extLst>
              <a:ext uri="{FF2B5EF4-FFF2-40B4-BE49-F238E27FC236}">
                <a16:creationId xmlns:a16="http://schemas.microsoft.com/office/drawing/2014/main" id="{A4A3B530-E354-8FC7-6B7E-638ADAFB56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2187575"/>
            <a:ext cx="212725" cy="250825"/>
          </a:xfrm>
          <a:prstGeom prst="ellipse">
            <a:avLst/>
          </a:prstGeom>
          <a:solidFill>
            <a:srgbClr val="9933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7869" name="Oval 58">
            <a:extLst>
              <a:ext uri="{FF2B5EF4-FFF2-40B4-BE49-F238E27FC236}">
                <a16:creationId xmlns:a16="http://schemas.microsoft.com/office/drawing/2014/main" id="{E8F9A14A-923C-C96D-2150-80B57B3E4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1752600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7870" name="TextBox 4">
            <a:extLst>
              <a:ext uri="{FF2B5EF4-FFF2-40B4-BE49-F238E27FC236}">
                <a16:creationId xmlns:a16="http://schemas.microsoft.com/office/drawing/2014/main" id="{8DDEDEF2-AEDA-2892-9CF9-80EE6612C7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7.1.6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5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5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0A2AFB8E-5EC5-2938-09E2-9540D0F32D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Why use random sampling</a:t>
            </a: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24269320-5B04-55C9-5C53-969856D350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Fast</a:t>
            </a:r>
          </a:p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Leaders reflect data distribution</a:t>
            </a:r>
          </a:p>
        </p:txBody>
      </p:sp>
      <p:sp>
        <p:nvSpPr>
          <p:cNvPr id="79876" name="TextBox 4">
            <a:extLst>
              <a:ext uri="{FF2B5EF4-FFF2-40B4-BE49-F238E27FC236}">
                <a16:creationId xmlns:a16="http://schemas.microsoft.com/office/drawing/2014/main" id="{1B3C7352-EBDF-2A5B-BC8B-D0EB93B326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7.1.6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BD011A17-1DEA-DCC2-6CD2-907C69EA4C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General variants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535AAA41-ECDF-A939-E8F7-C45222A814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Have each follower attached to </a:t>
            </a:r>
            <a:r>
              <a:rPr lang="en-US" altLang="zh-CN" i="1">
                <a:ea typeface="宋体" panose="02010600030101010101" pitchFamily="2" charset="-122"/>
              </a:rPr>
              <a:t>b1</a:t>
            </a:r>
            <a:r>
              <a:rPr lang="en-US" altLang="zh-CN">
                <a:ea typeface="宋体" panose="02010600030101010101" pitchFamily="2" charset="-122"/>
              </a:rPr>
              <a:t>=3 (say) nearest leaders</a:t>
            </a:r>
          </a:p>
          <a:p>
            <a:pPr eaLnBrk="1" hangingPunct="1"/>
            <a:r>
              <a:rPr lang="en-US" altLang="zh-CN">
                <a:solidFill>
                  <a:srgbClr val="C00000"/>
                </a:solidFill>
                <a:ea typeface="宋体" panose="02010600030101010101" pitchFamily="2" charset="-122"/>
              </a:rPr>
              <a:t>From query, find </a:t>
            </a:r>
            <a:r>
              <a:rPr lang="en-US" altLang="zh-CN" i="1">
                <a:solidFill>
                  <a:srgbClr val="C00000"/>
                </a:solidFill>
                <a:ea typeface="宋体" panose="02010600030101010101" pitchFamily="2" charset="-122"/>
              </a:rPr>
              <a:t>b2</a:t>
            </a:r>
            <a:r>
              <a:rPr lang="en-US" altLang="zh-CN">
                <a:solidFill>
                  <a:srgbClr val="C00000"/>
                </a:solidFill>
                <a:ea typeface="宋体" panose="02010600030101010101" pitchFamily="2" charset="-122"/>
              </a:rPr>
              <a:t>=4 (say) nearest leaders and their followers</a:t>
            </a:r>
          </a:p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Can recur on leader/follower construction</a:t>
            </a:r>
          </a:p>
        </p:txBody>
      </p:sp>
      <p:sp>
        <p:nvSpPr>
          <p:cNvPr id="81924" name="TextBox 4">
            <a:extLst>
              <a:ext uri="{FF2B5EF4-FFF2-40B4-BE49-F238E27FC236}">
                <a16:creationId xmlns:a16="http://schemas.microsoft.com/office/drawing/2014/main" id="{1A27C4D8-564B-BB75-486C-BA82986C3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7.1.6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32C0FD1E-0E70-F710-3A97-929063A357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Exercises</a:t>
            </a: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1C6E667D-A178-5960-7016-18C9C72E88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To find the nearest leader in step 1, how many cosine computations do we do?</a:t>
            </a:r>
          </a:p>
          <a:p>
            <a:pPr lvl="1" eaLnBrk="1" hangingPunct="1"/>
            <a:r>
              <a:rPr lang="en-US" altLang="zh-CN">
                <a:ea typeface="宋体" panose="02010600030101010101" pitchFamily="2" charset="-122"/>
              </a:rPr>
              <a:t>Why did we have </a:t>
            </a:r>
            <a:r>
              <a:rPr lang="en-US" altLang="zh-CN">
                <a:ea typeface="宋体" panose="02010600030101010101" pitchFamily="2" charset="-122"/>
                <a:sym typeface="Symbol" panose="05050102010706020507" pitchFamily="18" charset="2"/>
              </a:rPr>
              <a:t>N in the first place?</a:t>
            </a:r>
            <a:endParaRPr lang="en-US" altLang="zh-CN">
              <a:ea typeface="宋体" panose="02010600030101010101" pitchFamily="2" charset="-122"/>
            </a:endParaRPr>
          </a:p>
          <a:p>
            <a:pPr eaLnBrk="1" hangingPunct="1"/>
            <a:r>
              <a:rPr lang="en-US" altLang="zh-CN">
                <a:solidFill>
                  <a:srgbClr val="C00000"/>
                </a:solidFill>
                <a:ea typeface="宋体" panose="02010600030101010101" pitchFamily="2" charset="-122"/>
              </a:rPr>
              <a:t>What is the effect of the constants </a:t>
            </a:r>
            <a:r>
              <a:rPr lang="en-US" altLang="zh-CN" i="1">
                <a:solidFill>
                  <a:srgbClr val="C00000"/>
                </a:solidFill>
                <a:ea typeface="宋体" panose="02010600030101010101" pitchFamily="2" charset="-122"/>
              </a:rPr>
              <a:t>b1, b2</a:t>
            </a:r>
            <a:r>
              <a:rPr lang="en-US" altLang="zh-CN">
                <a:solidFill>
                  <a:srgbClr val="C00000"/>
                </a:solidFill>
                <a:ea typeface="宋体" panose="02010600030101010101" pitchFamily="2" charset="-122"/>
              </a:rPr>
              <a:t> on the previous slide?</a:t>
            </a:r>
          </a:p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Devise an example where this is </a:t>
            </a:r>
            <a:r>
              <a:rPr lang="en-US" altLang="zh-CN" i="1">
                <a:ea typeface="宋体" panose="02010600030101010101" pitchFamily="2" charset="-122"/>
              </a:rPr>
              <a:t>likely to</a:t>
            </a:r>
            <a:r>
              <a:rPr lang="en-US" altLang="zh-CN">
                <a:ea typeface="宋体" panose="02010600030101010101" pitchFamily="2" charset="-122"/>
              </a:rPr>
              <a:t> fail – i.e., we miss one of the </a:t>
            </a:r>
            <a:r>
              <a:rPr lang="en-US" altLang="zh-CN" i="1">
                <a:ea typeface="宋体" panose="02010600030101010101" pitchFamily="2" charset="-122"/>
              </a:rPr>
              <a:t>K</a:t>
            </a:r>
            <a:r>
              <a:rPr lang="en-US" altLang="zh-CN">
                <a:ea typeface="宋体" panose="02010600030101010101" pitchFamily="2" charset="-122"/>
              </a:rPr>
              <a:t> nearest docs</a:t>
            </a:r>
          </a:p>
          <a:p>
            <a:pPr lvl="1" eaLnBrk="1" hangingPunct="1"/>
            <a:r>
              <a:rPr lang="en-US" altLang="zh-CN" i="1">
                <a:ea typeface="宋体" panose="02010600030101010101" pitchFamily="2" charset="-122"/>
              </a:rPr>
              <a:t>Likely</a:t>
            </a:r>
            <a:r>
              <a:rPr lang="en-US" altLang="zh-CN">
                <a:ea typeface="宋体" panose="02010600030101010101" pitchFamily="2" charset="-122"/>
              </a:rPr>
              <a:t> under random sampling</a:t>
            </a:r>
          </a:p>
          <a:p>
            <a:pPr eaLnBrk="1" hangingPunct="1"/>
            <a:endParaRPr lang="en-US" altLang="zh-CN">
              <a:ea typeface="宋体" panose="02010600030101010101" pitchFamily="2" charset="-122"/>
            </a:endParaRPr>
          </a:p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83972" name="TextBox 4">
            <a:extLst>
              <a:ext uri="{FF2B5EF4-FFF2-40B4-BE49-F238E27FC236}">
                <a16:creationId xmlns:a16="http://schemas.microsoft.com/office/drawing/2014/main" id="{23211D2E-569E-A44B-E65A-659268EE43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7.1.6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>
            <a:extLst>
              <a:ext uri="{FF2B5EF4-FFF2-40B4-BE49-F238E27FC236}">
                <a16:creationId xmlns:a16="http://schemas.microsoft.com/office/drawing/2014/main" id="{37781030-D2B4-DDA1-1B25-0E1C182AA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Parametric and zone indexes</a:t>
            </a:r>
          </a:p>
        </p:txBody>
      </p:sp>
      <p:sp>
        <p:nvSpPr>
          <p:cNvPr id="86019" name="Content Placeholder 2">
            <a:extLst>
              <a:ext uri="{FF2B5EF4-FFF2-40B4-BE49-F238E27FC236}">
                <a16:creationId xmlns:a16="http://schemas.microsoft.com/office/drawing/2014/main" id="{BBEA7DC3-A997-568C-C99E-10A2586F6B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Thus far, a doc has been a sequence of terms</a:t>
            </a:r>
          </a:p>
          <a:p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In fact documents have multiple parts, some with special semantics: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Author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Title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Date of publication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Language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Format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etc.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These constitute the </a:t>
            </a:r>
            <a:r>
              <a:rPr lang="en-US" altLang="zh-TW" u="sng">
                <a:ea typeface="ＭＳ Ｐゴシック" panose="020B0600070205080204" pitchFamily="34" charset="-128"/>
              </a:rPr>
              <a:t>metadata</a:t>
            </a:r>
            <a:r>
              <a:rPr lang="en-US" altLang="zh-TW">
                <a:ea typeface="ＭＳ Ｐゴシック" panose="020B0600070205080204" pitchFamily="34" charset="-128"/>
              </a:rPr>
              <a:t> about a document</a:t>
            </a:r>
          </a:p>
        </p:txBody>
      </p:sp>
      <p:sp>
        <p:nvSpPr>
          <p:cNvPr id="86020" name="TextBox 4">
            <a:extLst>
              <a:ext uri="{FF2B5EF4-FFF2-40B4-BE49-F238E27FC236}">
                <a16:creationId xmlns:a16="http://schemas.microsoft.com/office/drawing/2014/main" id="{81946EB2-3150-5416-6044-0A51E8E9DE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6.1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>
            <a:extLst>
              <a:ext uri="{FF2B5EF4-FFF2-40B4-BE49-F238E27FC236}">
                <a16:creationId xmlns:a16="http://schemas.microsoft.com/office/drawing/2014/main" id="{133A1E76-1DF9-1118-688D-6BAB4570A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Fields</a:t>
            </a:r>
          </a:p>
        </p:txBody>
      </p:sp>
      <p:sp>
        <p:nvSpPr>
          <p:cNvPr id="88067" name="Content Placeholder 2">
            <a:extLst>
              <a:ext uri="{FF2B5EF4-FFF2-40B4-BE49-F238E27FC236}">
                <a16:creationId xmlns:a16="http://schemas.microsoft.com/office/drawing/2014/main" id="{1115EA4F-A6D9-6B99-3476-8E805AA3A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ＭＳ Ｐゴシック" panose="020B0600070205080204" pitchFamily="34" charset="-128"/>
              </a:rPr>
              <a:t>We sometimes wish to search by these metadata</a:t>
            </a:r>
          </a:p>
          <a:p>
            <a:pPr lvl="1"/>
            <a:r>
              <a:rPr lang="en-US" altLang="zh-TW" dirty="0">
                <a:ea typeface="ＭＳ Ｐゴシック" panose="020B0600070205080204" pitchFamily="34" charset="-128"/>
              </a:rPr>
              <a:t>E.g., find docs authored by William Shakespeare in the year 1601, containing </a:t>
            </a:r>
            <a:r>
              <a:rPr lang="en-US" altLang="zh-TW" i="1" dirty="0">
                <a:ea typeface="ＭＳ Ｐゴシック" panose="020B0600070205080204" pitchFamily="34" charset="-128"/>
              </a:rPr>
              <a:t>alas poor Yorick</a:t>
            </a:r>
          </a:p>
          <a:p>
            <a:r>
              <a:rPr lang="en-US" altLang="zh-TW" dirty="0">
                <a:ea typeface="ＭＳ Ｐゴシック" panose="020B0600070205080204" pitchFamily="34" charset="-128"/>
              </a:rPr>
              <a:t>Year = 1601 is an example of a </a:t>
            </a:r>
            <a:r>
              <a:rPr lang="en-US" altLang="zh-TW" u="sng" dirty="0">
                <a:ea typeface="ＭＳ Ｐゴシック" panose="020B0600070205080204" pitchFamily="34" charset="-128"/>
              </a:rPr>
              <a:t>field</a:t>
            </a:r>
          </a:p>
          <a:p>
            <a:r>
              <a:rPr lang="en-US" altLang="zh-TW" dirty="0">
                <a:ea typeface="ＭＳ Ｐゴシック" panose="020B0600070205080204" pitchFamily="34" charset="-128"/>
              </a:rPr>
              <a:t>Also, author last name = </a:t>
            </a:r>
            <a:r>
              <a:rPr lang="en-US" altLang="zh-TW" dirty="0" err="1">
                <a:ea typeface="ＭＳ Ｐゴシック" panose="020B0600070205080204" pitchFamily="34" charset="-128"/>
              </a:rPr>
              <a:t>shakespeare</a:t>
            </a:r>
            <a:r>
              <a:rPr lang="en-US" altLang="zh-TW" dirty="0">
                <a:ea typeface="ＭＳ Ｐゴシック" panose="020B0600070205080204" pitchFamily="34" charset="-128"/>
              </a:rPr>
              <a:t>, </a:t>
            </a:r>
            <a:r>
              <a:rPr lang="en-US" altLang="zh-TW" dirty="0" err="1">
                <a:ea typeface="ＭＳ Ｐゴシック" panose="020B0600070205080204" pitchFamily="34" charset="-128"/>
              </a:rPr>
              <a:t>etc</a:t>
            </a:r>
            <a:endParaRPr lang="en-US" altLang="zh-TW" dirty="0">
              <a:ea typeface="ＭＳ Ｐゴシック" panose="020B0600070205080204" pitchFamily="34" charset="-128"/>
            </a:endParaRPr>
          </a:p>
          <a:p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Field or parametric index: postings for each field value</a:t>
            </a:r>
          </a:p>
          <a:p>
            <a:pPr lvl="1"/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Sometimes build range trees (e.g., for dates)</a:t>
            </a:r>
          </a:p>
          <a:p>
            <a:r>
              <a:rPr lang="en-US" altLang="zh-TW" dirty="0">
                <a:ea typeface="ＭＳ Ｐゴシック" panose="020B0600070205080204" pitchFamily="34" charset="-128"/>
              </a:rPr>
              <a:t>Field query typically treated as conjunction</a:t>
            </a:r>
          </a:p>
          <a:p>
            <a:pPr lvl="1"/>
            <a:r>
              <a:rPr lang="en-US" altLang="zh-TW" dirty="0">
                <a:ea typeface="ＭＳ Ｐゴシック" panose="020B0600070205080204" pitchFamily="34" charset="-128"/>
              </a:rPr>
              <a:t>(doc </a:t>
            </a:r>
            <a:r>
              <a:rPr lang="en-US" altLang="zh-TW" i="1" dirty="0">
                <a:ea typeface="ＭＳ Ｐゴシック" panose="020B0600070205080204" pitchFamily="34" charset="-128"/>
              </a:rPr>
              <a:t>must </a:t>
            </a:r>
            <a:r>
              <a:rPr lang="en-US" altLang="zh-TW" dirty="0">
                <a:ea typeface="ＭＳ Ｐゴシック" panose="020B0600070205080204" pitchFamily="34" charset="-128"/>
              </a:rPr>
              <a:t>be authored by </a:t>
            </a:r>
            <a:r>
              <a:rPr lang="en-US" altLang="zh-TW" dirty="0" err="1">
                <a:ea typeface="ＭＳ Ｐゴシック" panose="020B0600070205080204" pitchFamily="34" charset="-128"/>
              </a:rPr>
              <a:t>shakespeare</a:t>
            </a:r>
            <a:r>
              <a:rPr lang="en-US" altLang="zh-TW" dirty="0">
                <a:ea typeface="ＭＳ Ｐゴシック" panose="020B0600070205080204" pitchFamily="34" charset="-128"/>
              </a:rPr>
              <a:t>)</a:t>
            </a:r>
          </a:p>
        </p:txBody>
      </p:sp>
      <p:sp>
        <p:nvSpPr>
          <p:cNvPr id="88068" name="TextBox 4">
            <a:extLst>
              <a:ext uri="{FF2B5EF4-FFF2-40B4-BE49-F238E27FC236}">
                <a16:creationId xmlns:a16="http://schemas.microsoft.com/office/drawing/2014/main" id="{9365D731-E769-13E9-2339-EC2521F9A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6.1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>
            <a:extLst>
              <a:ext uri="{FF2B5EF4-FFF2-40B4-BE49-F238E27FC236}">
                <a16:creationId xmlns:a16="http://schemas.microsoft.com/office/drawing/2014/main" id="{2EDD8CDA-E11B-89D9-EBFC-35580878B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Zone</a:t>
            </a:r>
          </a:p>
        </p:txBody>
      </p:sp>
      <p:sp>
        <p:nvSpPr>
          <p:cNvPr id="90115" name="Content Placeholder 2">
            <a:extLst>
              <a:ext uri="{FF2B5EF4-FFF2-40B4-BE49-F238E27FC236}">
                <a16:creationId xmlns:a16="http://schemas.microsoft.com/office/drawing/2014/main" id="{6DE4CCA0-0EE6-B791-3F19-AC507F17F0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A </a:t>
            </a:r>
            <a:r>
              <a:rPr lang="en-US" altLang="zh-TW" u="sng">
                <a:ea typeface="ＭＳ Ｐゴシック" panose="020B0600070205080204" pitchFamily="34" charset="-128"/>
              </a:rPr>
              <a:t>zone</a:t>
            </a:r>
            <a:r>
              <a:rPr lang="en-US" altLang="zh-TW">
                <a:ea typeface="ＭＳ Ｐゴシック" panose="020B0600070205080204" pitchFamily="34" charset="-128"/>
              </a:rPr>
              <a:t> is a region of the doc that can contain an arbitrary amount of text e.g.,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Title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Abstract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References …</a:t>
            </a:r>
          </a:p>
          <a:p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Build inverted indexes on zones as well to permit querying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E.g., “find docs with </a:t>
            </a:r>
            <a:r>
              <a:rPr lang="en-US" altLang="zh-TW" i="1">
                <a:ea typeface="ＭＳ Ｐゴシック" panose="020B0600070205080204" pitchFamily="34" charset="-128"/>
              </a:rPr>
              <a:t>merchant </a:t>
            </a:r>
            <a:r>
              <a:rPr lang="en-US" altLang="zh-TW">
                <a:ea typeface="ＭＳ Ｐゴシック" panose="020B0600070205080204" pitchFamily="34" charset="-128"/>
              </a:rPr>
              <a:t>in the title zone and matching the query </a:t>
            </a:r>
            <a:r>
              <a:rPr lang="en-US" altLang="zh-TW" i="1">
                <a:ea typeface="ＭＳ Ｐゴシック" panose="020B0600070205080204" pitchFamily="34" charset="-128"/>
              </a:rPr>
              <a:t>gentle rain”</a:t>
            </a:r>
            <a:endParaRPr lang="en-US" altLang="zh-TW">
              <a:ea typeface="ＭＳ Ｐゴシック" panose="020B0600070205080204" pitchFamily="34" charset="-128"/>
            </a:endParaRPr>
          </a:p>
        </p:txBody>
      </p:sp>
      <p:sp>
        <p:nvSpPr>
          <p:cNvPr id="90116" name="TextBox 4">
            <a:extLst>
              <a:ext uri="{FF2B5EF4-FFF2-40B4-BE49-F238E27FC236}">
                <a16:creationId xmlns:a16="http://schemas.microsoft.com/office/drawing/2014/main" id="{31FFD5E2-B41A-4E56-F528-1F5D317A88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6.1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>
            <a:extLst>
              <a:ext uri="{FF2B5EF4-FFF2-40B4-BE49-F238E27FC236}">
                <a16:creationId xmlns:a16="http://schemas.microsoft.com/office/drawing/2014/main" id="{4DB64C5C-5D85-E728-95D5-0AB412982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Example zone indexes</a:t>
            </a:r>
          </a:p>
        </p:txBody>
      </p:sp>
      <p:pic>
        <p:nvPicPr>
          <p:cNvPr id="92163" name="Content Placeholder 3" descr="zoneindex.gif">
            <a:extLst>
              <a:ext uri="{FF2B5EF4-FFF2-40B4-BE49-F238E27FC236}">
                <a16:creationId xmlns:a16="http://schemas.microsoft.com/office/drawing/2014/main" id="{8A1198F3-30E5-5D49-42AD-A663EEEE30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1828800"/>
            <a:ext cx="8686800" cy="2608263"/>
          </a:xfrm>
        </p:spPr>
      </p:pic>
      <p:pic>
        <p:nvPicPr>
          <p:cNvPr id="92164" name="Picture 5" descr="zoneindex2.gif">
            <a:extLst>
              <a:ext uri="{FF2B5EF4-FFF2-40B4-BE49-F238E27FC236}">
                <a16:creationId xmlns:a16="http://schemas.microsoft.com/office/drawing/2014/main" id="{254DBCF1-B78B-27EF-906C-A7DBFD1357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973763"/>
            <a:ext cx="818991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65" name="TextBox 7">
            <a:extLst>
              <a:ext uri="{FF2B5EF4-FFF2-40B4-BE49-F238E27FC236}">
                <a16:creationId xmlns:a16="http://schemas.microsoft.com/office/drawing/2014/main" id="{3DE1CCAA-D844-0C0E-1B69-B07A753D85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953000"/>
            <a:ext cx="81867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3200">
                <a:solidFill>
                  <a:srgbClr val="C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Encode zones in dictionary vs. postings</a:t>
            </a:r>
          </a:p>
        </p:txBody>
      </p:sp>
      <p:sp>
        <p:nvSpPr>
          <p:cNvPr id="92166" name="Up Arrow 8">
            <a:extLst>
              <a:ext uri="{FF2B5EF4-FFF2-40B4-BE49-F238E27FC236}">
                <a16:creationId xmlns:a16="http://schemas.microsoft.com/office/drawing/2014/main" id="{7344FB47-71C4-9088-BCAE-D1ACD6877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4572000"/>
            <a:ext cx="484188" cy="4572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>
              <a:alpha val="50195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92167" name="Down Arrow 9">
            <a:extLst>
              <a:ext uri="{FF2B5EF4-FFF2-40B4-BE49-F238E27FC236}">
                <a16:creationId xmlns:a16="http://schemas.microsoft.com/office/drawing/2014/main" id="{F025238C-53B5-6433-6623-A8D8192550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5486400"/>
            <a:ext cx="484188" cy="4572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>
              <a:alpha val="50195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92168" name="TextBox 4">
            <a:extLst>
              <a:ext uri="{FF2B5EF4-FFF2-40B4-BE49-F238E27FC236}">
                <a16:creationId xmlns:a16="http://schemas.microsoft.com/office/drawing/2014/main" id="{A05786C5-9BFE-84AB-80B6-E409F9C0EC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6.1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>
            <a:extLst>
              <a:ext uri="{FF2B5EF4-FFF2-40B4-BE49-F238E27FC236}">
                <a16:creationId xmlns:a16="http://schemas.microsoft.com/office/drawing/2014/main" id="{379795C8-F79B-7A22-56CF-4377BCB88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Tiered indexes</a:t>
            </a:r>
          </a:p>
        </p:txBody>
      </p:sp>
      <p:sp>
        <p:nvSpPr>
          <p:cNvPr id="94211" name="Content Placeholder 2">
            <a:extLst>
              <a:ext uri="{FF2B5EF4-FFF2-40B4-BE49-F238E27FC236}">
                <a16:creationId xmlns:a16="http://schemas.microsoft.com/office/drawing/2014/main" id="{9D398F00-637F-D9BC-3AEA-E2960E1A48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ＭＳ Ｐゴシック" panose="020B0600070205080204" pitchFamily="34" charset="-128"/>
              </a:rPr>
              <a:t>Break postings up into a hierarchy of lists</a:t>
            </a:r>
          </a:p>
          <a:p>
            <a:pPr lvl="1"/>
            <a:r>
              <a:rPr lang="en-US" altLang="zh-TW" dirty="0">
                <a:ea typeface="ＭＳ Ｐゴシック" panose="020B0600070205080204" pitchFamily="34" charset="-128"/>
              </a:rPr>
              <a:t>Most important</a:t>
            </a:r>
          </a:p>
          <a:p>
            <a:pPr lvl="1"/>
            <a:r>
              <a:rPr lang="en-US" altLang="zh-TW" dirty="0">
                <a:ea typeface="ＭＳ Ｐゴシック" panose="020B0600070205080204" pitchFamily="34" charset="-128"/>
              </a:rPr>
              <a:t>…</a:t>
            </a:r>
          </a:p>
          <a:p>
            <a:pPr lvl="1"/>
            <a:r>
              <a:rPr lang="en-US" altLang="zh-TW" dirty="0">
                <a:ea typeface="ＭＳ Ｐゴシック" panose="020B0600070205080204" pitchFamily="34" charset="-128"/>
              </a:rPr>
              <a:t>Least important</a:t>
            </a:r>
          </a:p>
          <a:p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Can be done by </a:t>
            </a:r>
            <a:r>
              <a:rPr lang="en-US" altLang="zh-TW" i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g(d) </a:t>
            </a:r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or another measure</a:t>
            </a:r>
          </a:p>
          <a:p>
            <a:r>
              <a:rPr lang="en-US" altLang="zh-TW" dirty="0">
                <a:ea typeface="ＭＳ Ｐゴシック" panose="020B0600070205080204" pitchFamily="34" charset="-128"/>
              </a:rPr>
              <a:t>Inverted index thus broken up into </a:t>
            </a:r>
            <a:r>
              <a:rPr lang="en-US" altLang="zh-TW" u="sng" dirty="0">
                <a:ea typeface="ＭＳ Ｐゴシック" panose="020B0600070205080204" pitchFamily="34" charset="-128"/>
              </a:rPr>
              <a:t>tiers </a:t>
            </a:r>
            <a:r>
              <a:rPr lang="en-US" altLang="zh-TW" dirty="0">
                <a:ea typeface="ＭＳ Ｐゴシック" panose="020B0600070205080204" pitchFamily="34" charset="-128"/>
              </a:rPr>
              <a:t>of decreasing importance</a:t>
            </a:r>
          </a:p>
          <a:p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At query time use top tier unless it fails to yield </a:t>
            </a:r>
            <a:r>
              <a:rPr lang="en-US" altLang="zh-TW" i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K </a:t>
            </a:r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docs</a:t>
            </a:r>
          </a:p>
          <a:p>
            <a:pPr lvl="1"/>
            <a:r>
              <a:rPr lang="en-US" altLang="zh-TW" dirty="0">
                <a:ea typeface="ＭＳ Ｐゴシック" panose="020B0600070205080204" pitchFamily="34" charset="-128"/>
              </a:rPr>
              <a:t>If so, drop to lower tiers</a:t>
            </a:r>
          </a:p>
        </p:txBody>
      </p:sp>
      <p:sp>
        <p:nvSpPr>
          <p:cNvPr id="94212" name="TextBox 4">
            <a:extLst>
              <a:ext uri="{FF2B5EF4-FFF2-40B4-BE49-F238E27FC236}">
                <a16:creationId xmlns:a16="http://schemas.microsoft.com/office/drawing/2014/main" id="{B2BE16FB-8B37-4EDF-D37D-7E7D762B7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7.2.1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le 1">
            <a:extLst>
              <a:ext uri="{FF2B5EF4-FFF2-40B4-BE49-F238E27FC236}">
                <a16:creationId xmlns:a16="http://schemas.microsoft.com/office/drawing/2014/main" id="{4F570A4A-1208-5660-D48F-73A068C2D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Example tiered index</a:t>
            </a:r>
          </a:p>
        </p:txBody>
      </p:sp>
      <p:pic>
        <p:nvPicPr>
          <p:cNvPr id="96259" name="Content Placeholder 3" descr="tiered.gif">
            <a:extLst>
              <a:ext uri="{FF2B5EF4-FFF2-40B4-BE49-F238E27FC236}">
                <a16:creationId xmlns:a16="http://schemas.microsoft.com/office/drawing/2014/main" id="{E5AA1BFE-D6EC-C331-E5B2-19ECC65324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7400" y="1524000"/>
            <a:ext cx="4648200" cy="5334000"/>
          </a:xfrm>
        </p:spPr>
      </p:pic>
      <p:sp>
        <p:nvSpPr>
          <p:cNvPr id="96260" name="TextBox 4">
            <a:extLst>
              <a:ext uri="{FF2B5EF4-FFF2-40B4-BE49-F238E27FC236}">
                <a16:creationId xmlns:a16="http://schemas.microsoft.com/office/drawing/2014/main" id="{AE0A5B8F-3983-7797-38D5-95B6F48373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7.2.1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1">
            <a:extLst>
              <a:ext uri="{FF2B5EF4-FFF2-40B4-BE49-F238E27FC236}">
                <a16:creationId xmlns:a16="http://schemas.microsoft.com/office/drawing/2014/main" id="{EA63965A-8B1D-32A9-54B3-9B6B908F5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Query term proximity</a:t>
            </a:r>
          </a:p>
        </p:txBody>
      </p:sp>
      <p:sp>
        <p:nvSpPr>
          <p:cNvPr id="98307" name="Content Placeholder 2">
            <a:extLst>
              <a:ext uri="{FF2B5EF4-FFF2-40B4-BE49-F238E27FC236}">
                <a16:creationId xmlns:a16="http://schemas.microsoft.com/office/drawing/2014/main" id="{12B436BE-AE6A-7162-292F-0756FF038C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u="sng" dirty="0">
                <a:ea typeface="ＭＳ Ｐゴシック" panose="020B0600070205080204" pitchFamily="34" charset="-128"/>
              </a:rPr>
              <a:t>Free text queries</a:t>
            </a:r>
            <a:r>
              <a:rPr lang="en-US" altLang="zh-TW" dirty="0">
                <a:ea typeface="ＭＳ Ｐゴシック" panose="020B0600070205080204" pitchFamily="34" charset="-128"/>
              </a:rPr>
              <a:t>: just a set of terms typed into the query box – common on the web</a:t>
            </a:r>
          </a:p>
          <a:p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Users prefer docs in which query terms occur within close proximity of each other</a:t>
            </a:r>
          </a:p>
          <a:p>
            <a:r>
              <a:rPr lang="en-US" altLang="zh-TW" dirty="0">
                <a:ea typeface="ＭＳ Ｐゴシック" panose="020B0600070205080204" pitchFamily="34" charset="-128"/>
              </a:rPr>
              <a:t>Let </a:t>
            </a:r>
            <a:r>
              <a:rPr lang="en-US" altLang="zh-TW" i="1" dirty="0">
                <a:ea typeface="ＭＳ Ｐゴシック" panose="020B0600070205080204" pitchFamily="34" charset="-128"/>
              </a:rPr>
              <a:t>w</a:t>
            </a:r>
            <a:r>
              <a:rPr lang="en-US" altLang="zh-TW" dirty="0">
                <a:ea typeface="ＭＳ Ｐゴシック" panose="020B0600070205080204" pitchFamily="34" charset="-128"/>
              </a:rPr>
              <a:t> be the smallest window in a doc containing all query terms, e.g.,</a:t>
            </a:r>
          </a:p>
          <a:p>
            <a:r>
              <a:rPr lang="en-US" altLang="zh-TW" dirty="0">
                <a:ea typeface="ＭＳ Ｐゴシック" panose="020B0600070205080204" pitchFamily="34" charset="-128"/>
              </a:rPr>
              <a:t>For the query </a:t>
            </a:r>
            <a:r>
              <a:rPr lang="en-US" altLang="zh-TW" i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strained mercy</a:t>
            </a:r>
            <a:r>
              <a:rPr lang="en-US" altLang="zh-TW" i="1" dirty="0">
                <a:ea typeface="ＭＳ Ｐゴシック" panose="020B0600070205080204" pitchFamily="34" charset="-128"/>
              </a:rPr>
              <a:t>,</a:t>
            </a:r>
            <a:r>
              <a:rPr lang="en-US" altLang="zh-TW" dirty="0">
                <a:ea typeface="ＭＳ Ｐゴシック" panose="020B0600070205080204" pitchFamily="34" charset="-128"/>
              </a:rPr>
              <a:t> the smallest window in the doc </a:t>
            </a:r>
            <a:r>
              <a:rPr lang="en-US" altLang="zh-TW" i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The quality of </a:t>
            </a:r>
            <a:r>
              <a:rPr lang="en-US" altLang="zh-TW" i="1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mercy is not strained</a:t>
            </a:r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zh-TW" dirty="0">
                <a:ea typeface="ＭＳ Ｐゴシック" panose="020B0600070205080204" pitchFamily="34" charset="-128"/>
              </a:rPr>
              <a:t>is </a:t>
            </a:r>
            <a:r>
              <a:rPr lang="en-US" altLang="zh-TW" u="sng" dirty="0">
                <a:ea typeface="ＭＳ Ｐゴシック" panose="020B0600070205080204" pitchFamily="34" charset="-128"/>
              </a:rPr>
              <a:t>4</a:t>
            </a:r>
            <a:r>
              <a:rPr lang="en-US" altLang="zh-TW" dirty="0">
                <a:ea typeface="ＭＳ Ｐゴシック" panose="020B0600070205080204" pitchFamily="34" charset="-128"/>
              </a:rPr>
              <a:t> (words)</a:t>
            </a:r>
          </a:p>
          <a:p>
            <a:r>
              <a:rPr lang="en-US" altLang="zh-TW" dirty="0">
                <a:ea typeface="ＭＳ Ｐゴシック" panose="020B0600070205080204" pitchFamily="34" charset="-128"/>
              </a:rPr>
              <a:t>Would like scoring function to take this into account – how?</a:t>
            </a:r>
          </a:p>
        </p:txBody>
      </p:sp>
      <p:sp>
        <p:nvSpPr>
          <p:cNvPr id="98308" name="TextBox 4">
            <a:extLst>
              <a:ext uri="{FF2B5EF4-FFF2-40B4-BE49-F238E27FC236}">
                <a16:creationId xmlns:a16="http://schemas.microsoft.com/office/drawing/2014/main" id="{1B2FCD68-B392-9AC2-4A62-9F46B9C61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7.2.2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>
            <a:extLst>
              <a:ext uri="{FF2B5EF4-FFF2-40B4-BE49-F238E27FC236}">
                <a16:creationId xmlns:a16="http://schemas.microsoft.com/office/drawing/2014/main" id="{341A9E28-5F23-C88F-C10F-9578CBD6E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Query parsers</a:t>
            </a:r>
          </a:p>
        </p:txBody>
      </p:sp>
      <p:sp>
        <p:nvSpPr>
          <p:cNvPr id="100355" name="Content Placeholder 2">
            <a:extLst>
              <a:ext uri="{FF2B5EF4-FFF2-40B4-BE49-F238E27FC236}">
                <a16:creationId xmlns:a16="http://schemas.microsoft.com/office/drawing/2014/main" id="{D461FC2B-819B-895B-B4F9-099EC028E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ＭＳ Ｐゴシック" panose="020B0600070205080204" pitchFamily="34" charset="-128"/>
              </a:rPr>
              <a:t>Free text query from user may in fact spawn one or more queries to the indexes, e.g. query </a:t>
            </a:r>
            <a:r>
              <a:rPr lang="en-US" altLang="zh-TW" i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rising interest rates</a:t>
            </a:r>
            <a:endParaRPr lang="en-US" altLang="zh-TW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zh-TW" dirty="0">
                <a:ea typeface="ＭＳ Ｐゴシック" panose="020B0600070205080204" pitchFamily="34" charset="-128"/>
              </a:rPr>
              <a:t>Run the query as a </a:t>
            </a:r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phrase query </a:t>
            </a:r>
            <a:endParaRPr lang="en-US" altLang="zh-TW" i="1" dirty="0">
              <a:solidFill>
                <a:srgbClr val="C00000"/>
              </a:solidFill>
              <a:ea typeface="ＭＳ Ｐゴシック" panose="020B0600070205080204" pitchFamily="34" charset="-128"/>
            </a:endParaRPr>
          </a:p>
          <a:p>
            <a:pPr lvl="1"/>
            <a:r>
              <a:rPr lang="en-US" altLang="zh-TW" dirty="0">
                <a:ea typeface="ＭＳ Ｐゴシック" panose="020B0600070205080204" pitchFamily="34" charset="-128"/>
              </a:rPr>
              <a:t>If &lt;</a:t>
            </a:r>
            <a:r>
              <a:rPr lang="en-US" altLang="zh-TW" i="1" dirty="0">
                <a:ea typeface="ＭＳ Ｐゴシック" panose="020B0600070205080204" pitchFamily="34" charset="-128"/>
              </a:rPr>
              <a:t>K</a:t>
            </a:r>
            <a:r>
              <a:rPr lang="en-US" altLang="zh-TW" dirty="0">
                <a:ea typeface="ＭＳ Ｐゴシック" panose="020B0600070205080204" pitchFamily="34" charset="-128"/>
              </a:rPr>
              <a:t> docs contain the phrase </a:t>
            </a:r>
            <a:r>
              <a:rPr lang="en-US" altLang="zh-TW" i="1" dirty="0">
                <a:ea typeface="ＭＳ Ｐゴシック" panose="020B0600070205080204" pitchFamily="34" charset="-128"/>
              </a:rPr>
              <a:t>rising interest rates</a:t>
            </a:r>
            <a:r>
              <a:rPr lang="en-US" altLang="zh-TW" dirty="0">
                <a:ea typeface="ＭＳ Ｐゴシック" panose="020B0600070205080204" pitchFamily="34" charset="-128"/>
              </a:rPr>
              <a:t>, run the two phrase queries </a:t>
            </a:r>
            <a:r>
              <a:rPr lang="en-US" altLang="zh-TW" i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rising interest </a:t>
            </a:r>
            <a:r>
              <a:rPr lang="en-US" altLang="zh-TW" dirty="0">
                <a:ea typeface="ＭＳ Ｐゴシック" panose="020B0600070205080204" pitchFamily="34" charset="-128"/>
              </a:rPr>
              <a:t>and</a:t>
            </a:r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zh-TW" i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interest rates</a:t>
            </a:r>
            <a:endParaRPr lang="en-US" altLang="zh-TW" dirty="0">
              <a:solidFill>
                <a:srgbClr val="C00000"/>
              </a:solidFill>
              <a:ea typeface="ＭＳ Ｐゴシック" panose="020B0600070205080204" pitchFamily="34" charset="-128"/>
            </a:endParaRPr>
          </a:p>
          <a:p>
            <a:pPr lvl="1"/>
            <a:r>
              <a:rPr lang="en-US" altLang="zh-TW" dirty="0">
                <a:ea typeface="ＭＳ Ｐゴシック" panose="020B0600070205080204" pitchFamily="34" charset="-128"/>
              </a:rPr>
              <a:t>If we still have &lt;</a:t>
            </a:r>
            <a:r>
              <a:rPr lang="en-US" altLang="zh-TW" i="1" dirty="0">
                <a:ea typeface="ＭＳ Ｐゴシック" panose="020B0600070205080204" pitchFamily="34" charset="-128"/>
              </a:rPr>
              <a:t>K</a:t>
            </a:r>
            <a:r>
              <a:rPr lang="en-US" altLang="zh-TW" dirty="0">
                <a:ea typeface="ＭＳ Ｐゴシック" panose="020B0600070205080204" pitchFamily="34" charset="-128"/>
              </a:rPr>
              <a:t> docs, run the </a:t>
            </a:r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vector space query </a:t>
            </a:r>
            <a:r>
              <a:rPr lang="en-US" altLang="zh-TW" i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rising interest rates</a:t>
            </a:r>
          </a:p>
          <a:p>
            <a:pPr lvl="1"/>
            <a:r>
              <a:rPr lang="en-US" altLang="zh-TW" dirty="0">
                <a:ea typeface="ＭＳ Ｐゴシック" panose="020B0600070205080204" pitchFamily="34" charset="-128"/>
              </a:rPr>
              <a:t>Rank matching docs by </a:t>
            </a:r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vector space scoring</a:t>
            </a:r>
            <a:endParaRPr lang="en-US" altLang="zh-TW" i="1" dirty="0">
              <a:solidFill>
                <a:srgbClr val="C00000"/>
              </a:solidFill>
              <a:ea typeface="ＭＳ Ｐゴシック" panose="020B0600070205080204" pitchFamily="34" charset="-128"/>
            </a:endParaRPr>
          </a:p>
          <a:p>
            <a:r>
              <a:rPr lang="en-US" altLang="zh-TW" dirty="0">
                <a:ea typeface="ＭＳ Ｐゴシック" panose="020B0600070205080204" pitchFamily="34" charset="-128"/>
              </a:rPr>
              <a:t>This sequence is issued by a </a:t>
            </a:r>
            <a:r>
              <a:rPr lang="en-US" altLang="zh-TW" u="sng" dirty="0">
                <a:ea typeface="ＭＳ Ｐゴシック" panose="020B0600070205080204" pitchFamily="34" charset="-128"/>
              </a:rPr>
              <a:t>query parser</a:t>
            </a:r>
            <a:endParaRPr lang="en-US" altLang="zh-TW" dirty="0">
              <a:ea typeface="ＭＳ Ｐゴシック" panose="020B0600070205080204" pitchFamily="34" charset="-128"/>
            </a:endParaRPr>
          </a:p>
        </p:txBody>
      </p:sp>
      <p:sp>
        <p:nvSpPr>
          <p:cNvPr id="100356" name="TextBox 4">
            <a:extLst>
              <a:ext uri="{FF2B5EF4-FFF2-40B4-BE49-F238E27FC236}">
                <a16:creationId xmlns:a16="http://schemas.microsoft.com/office/drawing/2014/main" id="{18FC0DD5-1009-0876-1A69-AD41C79646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7.2.3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itle 1">
            <a:extLst>
              <a:ext uri="{FF2B5EF4-FFF2-40B4-BE49-F238E27FC236}">
                <a16:creationId xmlns:a16="http://schemas.microsoft.com/office/drawing/2014/main" id="{219E2A3E-DD82-9402-C3C6-F99022D55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Aggregate scores</a:t>
            </a:r>
          </a:p>
        </p:txBody>
      </p:sp>
      <p:sp>
        <p:nvSpPr>
          <p:cNvPr id="102403" name="Content Placeholder 2">
            <a:extLst>
              <a:ext uri="{FF2B5EF4-FFF2-40B4-BE49-F238E27FC236}">
                <a16:creationId xmlns:a16="http://schemas.microsoft.com/office/drawing/2014/main" id="{72315598-5D13-147E-172A-62B52C8F4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We’ve seen that score functions can combine cosine, static quality, proximity, etc.</a:t>
            </a:r>
          </a:p>
          <a:p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How do we know the best combination?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Some applications – expert-tuned</a:t>
            </a:r>
          </a:p>
          <a:p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Increasingly common: machine-learned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See later lecture</a:t>
            </a:r>
          </a:p>
        </p:txBody>
      </p:sp>
      <p:sp>
        <p:nvSpPr>
          <p:cNvPr id="102404" name="TextBox 4">
            <a:extLst>
              <a:ext uri="{FF2B5EF4-FFF2-40B4-BE49-F238E27FC236}">
                <a16:creationId xmlns:a16="http://schemas.microsoft.com/office/drawing/2014/main" id="{04B71EB5-AE9F-A215-92D3-818E3914A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7.2.3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itle 1">
            <a:extLst>
              <a:ext uri="{FF2B5EF4-FFF2-40B4-BE49-F238E27FC236}">
                <a16:creationId xmlns:a16="http://schemas.microsoft.com/office/drawing/2014/main" id="{BEA99576-F641-EF8A-F728-078C1770E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Putting it all together</a:t>
            </a:r>
          </a:p>
        </p:txBody>
      </p:sp>
      <p:pic>
        <p:nvPicPr>
          <p:cNvPr id="104451" name="Content Placeholder 4" descr="system.gif">
            <a:extLst>
              <a:ext uri="{FF2B5EF4-FFF2-40B4-BE49-F238E27FC236}">
                <a16:creationId xmlns:a16="http://schemas.microsoft.com/office/drawing/2014/main" id="{B7F34F11-F772-12D7-23CA-AC6459B6C3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584325"/>
            <a:ext cx="9144000" cy="4378325"/>
          </a:xfrm>
        </p:spPr>
      </p:pic>
      <p:grpSp>
        <p:nvGrpSpPr>
          <p:cNvPr id="2" name="Group 7">
            <a:extLst>
              <a:ext uri="{FF2B5EF4-FFF2-40B4-BE49-F238E27FC236}">
                <a16:creationId xmlns:a16="http://schemas.microsoft.com/office/drawing/2014/main" id="{2D15C1D0-8439-90B1-388B-56494374978E}"/>
              </a:ext>
            </a:extLst>
          </p:cNvPr>
          <p:cNvGrpSpPr>
            <a:grpSpLocks/>
          </p:cNvGrpSpPr>
          <p:nvPr/>
        </p:nvGrpSpPr>
        <p:grpSpPr bwMode="auto">
          <a:xfrm>
            <a:off x="6553200" y="4876800"/>
            <a:ext cx="2590800" cy="1066800"/>
            <a:chOff x="6553200" y="4876800"/>
            <a:chExt cx="2590800" cy="1066800"/>
          </a:xfrm>
        </p:grpSpPr>
        <p:sp>
          <p:nvSpPr>
            <p:cNvPr id="104455" name="Rectangle 5">
              <a:extLst>
                <a:ext uri="{FF2B5EF4-FFF2-40B4-BE49-F238E27FC236}">
                  <a16:creationId xmlns:a16="http://schemas.microsoft.com/office/drawing/2014/main" id="{9B4F6575-D494-6DEF-CF74-A6E38184E8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29600" y="4876800"/>
              <a:ext cx="914400" cy="1066800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104456" name="Rectangle 6">
              <a:extLst>
                <a:ext uri="{FF2B5EF4-FFF2-40B4-BE49-F238E27FC236}">
                  <a16:creationId xmlns:a16="http://schemas.microsoft.com/office/drawing/2014/main" id="{2FF6BB5F-3051-D4D8-BDB3-9049532454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3200" y="5562600"/>
              <a:ext cx="1676400" cy="304800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5F988179-C08E-992B-FFAC-3A035EB913B7}"/>
              </a:ext>
            </a:extLst>
          </p:cNvPr>
          <p:cNvSpPr/>
          <p:nvPr/>
        </p:nvSpPr>
        <p:spPr bwMode="auto">
          <a:xfrm>
            <a:off x="4267200" y="1981200"/>
            <a:ext cx="2362200" cy="228600"/>
          </a:xfrm>
          <a:prstGeom prst="rect">
            <a:avLst/>
          </a:prstGeom>
          <a:solidFill>
            <a:schemeClr val="accent2">
              <a:lumMod val="20000"/>
              <a:lumOff val="80000"/>
              <a:alpha val="25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9pPr>
          </a:lstStyle>
          <a:p>
            <a:pPr eaLnBrk="1" hangingPunct="1">
              <a:defRPr/>
            </a:pPr>
            <a:endParaRPr lang="en-US" altLang="zh-TW"/>
          </a:p>
        </p:txBody>
      </p:sp>
      <p:sp>
        <p:nvSpPr>
          <p:cNvPr id="104454" name="TextBox 4">
            <a:extLst>
              <a:ext uri="{FF2B5EF4-FFF2-40B4-BE49-F238E27FC236}">
                <a16:creationId xmlns:a16="http://schemas.microsoft.com/office/drawing/2014/main" id="{A9C4C0AC-E883-41C8-0491-6B2581509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7.2.4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2493FA73-618F-DB1D-10C8-08DF15EA2F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Resources</a:t>
            </a:r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70FA1A9C-85C7-89F1-7BEE-06D9A5E333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z="2000">
                <a:ea typeface="宋体" panose="02010600030101010101" pitchFamily="2" charset="-122"/>
                <a:cs typeface="Times New Roman" panose="02020603050405020304" pitchFamily="18" charset="0"/>
              </a:rPr>
              <a:t>IIR 7, 6.1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IR-slides">
  <a:themeElements>
    <a:clrScheme name="IIR Boo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37085"/>
      </a:accent1>
      <a:accent2>
        <a:srgbClr val="C0504D"/>
      </a:accent2>
      <a:accent3>
        <a:srgbClr val="357E69"/>
      </a:accent3>
      <a:accent4>
        <a:srgbClr val="918BA3"/>
      </a:accent4>
      <a:accent5>
        <a:srgbClr val="139CB7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IIR-slides.pot</Template>
  <TotalTime>16128</TotalTime>
  <Words>2300</Words>
  <Application>Microsoft Office PowerPoint</Application>
  <PresentationFormat>如螢幕大小 (4:3)</PresentationFormat>
  <Paragraphs>330</Paragraphs>
  <Slides>48</Slides>
  <Notes>48</Notes>
  <HiddenSlides>0</HiddenSlides>
  <MMClips>0</MMClips>
  <ScaleCrop>false</ScaleCrop>
  <HeadingPairs>
    <vt:vector size="8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48</vt:i4>
      </vt:variant>
    </vt:vector>
  </HeadingPairs>
  <TitlesOfParts>
    <vt:vector size="58" baseType="lpstr">
      <vt:lpstr>ＭＳ Ｐゴシック</vt:lpstr>
      <vt:lpstr>宋体</vt:lpstr>
      <vt:lpstr>Arial</vt:lpstr>
      <vt:lpstr>Calibri</vt:lpstr>
      <vt:lpstr>Lucida Sans</vt:lpstr>
      <vt:lpstr>Tahoma</vt:lpstr>
      <vt:lpstr>Times New Roman</vt:lpstr>
      <vt:lpstr>Wingdings</vt:lpstr>
      <vt:lpstr>IIR-slides</vt:lpstr>
      <vt:lpstr>Equation</vt:lpstr>
      <vt:lpstr>PowerPoint 簡報</vt:lpstr>
      <vt:lpstr>Recap: tf-idf weighting</vt:lpstr>
      <vt:lpstr>Recap: Queries as vectors</vt:lpstr>
      <vt:lpstr>Recap: cosine(query,document)</vt:lpstr>
      <vt:lpstr>This lecture</vt:lpstr>
      <vt:lpstr>Computing cosine scores</vt:lpstr>
      <vt:lpstr>Efficient cosine ranking</vt:lpstr>
      <vt:lpstr>Efficient cosine ranking</vt:lpstr>
      <vt:lpstr>Special case – unweighted queries</vt:lpstr>
      <vt:lpstr>Faster cosine: unweighted query</vt:lpstr>
      <vt:lpstr>Computing the K largest cosines: selection vs. sorting</vt:lpstr>
      <vt:lpstr>Use heap for selecting top K</vt:lpstr>
      <vt:lpstr>Bottlenecks</vt:lpstr>
      <vt:lpstr>Cosine similarity is only a proxy</vt:lpstr>
      <vt:lpstr>Generic approach</vt:lpstr>
      <vt:lpstr>Index elimination</vt:lpstr>
      <vt:lpstr>High-idf query terms only</vt:lpstr>
      <vt:lpstr>Docs containing many query terms</vt:lpstr>
      <vt:lpstr>3 of 4 query terms</vt:lpstr>
      <vt:lpstr>Champion lists</vt:lpstr>
      <vt:lpstr>Exercises</vt:lpstr>
      <vt:lpstr>Static quality scores</vt:lpstr>
      <vt:lpstr>Modeling authority</vt:lpstr>
      <vt:lpstr>Net score</vt:lpstr>
      <vt:lpstr>Top K by net score – fast methods</vt:lpstr>
      <vt:lpstr>Why order postings by g(d)?</vt:lpstr>
      <vt:lpstr>Champion lists in g(d)-ordering</vt:lpstr>
      <vt:lpstr>High and low lists</vt:lpstr>
      <vt:lpstr>Impact-ordered postings</vt:lpstr>
      <vt:lpstr>1. Early termination</vt:lpstr>
      <vt:lpstr>2. idf-ordered terms</vt:lpstr>
      <vt:lpstr>Cluster pruning: preprocessing</vt:lpstr>
      <vt:lpstr> Cluster pruning: query processing</vt:lpstr>
      <vt:lpstr>Visualization</vt:lpstr>
      <vt:lpstr>Why use random sampling</vt:lpstr>
      <vt:lpstr>General variants</vt:lpstr>
      <vt:lpstr>Exercises</vt:lpstr>
      <vt:lpstr>Parametric and zone indexes</vt:lpstr>
      <vt:lpstr>Fields</vt:lpstr>
      <vt:lpstr>Zone</vt:lpstr>
      <vt:lpstr>Example zone indexes</vt:lpstr>
      <vt:lpstr>Tiered indexes</vt:lpstr>
      <vt:lpstr>Example tiered index</vt:lpstr>
      <vt:lpstr>Query term proximity</vt:lpstr>
      <vt:lpstr>Query parsers</vt:lpstr>
      <vt:lpstr>Aggregate scores</vt:lpstr>
      <vt:lpstr>Putting it all together</vt:lpstr>
      <vt:lpstr>Resources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Christopher Manning</dc:creator>
  <cp:lastModifiedBy>王正豪</cp:lastModifiedBy>
  <cp:revision>376</cp:revision>
  <cp:lastPrinted>2009-09-22T15:48:09Z</cp:lastPrinted>
  <dcterms:created xsi:type="dcterms:W3CDTF">2009-09-21T23:46:17Z</dcterms:created>
  <dcterms:modified xsi:type="dcterms:W3CDTF">2026-10-20T10:45:45Z</dcterms:modified>
</cp:coreProperties>
</file>