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47"/>
  </p:notesMasterIdLst>
  <p:handoutMasterIdLst>
    <p:handoutMasterId r:id="rId48"/>
  </p:handoutMasterIdLst>
  <p:sldIdLst>
    <p:sldId id="258" r:id="rId2"/>
    <p:sldId id="449" r:id="rId3"/>
    <p:sldId id="450" r:id="rId4"/>
    <p:sldId id="451" r:id="rId5"/>
    <p:sldId id="452" r:id="rId6"/>
    <p:sldId id="492" r:id="rId7"/>
    <p:sldId id="486" r:id="rId8"/>
    <p:sldId id="453" r:id="rId9"/>
    <p:sldId id="454" r:id="rId10"/>
    <p:sldId id="455" r:id="rId11"/>
    <p:sldId id="456" r:id="rId12"/>
    <p:sldId id="493" r:id="rId13"/>
    <p:sldId id="458" r:id="rId14"/>
    <p:sldId id="459" r:id="rId15"/>
    <p:sldId id="494" r:id="rId16"/>
    <p:sldId id="461" r:id="rId17"/>
    <p:sldId id="462" r:id="rId18"/>
    <p:sldId id="463" r:id="rId19"/>
    <p:sldId id="464" r:id="rId20"/>
    <p:sldId id="465" r:id="rId21"/>
    <p:sldId id="466" r:id="rId22"/>
    <p:sldId id="487" r:id="rId23"/>
    <p:sldId id="467" r:id="rId24"/>
    <p:sldId id="468" r:id="rId25"/>
    <p:sldId id="488" r:id="rId26"/>
    <p:sldId id="469" r:id="rId27"/>
    <p:sldId id="470" r:id="rId28"/>
    <p:sldId id="471" r:id="rId29"/>
    <p:sldId id="472" r:id="rId30"/>
    <p:sldId id="473" r:id="rId31"/>
    <p:sldId id="474" r:id="rId32"/>
    <p:sldId id="475" r:id="rId33"/>
    <p:sldId id="489" r:id="rId34"/>
    <p:sldId id="476" r:id="rId35"/>
    <p:sldId id="477" r:id="rId36"/>
    <p:sldId id="490" r:id="rId37"/>
    <p:sldId id="491" r:id="rId38"/>
    <p:sldId id="478" r:id="rId39"/>
    <p:sldId id="479" r:id="rId40"/>
    <p:sldId id="480" r:id="rId41"/>
    <p:sldId id="481" r:id="rId42"/>
    <p:sldId id="482" r:id="rId43"/>
    <p:sldId id="483" r:id="rId44"/>
    <p:sldId id="484" r:id="rId45"/>
    <p:sldId id="485" r:id="rId46"/>
  </p:sldIdLst>
  <p:sldSz cx="9144000" cy="6858000" type="screen4x3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Lucida Sans" panose="020B0602030504020204" pitchFamily="34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clrMode="gray" frame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B2B2B2"/>
    <a:srgbClr val="FF9966"/>
    <a:srgbClr val="F4F3EB"/>
    <a:srgbClr val="F0EEEB"/>
    <a:srgbClr val="00A000"/>
    <a:srgbClr val="A405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18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08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42730417-0A36-F813-6530-A90659E1A96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A27FCD41-6B6F-DF04-7016-7E4F3552029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7284" name="Rectangle 4">
            <a:extLst>
              <a:ext uri="{FF2B5EF4-FFF2-40B4-BE49-F238E27FC236}">
                <a16:creationId xmlns:a16="http://schemas.microsoft.com/office/drawing/2014/main" id="{CAF31364-0F5A-219C-5DF5-2915E93BFD6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latin typeface="Tahoma" panose="020B060403050404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7285" name="Rectangle 5">
            <a:extLst>
              <a:ext uri="{FF2B5EF4-FFF2-40B4-BE49-F238E27FC236}">
                <a16:creationId xmlns:a16="http://schemas.microsoft.com/office/drawing/2014/main" id="{54A7A607-DB74-353B-5ACF-12E89C928E1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panose="020B0604030504040204" pitchFamily="34" charset="0"/>
              </a:defRPr>
            </a:lvl1pPr>
          </a:lstStyle>
          <a:p>
            <a:fld id="{4A930B71-C4B9-4122-8DA0-96D6EA7089A6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E1E0BC4B-BA1D-D8D3-01DC-72CF16F95CD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F96340C4-588F-82A4-6E05-32E4404F0C13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62237314-675A-2609-F355-2B01BE9B99E1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81" name="Rectangle 5">
            <a:extLst>
              <a:ext uri="{FF2B5EF4-FFF2-40B4-BE49-F238E27FC236}">
                <a16:creationId xmlns:a16="http://schemas.microsoft.com/office/drawing/2014/main" id="{C585F17A-9E64-C0B2-BAD5-89B33FCE661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1382" name="Rectangle 6">
            <a:extLst>
              <a:ext uri="{FF2B5EF4-FFF2-40B4-BE49-F238E27FC236}">
                <a16:creationId xmlns:a16="http://schemas.microsoft.com/office/drawing/2014/main" id="{9953A786-893D-AEFE-026F-F8AA06EAE7D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1383" name="Rectangle 7">
            <a:extLst>
              <a:ext uri="{FF2B5EF4-FFF2-40B4-BE49-F238E27FC236}">
                <a16:creationId xmlns:a16="http://schemas.microsoft.com/office/drawing/2014/main" id="{55A30FEB-A526-979F-21F3-96E59263EF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235" tIns="47617" rIns="95235" bIns="47617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684BAF22-2181-4525-861F-C23A9880C3A4}" type="slidenum">
              <a:rPr lang="zh-TW" altLang="en-US"/>
              <a:pPr/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ＭＳ Ｐゴシック" pitchFamily="-65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35805E25-35DF-C4F0-3F0D-32553BA17B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690A00D-5644-938E-B947-B2F810C464E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0E629160-BF82-5B9F-F350-5850E060941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62693FB3-33AA-C304-E616-E4CA12DD06C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9C5A28F3-FEE8-668D-9FD7-D30CED91F50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B10DA121-3431-98D7-1CE0-FF0F33D4C15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6D97ABA4-2F22-8922-7857-084CE7B68D5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3368121-7FD5-5D1A-D67E-3ADE47D5885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19CE8347-625C-7959-3F11-63188263F8E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FE590C89-2832-F99E-D36A-450F0092A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lvl="1"/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Cf. our discussion of how Westlaw Boolean queries didn’t actually outperform free text querying</a:t>
            </a:r>
          </a:p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F0854386-FC24-587D-6A2D-8F5C2EE777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AA941D5-59E8-4E5A-93B1-D7C6BFA4A86D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5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4F4AF42E-97E1-B1F3-9C3F-599B6420A81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D79C9A0E-772D-1712-1436-FB0C103FACB6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D45C73A6-3618-A121-9EB5-96AAD30B3D7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95D5D8EF-A50A-C3BC-E48B-0609B7917DE2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6AD29932-74F4-B4D4-0E3B-514C633D080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1950A7D5-734A-7380-94C9-05AECA7D381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0BCECB5-0413-448B-35AA-5D60F7FC6B7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11225496-9910-D132-3C51-19B3D90A7B77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85BC63A4-A354-0CCB-1DAA-43CB58B914D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6442E4C5-445D-F1AB-8CFF-85EC0929D3F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12A56C1F-7ABC-7D3A-62D6-9F5FC940502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59C43BC-8360-D88F-1579-3F182E8496A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77250A5E-C443-7E6C-3B96-D6DBF8DB77F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F081278-E2F8-A805-8DDC-A51672FF425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578CE057-9B7E-6EBE-A245-E599228F3D8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63C4CA65-A6DB-A8D4-597F-5C4AA8A609A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00BF879F-2AF9-E896-6DC6-A48018CF863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C0D205C4-3789-DFA2-56E2-AEF79033DC9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25783795-5043-C0E7-D65C-161E89E6DCF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5EF6025A-AF76-92CD-EBF6-445C4B0C6B8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2E51A81E-3DDA-2B31-F5ED-4FFDBA975BC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FFF4FEE4-644E-BC1D-F3BE-5E1E413DDFE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>
            <a:extLst>
              <a:ext uri="{FF2B5EF4-FFF2-40B4-BE49-F238E27FC236}">
                <a16:creationId xmlns:a16="http://schemas.microsoft.com/office/drawing/2014/main" id="{0C70D813-842B-A386-72E6-C45DCD9C12B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06ABEE50-B5ED-3DAA-A7F3-EBA4DB3F311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62494A37-060A-D8F5-FE27-8F02646744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CDFFEDF-46FE-ED47-F510-A167BA9B11C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2E87AAEB-87A9-1AAD-5120-A14FDC3D77A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>
            <a:extLst>
              <a:ext uri="{FF2B5EF4-FFF2-40B4-BE49-F238E27FC236}">
                <a16:creationId xmlns:a16="http://schemas.microsoft.com/office/drawing/2014/main" id="{9764E5CE-6B43-3772-A965-F4193FA0F34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>
            <a:extLst>
              <a:ext uri="{FF2B5EF4-FFF2-40B4-BE49-F238E27FC236}">
                <a16:creationId xmlns:a16="http://schemas.microsoft.com/office/drawing/2014/main" id="{E1D4A55A-0FE6-3BCE-4A51-4F075355570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17A766FE-0EEB-BE2F-694B-E663E8E3199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>
            <a:extLst>
              <a:ext uri="{FF2B5EF4-FFF2-40B4-BE49-F238E27FC236}">
                <a16:creationId xmlns:a16="http://schemas.microsoft.com/office/drawing/2014/main" id="{2DE279F4-DB09-3490-99CE-10FAD946EE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>
            <a:extLst>
              <a:ext uri="{FF2B5EF4-FFF2-40B4-BE49-F238E27FC236}">
                <a16:creationId xmlns:a16="http://schemas.microsoft.com/office/drawing/2014/main" id="{C5730362-D238-01E5-BD00-4217E81D3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6 4 3 2 1 0</a:t>
            </a:r>
          </a:p>
        </p:txBody>
      </p:sp>
      <p:sp>
        <p:nvSpPr>
          <p:cNvPr id="52228" name="Slide Number Placeholder 3">
            <a:extLst>
              <a:ext uri="{FF2B5EF4-FFF2-40B4-BE49-F238E27FC236}">
                <a16:creationId xmlns:a16="http://schemas.microsoft.com/office/drawing/2014/main" id="{73BDA501-5F9A-0615-C097-6BC2A1B3F0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14AC942-42D3-4649-9A56-D92031E0D0E9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21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>
            <a:extLst>
              <a:ext uri="{FF2B5EF4-FFF2-40B4-BE49-F238E27FC236}">
                <a16:creationId xmlns:a16="http://schemas.microsoft.com/office/drawing/2014/main" id="{5123180A-F2CD-3E88-CA36-EBFB33402028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D8C97037-E726-DE48-953E-A6615DE7E98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>
            <a:extLst>
              <a:ext uri="{FF2B5EF4-FFF2-40B4-BE49-F238E27FC236}">
                <a16:creationId xmlns:a16="http://schemas.microsoft.com/office/drawing/2014/main" id="{7F43CDF8-BD05-3414-57A5-E09820A76AE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>
            <a:extLst>
              <a:ext uri="{FF2B5EF4-FFF2-40B4-BE49-F238E27FC236}">
                <a16:creationId xmlns:a16="http://schemas.microsoft.com/office/drawing/2014/main" id="{B971E859-1200-1F56-227D-995C65A829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Why do you get these numbers?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Suggests df is better.</a:t>
            </a:r>
          </a:p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6324" name="Slide Number Placeholder 3">
            <a:extLst>
              <a:ext uri="{FF2B5EF4-FFF2-40B4-BE49-F238E27FC236}">
                <a16:creationId xmlns:a16="http://schemas.microsoft.com/office/drawing/2014/main" id="{ACD00DC4-FBF6-96E7-33EB-589B6F84E9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29D2001-DC10-4C76-AE12-D2E95CF97202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23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>
            <a:extLst>
              <a:ext uri="{FF2B5EF4-FFF2-40B4-BE49-F238E27FC236}">
                <a16:creationId xmlns:a16="http://schemas.microsoft.com/office/drawing/2014/main" id="{E711D1C4-DF59-EB93-2E94-A11CC8961135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C75E098B-6983-CB97-94CA-7C8BEDDB188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DF967AFE-3A66-8367-4EA0-1C6321B7403B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F0521B54-62DC-71A9-2751-4AD71009744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CF3CA39-2219-CF63-D1F0-6869D2F94B4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8F8A5AB-C017-77A2-EA98-42EB02A03CF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A43C3E30-C6F7-9D95-47E8-CE029F50845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EB9546CD-9608-1C96-108D-1216232C7743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4D17F7EE-36C8-1544-303D-0F6A4CDAEB6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F30C626B-70E3-776D-55EB-0EC9D331FC7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>
            <a:extLst>
              <a:ext uri="{FF2B5EF4-FFF2-40B4-BE49-F238E27FC236}">
                <a16:creationId xmlns:a16="http://schemas.microsoft.com/office/drawing/2014/main" id="{1042DF36-2FF8-D8E6-0036-9464AB32274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D8ECB566-EE62-D10F-EDB2-E38B519BA57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793ACA8A-7E1F-0682-F284-B4E8C96FFEB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E963A9EF-CDB7-93B9-7AE3-3FDA4DDF608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9C0DEAAD-41B5-2363-D3D2-D16D9BFBCE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2DF3E73D-75E7-9684-FD96-9A007753013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9C6BA69E-1FD8-51A5-CA1D-DE32495BCE5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5007988F-5FA0-A6A3-3EA6-11BAA3199D9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>
            <a:extLst>
              <a:ext uri="{FF2B5EF4-FFF2-40B4-BE49-F238E27FC236}">
                <a16:creationId xmlns:a16="http://schemas.microsoft.com/office/drawing/2014/main" id="{6D7BF6AD-43F7-EA23-F526-EECFBAA4962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A3C37E4D-A1B5-3191-4536-36D86169F72F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>
            <a:extLst>
              <a:ext uri="{FF2B5EF4-FFF2-40B4-BE49-F238E27FC236}">
                <a16:creationId xmlns:a16="http://schemas.microsoft.com/office/drawing/2014/main" id="{89C59B0C-E30F-166C-FE54-FBFF3D31DC1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E1706BAD-F622-2C69-C4EF-0CE08960C3CD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>
            <a:extLst>
              <a:ext uri="{FF2B5EF4-FFF2-40B4-BE49-F238E27FC236}">
                <a16:creationId xmlns:a16="http://schemas.microsoft.com/office/drawing/2014/main" id="{2E7466CE-3481-2ED5-B2C9-5CA9DE2C5B9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>
            <a:extLst>
              <a:ext uri="{FF2B5EF4-FFF2-40B4-BE49-F238E27FC236}">
                <a16:creationId xmlns:a16="http://schemas.microsoft.com/office/drawing/2014/main" id="{25F02B81-234D-61D8-F93F-C48F1DC73C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See Law of Cosines (Cosine Rule) wikipedia page</a:t>
            </a:r>
          </a:p>
        </p:txBody>
      </p:sp>
      <p:sp>
        <p:nvSpPr>
          <p:cNvPr id="80900" name="Slide Number Placeholder 3">
            <a:extLst>
              <a:ext uri="{FF2B5EF4-FFF2-40B4-BE49-F238E27FC236}">
                <a16:creationId xmlns:a16="http://schemas.microsoft.com/office/drawing/2014/main" id="{ABDC1B54-8CA5-E0F0-3778-284BC32D77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BBAABCD-77A9-4F51-8188-B553BF98943E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35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97315DC2-5284-A9E9-B821-A6B4A3E645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50048BCE-315B-08EB-1A07-4ED728802DC1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8C117EC8-3CB9-C06E-B03F-F07532990F3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41D3E39F-AA77-D60C-0E10-845CBA76708A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>
            <a:extLst>
              <a:ext uri="{FF2B5EF4-FFF2-40B4-BE49-F238E27FC236}">
                <a16:creationId xmlns:a16="http://schemas.microsoft.com/office/drawing/2014/main" id="{2D009D3B-B665-E50C-ADCF-E584BD18891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3C53E533-B980-8CA5-E485-B8376A072D24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>
            <a:extLst>
              <a:ext uri="{FF2B5EF4-FFF2-40B4-BE49-F238E27FC236}">
                <a16:creationId xmlns:a16="http://schemas.microsoft.com/office/drawing/2014/main" id="{264D93CD-BC5D-567B-7EAA-528DED350B2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>
            <a:extLst>
              <a:ext uri="{FF2B5EF4-FFF2-40B4-BE49-F238E27FC236}">
                <a16:creationId xmlns:a16="http://schemas.microsoft.com/office/drawing/2014/main" id="{960EB1F7-006A-39AA-D19D-2766E4A1B0A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>
            <a:extLst>
              <a:ext uri="{FF2B5EF4-FFF2-40B4-BE49-F238E27FC236}">
                <a16:creationId xmlns:a16="http://schemas.microsoft.com/office/drawing/2014/main" id="{C2649399-548A-4EF2-6264-D99086F3D01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E723DEA1-8686-19C4-4059-64545B020EB5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>
            <a:extLst>
              <a:ext uri="{FF2B5EF4-FFF2-40B4-BE49-F238E27FC236}">
                <a16:creationId xmlns:a16="http://schemas.microsoft.com/office/drawing/2014/main" id="{24F8E912-2454-B380-0E15-A67170A81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3187" name="Notes Placeholder 2">
            <a:extLst>
              <a:ext uri="{FF2B5EF4-FFF2-40B4-BE49-F238E27FC236}">
                <a16:creationId xmlns:a16="http://schemas.microsoft.com/office/drawing/2014/main" id="{7915BC52-5115-9847-AF52-BEAC5A013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n default is just term frequency</a:t>
            </a:r>
          </a:p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ltc is best known form of weighting</a:t>
            </a:r>
          </a:p>
        </p:txBody>
      </p:sp>
      <p:sp>
        <p:nvSpPr>
          <p:cNvPr id="93188" name="Slide Number Placeholder 3">
            <a:extLst>
              <a:ext uri="{FF2B5EF4-FFF2-40B4-BE49-F238E27FC236}">
                <a16:creationId xmlns:a16="http://schemas.microsoft.com/office/drawing/2014/main" id="{E29820C4-B7D7-F255-FF1B-4661B2DEA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D491BC0-0EDD-4D00-86FB-92F2295AB196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41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>
            <a:extLst>
              <a:ext uri="{FF2B5EF4-FFF2-40B4-BE49-F238E27FC236}">
                <a16:creationId xmlns:a16="http://schemas.microsoft.com/office/drawing/2014/main" id="{761DAEB3-24B1-5043-129C-43E7CA2E90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Notes Placeholder 2">
            <a:extLst>
              <a:ext uri="{FF2B5EF4-FFF2-40B4-BE49-F238E27FC236}">
                <a16:creationId xmlns:a16="http://schemas.microsoft.com/office/drawing/2014/main" id="{1171BFD5-868A-614C-8866-C5CD8F95E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TW">
                <a:latin typeface="Arial" panose="020B0604020202020204" pitchFamily="34" charset="0"/>
                <a:ea typeface="ＭＳ Ｐゴシック" panose="020B0600070205080204" pitchFamily="34" charset="-128"/>
              </a:rPr>
              <a:t>Leaving off idf weighting on documents is good for both efficiency and system effectiveness reasons.</a:t>
            </a:r>
          </a:p>
        </p:txBody>
      </p:sp>
      <p:sp>
        <p:nvSpPr>
          <p:cNvPr id="95236" name="Slide Number Placeholder 3">
            <a:extLst>
              <a:ext uri="{FF2B5EF4-FFF2-40B4-BE49-F238E27FC236}">
                <a16:creationId xmlns:a16="http://schemas.microsoft.com/office/drawing/2014/main" id="{848E780D-DE84-4038-ED4D-042652C920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A5BBCAE-E9A3-4EDE-BA49-E8C412E8DAAD}" type="slidenum">
              <a:rPr kumimoji="0" lang="zh-TW" altLang="en-US">
                <a:latin typeface="Lucida Sans" panose="020B0602030504020204" pitchFamily="34" charset="0"/>
                <a:ea typeface="新細明體" panose="02020500000000000000" pitchFamily="18" charset="-120"/>
              </a:rPr>
              <a:pPr>
                <a:spcBef>
                  <a:spcPct val="0"/>
                </a:spcBef>
              </a:pPr>
              <a:t>42</a:t>
            </a:fld>
            <a:endParaRPr kumimoji="0" lang="en-US" altLang="zh-TW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>
            <a:extLst>
              <a:ext uri="{FF2B5EF4-FFF2-40B4-BE49-F238E27FC236}">
                <a16:creationId xmlns:a16="http://schemas.microsoft.com/office/drawing/2014/main" id="{F4E25FFE-DC7F-C8F0-DD88-1BCA2B47FA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>
            <a:extLst>
              <a:ext uri="{FF2B5EF4-FFF2-40B4-BE49-F238E27FC236}">
                <a16:creationId xmlns:a16="http://schemas.microsoft.com/office/drawing/2014/main" id="{414405E7-A388-5CCE-112F-1AD2F105213B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BE8FD7F6-A040-80C9-4A36-44697D0A2EC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A8564077-8643-FCDD-B283-B9A58C1C152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>
            <a:extLst>
              <a:ext uri="{FF2B5EF4-FFF2-40B4-BE49-F238E27FC236}">
                <a16:creationId xmlns:a16="http://schemas.microsoft.com/office/drawing/2014/main" id="{710725A4-1870-1F5F-BACD-1591C9F4CA1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CF1F6EE5-63A5-3CDF-41B3-BBE779F66C48}"/>
              </a:ext>
            </a:extLst>
          </p:cNvPr>
          <p:cNvSpPr>
            <a:spLocks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TW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solidFill>
          <a:srgbClr val="2333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9">
            <a:extLst>
              <a:ext uri="{FF2B5EF4-FFF2-40B4-BE49-F238E27FC236}">
                <a16:creationId xmlns:a16="http://schemas.microsoft.com/office/drawing/2014/main" id="{01AA2123-566D-9E5B-51D9-3676B3B7F7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4263" y="1981200"/>
            <a:ext cx="30130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3600">
                <a:solidFill>
                  <a:srgbClr val="FBFCFF"/>
                </a:solidFill>
                <a:latin typeface="Calibri" panose="020F0502020204030204" pitchFamily="34" charset="0"/>
              </a:rPr>
              <a:t>Introduction to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C2755BA1-F0E1-5D23-D3F4-B21CE1B7D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rgbClr val="139CB7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algn="ctr" eaLnBrk="1" hangingPunct="1">
              <a:defRPr/>
            </a:pPr>
            <a:endParaRPr lang="zh-TW" altLang="en-US">
              <a:solidFill>
                <a:srgbClr val="FFFFFF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06FC69B-E288-2BB4-A9BB-062BB76C9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263" y="2590800"/>
            <a:ext cx="5646737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panose="020B0602030504020204" pitchFamily="34" charset="0"/>
                <a:cs typeface="Arial Unicode MS" charset="0"/>
              </a:defRPr>
            </a:lvl9pPr>
          </a:lstStyle>
          <a:p>
            <a:pPr eaLnBrk="1" hangingPunct="1">
              <a:defRPr/>
            </a:pPr>
            <a:r>
              <a:rPr lang="en-US" altLang="zh-TW" sz="4800" b="1">
                <a:solidFill>
                  <a:srgbClr val="139CB7"/>
                </a:solidFill>
                <a:latin typeface="Calibri" panose="020F0502020204030204" pitchFamily="34" charset="0"/>
              </a:rPr>
              <a:t>Information Retrieval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362200"/>
          </a:xfrm>
        </p:spPr>
        <p:txBody>
          <a:bodyPr/>
          <a:lstStyle>
            <a:lvl1pPr marL="0" indent="0" algn="ctr">
              <a:buNone/>
              <a:defRPr>
                <a:solidFill>
                  <a:srgbClr val="43708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0B2CBE0F-3154-1567-ED99-7B4EC2B7B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DD76AA7-380C-3503-9572-42467B745D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rgbClr val="437085"/>
                </a:solidFill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46EAD1B-A21D-699A-E008-DDBB8F263E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437085"/>
                </a:solidFill>
              </a:defRPr>
            </a:lvl1pPr>
          </a:lstStyle>
          <a:p>
            <a:fld id="{F130F56D-5A05-4F5A-8087-B6621775718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22531593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15C860B1-1C65-361B-E8A1-6510664F8FD6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E9B3CD5-0A32-DC0D-A6ED-908A39C37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B1FA679-FAC5-74A7-5CFA-B115C5F2F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07E22DE-B7C3-A187-4F5B-7695C8D35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ACE72FF-07DC-45AC-813E-E2C9FDDA8B4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75125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060418-4B63-2684-07AD-5D656B9E0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77B33D-E309-17EF-92E9-C4D57B213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B48DEC-8477-E6AA-E496-456A418B1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7FB08E-86FF-47BA-A3C0-E780EA2B4CF0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497214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9">
            <a:extLst>
              <a:ext uri="{FF2B5EF4-FFF2-40B4-BE49-F238E27FC236}">
                <a16:creationId xmlns:a16="http://schemas.microsoft.com/office/drawing/2014/main" id="{135F2E2F-02C4-C9AC-02DD-C12A84A5CB7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943036F2-43C3-351C-77B8-95964A6B2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3F3C6937-F1D3-5138-3F85-215CE85D4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8" name="Slide Number Placeholder 6">
            <a:extLst>
              <a:ext uri="{FF2B5EF4-FFF2-40B4-BE49-F238E27FC236}">
                <a16:creationId xmlns:a16="http://schemas.microsoft.com/office/drawing/2014/main" id="{183F700A-C66D-1783-5768-261A693DD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CD2EF2-21FA-41F8-8525-AD607B6010C9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642144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57F3FC51-8C3F-EB13-A2E1-05EC7A89D3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6">
            <a:extLst>
              <a:ext uri="{FF2B5EF4-FFF2-40B4-BE49-F238E27FC236}">
                <a16:creationId xmlns:a16="http://schemas.microsoft.com/office/drawing/2014/main" id="{45EBCC6A-D16C-3975-57A2-E48F9E456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9" name="Footer Placeholder 7">
            <a:extLst>
              <a:ext uri="{FF2B5EF4-FFF2-40B4-BE49-F238E27FC236}">
                <a16:creationId xmlns:a16="http://schemas.microsoft.com/office/drawing/2014/main" id="{6790621F-6CBD-E95B-4B6A-2C37E8A88B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10" name="Slide Number Placeholder 8">
            <a:extLst>
              <a:ext uri="{FF2B5EF4-FFF2-40B4-BE49-F238E27FC236}">
                <a16:creationId xmlns:a16="http://schemas.microsoft.com/office/drawing/2014/main" id="{6437256C-6F7D-90CF-650A-97BD11C07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42F9D-1E07-4708-9710-94BA70B0C92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57527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>
            <a:extLst>
              <a:ext uri="{FF2B5EF4-FFF2-40B4-BE49-F238E27FC236}">
                <a16:creationId xmlns:a16="http://schemas.microsoft.com/office/drawing/2014/main" id="{94B38832-4661-8642-C98A-93291BAF7D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0178063E-AE7C-6E87-860F-C5A7F536B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D3B88603-1A2C-BCC1-AC3A-D96812B4EC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64454478-6F76-2A9A-FCAA-C49C2B607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2CFDE2-C633-4263-930A-6B2BC1D7CEC8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78117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98B9CC8-B9B1-8FAD-C35A-885376F0B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B0910B7-6E8C-F975-324C-3756DAA963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8B4A019-B22A-D78B-25EE-C3F5FA83A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5E044A-6847-4C23-A4B4-46E3628BA075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253696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09C4148-07B6-DD13-4D26-33949BF47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23BECEC-3BAE-756F-EC90-D3ABB71C6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1177962-053B-3F8B-9D28-34BD501A9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94DB5C-4402-4DF1-BA6D-F30BF6DEFEFF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695224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5DA3952-365B-4FD0-1B03-63E3D741F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E2DA966-A498-0B8B-946D-5ED7C6A5B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8AF523-0E4A-48E2-0870-8C7A75B70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663B62-5997-44A9-B152-1AA112004781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39997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9">
            <a:extLst>
              <a:ext uri="{FF2B5EF4-FFF2-40B4-BE49-F238E27FC236}">
                <a16:creationId xmlns:a16="http://schemas.microsoft.com/office/drawing/2014/main" id="{0D7111A7-2985-255D-A4F6-BB7540D25FB4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8600" y="1447800"/>
            <a:ext cx="8686800" cy="1588"/>
          </a:xfrm>
          <a:prstGeom prst="line">
            <a:avLst/>
          </a:prstGeom>
          <a:noFill/>
          <a:ln w="38100">
            <a:solidFill>
              <a:srgbClr val="139CB7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443E7D7-DEC1-486B-F658-6BB5B1458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8024B8B-33FF-AC50-0188-9AA1F2D8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6288C11-344C-CA20-7395-9D66088A2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5BEEF9-CB88-475A-A1BD-71B430A9F992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56878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78E6B-0EDA-2A98-F9F9-CB3F82FC8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867256-2896-5902-37EC-9342E0B00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4CC390-E91E-6173-452C-30C14F996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0D2A48-F353-4FF9-810D-09CA9DADBC23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75076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77200" cy="990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752600"/>
            <a:ext cx="77724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0FB58-9166-28CE-97AE-55A8AA788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71196D-DE4E-618B-7A66-54D606E17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E23B11-3811-CFA7-2DA5-C035415061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308D8E-0744-4E87-89B1-6028F65581F6}" type="slidenum">
              <a:rPr lang="zh-TW" altLang="en-US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62083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772CD33-C4FF-C0C5-DC5F-FAEC49253A6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5510287E-DF02-12A2-35D7-2D0C6A52F5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111A26-8C49-1678-494C-0278ACA4F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C928A-E62C-020D-AB35-2D876893ED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477000"/>
            <a:ext cx="2895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587F1-2EFC-C756-C28E-AAAF437AEE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477000"/>
            <a:ext cx="2133600" cy="2444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EE21BD8C-FA7A-4E81-8B98-70F9F77F42FB}" type="slidenum">
              <a:rPr lang="zh-TW" altLang="en-US"/>
              <a:pPr/>
              <a:t>‹#›</a:t>
            </a:fld>
            <a:endParaRPr lang="en-US" altLang="zh-TW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66CD5E-B74B-7315-8034-6CA449B1C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7338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 i="1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Introduction to Information Retrieval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E8E3CD-788B-07A1-F67D-6502E3632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0"/>
            <a:ext cx="3886200" cy="274638"/>
          </a:xfrm>
          <a:prstGeom prst="rect">
            <a:avLst/>
          </a:prstGeom>
          <a:solidFill>
            <a:srgbClr val="0E4851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F26B3B3-5934-78B7-103D-7530F63A33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0" y="0"/>
            <a:ext cx="1524000" cy="274638"/>
          </a:xfrm>
          <a:prstGeom prst="rect">
            <a:avLst/>
          </a:prstGeom>
          <a:solidFill>
            <a:srgbClr val="139CB7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eaLnBrk="1" hangingPunct="1">
              <a:defRPr/>
            </a:pPr>
            <a:r>
              <a:rPr lang="en-US" sz="1600">
                <a:solidFill>
                  <a:srgbClr val="FFFFFF"/>
                </a:solidFill>
                <a:latin typeface="+mn-lt"/>
                <a:ea typeface="ＭＳ Ｐゴシック" charset="-128"/>
                <a:cs typeface="ＭＳ Ｐゴシック" charset="-128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66" r:id="rId3"/>
    <p:sldLayoutId id="2147483974" r:id="rId4"/>
    <p:sldLayoutId id="2147483975" r:id="rId5"/>
    <p:sldLayoutId id="2147483976" r:id="rId6"/>
    <p:sldLayoutId id="2147483967" r:id="rId7"/>
    <p:sldLayoutId id="2147483968" r:id="rId8"/>
    <p:sldLayoutId id="2147483969" r:id="rId9"/>
    <p:sldLayoutId id="2147483977" r:id="rId10"/>
    <p:sldLayoutId id="2147483970" r:id="rId11"/>
    <p:sldLayoutId id="2147483971" r:id="rId12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1"/>
          </a:solidFill>
          <a:latin typeface="+mj-lt"/>
          <a:ea typeface="ＭＳ Ｐゴシック" pitchFamily="-65" charset="-128"/>
          <a:cs typeface="ＭＳ Ｐゴシック" pitchFamily="-65" charset="-128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alibri" pitchFamily="-65" charset="0"/>
          <a:ea typeface="ＭＳ Ｐゴシック" pitchFamily="-65" charset="-128"/>
          <a:cs typeface="ＭＳ Ｐゴシック" pitchFamily="-65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437085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357E69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918BA3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F6E7E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233337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6.w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w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w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wmf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iislita.com/information-retrieval-tutorial/cosine-similarity-tutorial.html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027">
            <a:extLst>
              <a:ext uri="{FF2B5EF4-FFF2-40B4-BE49-F238E27FC236}">
                <a16:creationId xmlns:a16="http://schemas.microsoft.com/office/drawing/2014/main" id="{29B0F8B3-94CD-7184-C551-09729023EF0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066800" y="3886200"/>
            <a:ext cx="7010400" cy="23622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Modified from Stanford CS276 slides</a:t>
            </a:r>
            <a:endParaRPr lang="en-US" altLang="zh-TW">
              <a:ea typeface="ＭＳ Ｐゴシック" panose="020B0600070205080204" pitchFamily="34" charset="-128"/>
              <a:cs typeface="Times New Roman" panose="02020603050405020304" pitchFamily="18" charset="0"/>
            </a:endParaRPr>
          </a:p>
          <a:p>
            <a:pPr eaLnBrk="1" hangingPunct="1"/>
            <a:r>
              <a:rPr lang="en-US" altLang="zh-TW">
                <a:solidFill>
                  <a:srgbClr val="FFFF00"/>
                </a:solidFill>
                <a:ea typeface="ＭＳ Ｐゴシック" panose="020B0600070205080204" pitchFamily="34" charset="-128"/>
              </a:rPr>
              <a:t>Chap. 6: Scoring, Term Weighting and the Vector Space Model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8BA5351A-8FA7-E72D-97F7-12E034AEE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Recap of Chap. 5</a:t>
            </a:r>
          </a:p>
        </p:txBody>
      </p:sp>
      <p:sp>
        <p:nvSpPr>
          <p:cNvPr id="12291" name="Content Placeholder 2">
            <a:extLst>
              <a:ext uri="{FF2B5EF4-FFF2-40B4-BE49-F238E27FC236}">
                <a16:creationId xmlns:a16="http://schemas.microsoft.com/office/drawing/2014/main" id="{C7F156D2-2410-08E9-2DB0-005D49866B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Collection and vocabulary statistics: Heaps’ and Zipf’s laws</a:t>
            </a:r>
          </a:p>
          <a:p>
            <a:pPr eaLnBrk="1" hangingPunct="1"/>
            <a:r>
              <a:rPr lang="en-US" altLang="zh-TW" sz="2400">
                <a:solidFill>
                  <a:srgbClr val="B2B2B2"/>
                </a:solidFill>
                <a:ea typeface="ＭＳ Ｐゴシック" panose="020B0600070205080204" pitchFamily="34" charset="-128"/>
              </a:rPr>
              <a:t>Dictionary compression for Boolean indexes</a:t>
            </a:r>
          </a:p>
          <a:p>
            <a:pPr lvl="1" eaLnBrk="1" hangingPunct="1"/>
            <a:r>
              <a:rPr lang="en-US" altLang="zh-TW">
                <a:solidFill>
                  <a:srgbClr val="B2B2B2"/>
                </a:solidFill>
                <a:ea typeface="ＭＳ Ｐゴシック" panose="020B0600070205080204" pitchFamily="34" charset="-128"/>
              </a:rPr>
              <a:t>Dictionary string, blocks, front coding</a:t>
            </a:r>
          </a:p>
          <a:p>
            <a:pPr eaLnBrk="1" hangingPunct="1"/>
            <a:r>
              <a:rPr lang="en-US" altLang="zh-TW" sz="2400">
                <a:solidFill>
                  <a:srgbClr val="B2B2B2"/>
                </a:solidFill>
                <a:ea typeface="ＭＳ Ｐゴシック" panose="020B0600070205080204" pitchFamily="34" charset="-128"/>
              </a:rPr>
              <a:t>Postings compression: Gap encoding, prefix-unique codes</a:t>
            </a:r>
          </a:p>
          <a:p>
            <a:pPr lvl="1" eaLnBrk="1" hangingPunct="1"/>
            <a:r>
              <a:rPr lang="en-US" altLang="zh-TW">
                <a:solidFill>
                  <a:srgbClr val="B2B2B2"/>
                </a:solidFill>
                <a:ea typeface="ＭＳ Ｐゴシック" panose="020B0600070205080204" pitchFamily="34" charset="-128"/>
              </a:rPr>
              <a:t>Variable-Byte and Gamma codes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32FDF2C-6414-F06D-D42E-31C1853BBDDA}"/>
              </a:ext>
            </a:extLst>
          </p:cNvPr>
          <p:cNvGraphicFramePr>
            <a:graphicFrameLocks noGrp="1"/>
          </p:cNvGraphicFramePr>
          <p:nvPr/>
        </p:nvGraphicFramePr>
        <p:xfrm>
          <a:off x="1676400" y="3962400"/>
          <a:ext cx="5334000" cy="2600325"/>
        </p:xfrm>
        <a:graphic>
          <a:graphicData uri="http://schemas.openxmlformats.org/drawingml/2006/table">
            <a:tbl>
              <a:tblPr/>
              <a:tblGrid>
                <a:gridCol w="4191000">
                  <a:extLst>
                    <a:ext uri="{9D8B030D-6E8A-4147-A177-3AD203B41FA5}">
                      <a16:colId xmlns:a16="http://schemas.microsoft.com/office/drawing/2014/main" val="229318399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214254189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collection (text, xml markup etc)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3,600.0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472729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collection (text)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960.0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226228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Term-doc incidence matrix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40,000.0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060341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postings, uncompressed (32-bit words)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400.0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43580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postings, uncompressed (20 bits)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250.0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002230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 Unicode MS" charset="0"/>
                        </a:rPr>
                        <a:t>postings, variable byte encoded</a:t>
                      </a: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b-NO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34" charset="-128"/>
                          <a:cs typeface="Arial Unicode MS" charset="0"/>
                        </a:rPr>
                        <a:t>116.0</a:t>
                      </a:r>
                      <a:endParaRPr kumimoji="0" lang="en-US" altLang="zh-TW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44204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postings, 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新細明體" panose="02020500000000000000" pitchFamily="18" charset="-120"/>
                          <a:cs typeface="Arial Unicode MS" charset="0"/>
                        </a:rPr>
                        <a:t>g-</a:t>
                      </a: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encoded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101.0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7013371"/>
                  </a:ext>
                </a:extLst>
              </a:tr>
            </a:tbl>
          </a:graphicData>
        </a:graphic>
      </p:graphicFrame>
      <p:sp>
        <p:nvSpPr>
          <p:cNvPr id="12318" name="TextBox 4">
            <a:extLst>
              <a:ext uri="{FF2B5EF4-FFF2-40B4-BE49-F238E27FC236}">
                <a16:creationId xmlns:a16="http://schemas.microsoft.com/office/drawing/2014/main" id="{17C5D271-5622-7BCA-A755-59E9B09EE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6600" y="3962400"/>
            <a:ext cx="517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800">
                <a:latin typeface="Lucida Sans" panose="020B0602030504020204" pitchFamily="34" charset="0"/>
                <a:ea typeface="新細明體" panose="02020500000000000000" pitchFamily="18" charset="-120"/>
              </a:rPr>
              <a:t>MB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4523B847-96B5-2CBF-615A-1CA92EA67C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lecture; IIR Sections 6.2-6.4.3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E353927A-832E-D174-60BB-712F64FDB4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Ranked retrieval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Scoring documents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Term frequency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Collection statistics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Weighting schemes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Vector space scoring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>
            <a:extLst>
              <a:ext uri="{FF2B5EF4-FFF2-40B4-BE49-F238E27FC236}">
                <a16:creationId xmlns:a16="http://schemas.microsoft.com/office/drawing/2014/main" id="{0A636360-2EEF-7396-ED20-39E60574A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Ranked retrieval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891AB8-C7F7-16FF-C683-C06C9028D6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Thus far, our queries have all been Boolean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Documents either match or don’t</a:t>
            </a:r>
          </a:p>
          <a:p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Good for expert users with precise understanding of their needs and the collection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Also good for applications: Applications can easily consume 1000s of results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Not good for the majority of users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Most users incapable of writing Boolean queries (or they are, but they think it’s too much work)</a:t>
            </a:r>
          </a:p>
          <a:p>
            <a:pPr lvl="1"/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Most users don’t want to wade through 1000s of results</a:t>
            </a:r>
          </a:p>
          <a:p>
            <a:pPr lvl="2"/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This is particularly true of web search</a:t>
            </a:r>
          </a:p>
          <a:p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16388" name="TextBox 4">
            <a:extLst>
              <a:ext uri="{FF2B5EF4-FFF2-40B4-BE49-F238E27FC236}">
                <a16:creationId xmlns:a16="http://schemas.microsoft.com/office/drawing/2014/main" id="{8BFEFF52-63F8-AD0F-EFE8-D3E450E69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>
            <a:extLst>
              <a:ext uri="{FF2B5EF4-FFF2-40B4-BE49-F238E27FC236}">
                <a16:creationId xmlns:a16="http://schemas.microsoft.com/office/drawing/2014/main" id="{B569C66A-2105-822C-70CA-69BB1FA2F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Problem with Boolean search:</a:t>
            </a:r>
            <a:br>
              <a:rPr lang="en-US" altLang="zh-TW">
                <a:ea typeface="ＭＳ Ｐゴシック" panose="020B0600070205080204" pitchFamily="34" charset="-128"/>
              </a:rPr>
            </a:br>
            <a:r>
              <a:rPr lang="en-US" altLang="zh-TW">
                <a:ea typeface="ＭＳ Ｐゴシック" panose="020B0600070205080204" pitchFamily="34" charset="-128"/>
              </a:rPr>
              <a:t>feast or famine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FDBF208C-F5A0-5A76-542A-0D4CA8DEBE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Boolean queries often result in either too few (=0) or too many (1000s) results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1: “</a:t>
            </a:r>
            <a:r>
              <a:rPr lang="en-US" altLang="zh-TW" i="1">
                <a:ea typeface="ＭＳ Ｐゴシック" panose="020B0600070205080204" pitchFamily="34" charset="-128"/>
              </a:rPr>
              <a:t>standard user dlink 650</a:t>
            </a:r>
            <a:r>
              <a:rPr lang="en-US" altLang="zh-TW">
                <a:ea typeface="ＭＳ Ｐゴシック" panose="020B0600070205080204" pitchFamily="34" charset="-128"/>
              </a:rPr>
              <a:t>” → 200,000 hits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 2: “</a:t>
            </a:r>
            <a:r>
              <a:rPr lang="en-US" altLang="zh-TW" i="1">
                <a:ea typeface="ＭＳ Ｐゴシック" panose="020B0600070205080204" pitchFamily="34" charset="-128"/>
              </a:rPr>
              <a:t>standard user dlink 650 no card found</a:t>
            </a:r>
            <a:r>
              <a:rPr lang="en-US" altLang="zh-TW">
                <a:ea typeface="ＭＳ Ｐゴシック" panose="020B0600070205080204" pitchFamily="34" charset="-128"/>
              </a:rPr>
              <a:t>”: 0 hits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It takes a lot of skill to come up with a query that produces a manageable number of hits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AND gives too few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OR gives too many</a:t>
            </a:r>
          </a:p>
        </p:txBody>
      </p:sp>
      <p:sp>
        <p:nvSpPr>
          <p:cNvPr id="18436" name="TextBox 4">
            <a:extLst>
              <a:ext uri="{FF2B5EF4-FFF2-40B4-BE49-F238E27FC236}">
                <a16:creationId xmlns:a16="http://schemas.microsoft.com/office/drawing/2014/main" id="{6DC2651B-456D-41B1-3EB6-A8D03FBCF6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>
            <a:extLst>
              <a:ext uri="{FF2B5EF4-FFF2-40B4-BE49-F238E27FC236}">
                <a16:creationId xmlns:a16="http://schemas.microsoft.com/office/drawing/2014/main" id="{D18E02EB-8C12-2777-3138-B8750E94EC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Ranked retrieval models</a:t>
            </a:r>
          </a:p>
        </p:txBody>
      </p:sp>
      <p:sp>
        <p:nvSpPr>
          <p:cNvPr id="20483" name="Content Placeholder 2">
            <a:extLst>
              <a:ext uri="{FF2B5EF4-FFF2-40B4-BE49-F238E27FC236}">
                <a16:creationId xmlns:a16="http://schemas.microsoft.com/office/drawing/2014/main" id="{868D278F-A14E-06BC-C4CB-9C5D8FCD7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lang="en-US" altLang="zh-TW">
                <a:ea typeface="ＭＳ Ｐゴシック" panose="020B0600070205080204" pitchFamily="34" charset="-128"/>
              </a:rPr>
              <a:t>Rather than a set of documents satisfying a query expression, in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ranked retrieval models</a:t>
            </a:r>
            <a:r>
              <a:rPr lang="en-US" altLang="zh-TW">
                <a:ea typeface="ＭＳ Ｐゴシック" panose="020B0600070205080204" pitchFamily="34" charset="-128"/>
              </a:rPr>
              <a:t>, the system returns an </a:t>
            </a:r>
            <a:r>
              <a:rPr lang="en-US" altLang="zh-TW">
                <a:solidFill>
                  <a:schemeClr val="hlink"/>
                </a:solidFill>
                <a:ea typeface="ＭＳ Ｐゴシック" panose="020B0600070205080204" pitchFamily="34" charset="-128"/>
              </a:rPr>
              <a:t>ordering</a:t>
            </a:r>
            <a:r>
              <a:rPr lang="en-US" altLang="zh-TW">
                <a:ea typeface="ＭＳ Ｐゴシック" panose="020B0600070205080204" pitchFamily="34" charset="-128"/>
              </a:rPr>
              <a:t> over the (top) documents in the collection with respect to a query</a:t>
            </a:r>
          </a:p>
          <a:p>
            <a:pPr>
              <a:spcAft>
                <a:spcPts val="600"/>
              </a:spcAft>
            </a:pP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Free text queries</a:t>
            </a:r>
            <a:r>
              <a:rPr lang="en-US" altLang="zh-TW">
                <a:ea typeface="ＭＳ Ｐゴシック" panose="020B0600070205080204" pitchFamily="34" charset="-128"/>
              </a:rPr>
              <a:t>: Rather than a query language of operators and expressions, the user’s query is just one or more words in a </a:t>
            </a:r>
            <a:r>
              <a:rPr lang="en-US" altLang="zh-TW">
                <a:solidFill>
                  <a:schemeClr val="hlink"/>
                </a:solidFill>
                <a:ea typeface="ＭＳ Ｐゴシック" panose="020B0600070205080204" pitchFamily="34" charset="-128"/>
              </a:rPr>
              <a:t>human language</a:t>
            </a:r>
          </a:p>
          <a:p>
            <a:pPr>
              <a:spcAft>
                <a:spcPts val="600"/>
              </a:spcAft>
            </a:pPr>
            <a:r>
              <a:rPr lang="en-US" altLang="zh-TW">
                <a:ea typeface="ＭＳ Ｐゴシック" panose="020B0600070205080204" pitchFamily="34" charset="-128"/>
              </a:rPr>
              <a:t>In principle, there are two separate choices here, but in practice, ranked retrieval models have normally been associated with free text queries and vice versa</a:t>
            </a:r>
          </a:p>
          <a:p>
            <a:pPr>
              <a:buFont typeface="Wingdings" panose="05000000000000000000" pitchFamily="2" charset="2"/>
              <a:buNone/>
            </a:pP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2ACAD2F5-17DB-DF8B-8718-194EC312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C6D119D-E449-47BD-8BB2-3AB197342CDA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76616C55-BE35-17D9-329D-544813C62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Feast or famine: not a problem in ranked retrieval</a:t>
            </a:r>
          </a:p>
        </p:txBody>
      </p:sp>
      <p:sp>
        <p:nvSpPr>
          <p:cNvPr id="17411" name="Content Placeholder 2">
            <a:extLst>
              <a:ext uri="{FF2B5EF4-FFF2-40B4-BE49-F238E27FC236}">
                <a16:creationId xmlns:a16="http://schemas.microsoft.com/office/drawing/2014/main" id="{E0CBA0F1-A770-E088-2D61-9D6FAC989E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When a system produces a ranked result set, large result sets are </a:t>
            </a:r>
            <a:r>
              <a:rPr lang="en-US" altLang="zh-TW">
                <a:solidFill>
                  <a:schemeClr val="hlink"/>
                </a:solidFill>
                <a:ea typeface="ＭＳ Ｐゴシック" panose="020B0600070205080204" pitchFamily="34" charset="-128"/>
              </a:rPr>
              <a:t>not</a:t>
            </a:r>
            <a:r>
              <a:rPr lang="en-US" altLang="zh-TW">
                <a:ea typeface="ＭＳ Ｐゴシック" panose="020B0600070205080204" pitchFamily="34" charset="-128"/>
              </a:rPr>
              <a:t> an issue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Indeed, the size of the result set is not an issue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just show the top </a:t>
            </a:r>
            <a:r>
              <a:rPr lang="en-US" altLang="zh-TW" i="1">
                <a:ea typeface="ＭＳ Ｐゴシック" panose="020B0600070205080204" pitchFamily="34" charset="-128"/>
              </a:rPr>
              <a:t>k </a:t>
            </a:r>
            <a:r>
              <a:rPr lang="en-US" altLang="zh-TW">
                <a:ea typeface="ＭＳ Ｐゴシック" panose="020B0600070205080204" pitchFamily="34" charset="-128"/>
              </a:rPr>
              <a:t>( ≈ 10) results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don’t overwhelm the user</a:t>
            </a:r>
          </a:p>
          <a:p>
            <a:pPr lvl="1"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Premise: the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ranking algorithm </a:t>
            </a:r>
            <a:r>
              <a:rPr lang="en-US" altLang="zh-TW">
                <a:ea typeface="ＭＳ Ｐゴシック" panose="020B0600070205080204" pitchFamily="34" charset="-128"/>
              </a:rPr>
              <a:t>works</a:t>
            </a:r>
          </a:p>
        </p:txBody>
      </p:sp>
      <p:sp>
        <p:nvSpPr>
          <p:cNvPr id="22532" name="TextBox 4">
            <a:extLst>
              <a:ext uri="{FF2B5EF4-FFF2-40B4-BE49-F238E27FC236}">
                <a16:creationId xmlns:a16="http://schemas.microsoft.com/office/drawing/2014/main" id="{974B3CA2-BEBF-9D78-4BFB-6107834E1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E590FB0A-A876-81D1-E741-B826362032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Scoring as the basis of ranked retrieval</a:t>
            </a:r>
          </a:p>
        </p:txBody>
      </p:sp>
      <p:sp>
        <p:nvSpPr>
          <p:cNvPr id="18435" name="Content Placeholder 2">
            <a:extLst>
              <a:ext uri="{FF2B5EF4-FFF2-40B4-BE49-F238E27FC236}">
                <a16:creationId xmlns:a16="http://schemas.microsoft.com/office/drawing/2014/main" id="{DA00F20D-0DA2-AE9C-97A4-D9FCF5702D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wish to return in order the documents most likely to be useful to the searcher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How can we rank-order the documents in the collection with respect to a query?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Assign a score – say in [0, 1] – to each document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This score measures how well document and query “match”</a:t>
            </a:r>
          </a:p>
        </p:txBody>
      </p:sp>
      <p:sp>
        <p:nvSpPr>
          <p:cNvPr id="24580" name="TextBox 4">
            <a:extLst>
              <a:ext uri="{FF2B5EF4-FFF2-40B4-BE49-F238E27FC236}">
                <a16:creationId xmlns:a16="http://schemas.microsoft.com/office/drawing/2014/main" id="{0493F378-7EBD-F7C1-C00E-EEA431377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4759C723-C96C-C214-8245-936F1AC4B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Query-document matching scores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2058E1AB-86AF-15C1-A9F3-D4FEE66D2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need a way of assigning a score to a query/document pair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Let’s start with a one-term query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If the query term does not occur in the document: score should be 0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The more frequent the query term in the document, the higher the score (should be)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will look at a number of alternatives for this</a:t>
            </a:r>
          </a:p>
        </p:txBody>
      </p:sp>
      <p:sp>
        <p:nvSpPr>
          <p:cNvPr id="26628" name="TextBox 4">
            <a:extLst>
              <a:ext uri="{FF2B5EF4-FFF2-40B4-BE49-F238E27FC236}">
                <a16:creationId xmlns:a16="http://schemas.microsoft.com/office/drawing/2014/main" id="{7C576914-1F83-113B-2C8B-A26852F85D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38F3D651-DB14-C2D1-5BF4-31024EFF3C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Take 1: Jaccard coefficient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88979FC5-CD37-D26B-4ED9-19E7E1FF4E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Recall from Chap. 3: A commonly used measure of overlap of two sets </a:t>
            </a:r>
            <a:r>
              <a:rPr lang="en-US" altLang="zh-TW" i="1" dirty="0">
                <a:ea typeface="ＭＳ Ｐゴシック" panose="020B0600070205080204" pitchFamily="34" charset="-128"/>
              </a:rPr>
              <a:t>A</a:t>
            </a:r>
            <a:r>
              <a:rPr lang="en-US" altLang="zh-TW" dirty="0">
                <a:ea typeface="ＭＳ Ｐゴシック" panose="020B0600070205080204" pitchFamily="34" charset="-128"/>
              </a:rPr>
              <a:t> and </a:t>
            </a:r>
            <a:r>
              <a:rPr lang="en-US" altLang="zh-TW" i="1" dirty="0">
                <a:ea typeface="ＭＳ Ｐゴシック" panose="020B0600070205080204" pitchFamily="34" charset="-128"/>
              </a:rPr>
              <a:t>B</a:t>
            </a:r>
          </a:p>
          <a:p>
            <a:pPr lvl="1" eaLnBrk="1" hangingPunct="1"/>
            <a:r>
              <a:rPr lang="en-US" altLang="zh-TW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jaccard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(A,B) = 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|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 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∩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B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| / |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 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∪ 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B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|</a:t>
            </a:r>
          </a:p>
          <a:p>
            <a:pPr lvl="1" eaLnBrk="1" hangingPunct="1"/>
            <a:r>
              <a:rPr lang="en-US" altLang="zh-TW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jaccard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(A,A) = 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1</a:t>
            </a:r>
          </a:p>
          <a:p>
            <a:pPr lvl="1" eaLnBrk="1" hangingPunct="1"/>
            <a:r>
              <a:rPr lang="en-US" altLang="zh-TW" dirty="0" err="1">
                <a:solidFill>
                  <a:srgbClr val="0000FF"/>
                </a:solidFill>
                <a:ea typeface="ＭＳ Ｐゴシック" panose="020B0600070205080204" pitchFamily="34" charset="-128"/>
              </a:rPr>
              <a:t>jaccard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(A,B) = 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0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if </a:t>
            </a:r>
            <a:r>
              <a:rPr lang="en-US" altLang="zh-TW" i="1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 ∩ B = </a:t>
            </a:r>
            <a:r>
              <a:rPr lang="en-US" altLang="zh-TW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0</a:t>
            </a:r>
          </a:p>
          <a:p>
            <a:pPr eaLnBrk="1" hangingPunct="1"/>
            <a:r>
              <a:rPr lang="en-US" altLang="zh-TW" i="1" dirty="0">
                <a:ea typeface="ＭＳ Ｐゴシック" panose="020B0600070205080204" pitchFamily="34" charset="-128"/>
              </a:rPr>
              <a:t>A</a:t>
            </a:r>
            <a:r>
              <a:rPr lang="en-US" altLang="zh-TW" dirty="0">
                <a:ea typeface="ＭＳ Ｐゴシック" panose="020B0600070205080204" pitchFamily="34" charset="-128"/>
              </a:rPr>
              <a:t> and </a:t>
            </a:r>
            <a:r>
              <a:rPr lang="en-US" altLang="zh-TW" i="1" dirty="0">
                <a:ea typeface="ＭＳ Ｐゴシック" panose="020B0600070205080204" pitchFamily="34" charset="-128"/>
              </a:rPr>
              <a:t>B</a:t>
            </a:r>
            <a:r>
              <a:rPr lang="en-US" altLang="zh-TW" dirty="0">
                <a:ea typeface="ＭＳ Ｐゴシック" panose="020B0600070205080204" pitchFamily="34" charset="-128"/>
              </a:rPr>
              <a:t> don’t have to be the same size</a:t>
            </a:r>
          </a:p>
          <a:p>
            <a:pPr eaLnBrk="1" hangingPunct="1"/>
            <a:r>
              <a:rPr lang="en-US" altLang="zh-TW" dirty="0">
                <a:ea typeface="ＭＳ Ｐゴシック" panose="020B0600070205080204" pitchFamily="34" charset="-128"/>
              </a:rPr>
              <a:t>Always assigns a number between 0 and 1</a:t>
            </a:r>
          </a:p>
        </p:txBody>
      </p:sp>
      <p:sp>
        <p:nvSpPr>
          <p:cNvPr id="28676" name="TextBox 4">
            <a:extLst>
              <a:ext uri="{FF2B5EF4-FFF2-40B4-BE49-F238E27FC236}">
                <a16:creationId xmlns:a16="http://schemas.microsoft.com/office/drawing/2014/main" id="{ED3B87C1-720A-4050-F6A5-A1743D8E5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>
            <a:extLst>
              <a:ext uri="{FF2B5EF4-FFF2-40B4-BE49-F238E27FC236}">
                <a16:creationId xmlns:a16="http://schemas.microsoft.com/office/drawing/2014/main" id="{3F4F0A82-CA66-05F9-ABDC-BFD647EED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Jaccard coefficient: Scoring example</a:t>
            </a:r>
          </a:p>
        </p:txBody>
      </p:sp>
      <p:sp>
        <p:nvSpPr>
          <p:cNvPr id="30723" name="Content Placeholder 2">
            <a:extLst>
              <a:ext uri="{FF2B5EF4-FFF2-40B4-BE49-F238E27FC236}">
                <a16:creationId xmlns:a16="http://schemas.microsoft.com/office/drawing/2014/main" id="{E24BF62E-776E-1E3D-22CD-3C051C05E2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What is the query-document match score that the Jaccard coefficient computes for each of the two documents below?</a:t>
            </a:r>
          </a:p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Query</a:t>
            </a:r>
            <a:r>
              <a:rPr lang="en-US" altLang="zh-TW">
                <a:ea typeface="ＭＳ Ｐゴシック" panose="020B0600070205080204" pitchFamily="34" charset="-128"/>
              </a:rPr>
              <a:t>: </a:t>
            </a:r>
            <a:r>
              <a:rPr lang="en-US" altLang="zh-TW" i="1">
                <a:ea typeface="ＭＳ Ｐゴシック" panose="020B0600070205080204" pitchFamily="34" charset="-128"/>
              </a:rPr>
              <a:t>ides of march</a:t>
            </a:r>
          </a:p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Document</a:t>
            </a:r>
            <a:r>
              <a:rPr lang="en-US" altLang="zh-TW">
                <a:ea typeface="ＭＳ Ｐゴシック" panose="020B0600070205080204" pitchFamily="34" charset="-128"/>
              </a:rPr>
              <a:t> 1: </a:t>
            </a:r>
            <a:r>
              <a:rPr lang="en-US" altLang="zh-TW" i="1">
                <a:ea typeface="ＭＳ Ｐゴシック" panose="020B0600070205080204" pitchFamily="34" charset="-128"/>
              </a:rPr>
              <a:t>caesar died in march</a:t>
            </a:r>
          </a:p>
          <a:p>
            <a:pPr eaLnBrk="1" hangingPunct="1"/>
            <a:r>
              <a:rPr lang="en-US" altLang="zh-TW" u="sng">
                <a:ea typeface="ＭＳ Ｐゴシック" panose="020B0600070205080204" pitchFamily="34" charset="-128"/>
              </a:rPr>
              <a:t>Document</a:t>
            </a:r>
            <a:r>
              <a:rPr lang="en-US" altLang="zh-TW">
                <a:ea typeface="ＭＳ Ｐゴシック" panose="020B0600070205080204" pitchFamily="34" charset="-128"/>
              </a:rPr>
              <a:t> 2: </a:t>
            </a:r>
            <a:r>
              <a:rPr lang="en-US" altLang="zh-TW" i="1">
                <a:ea typeface="ＭＳ Ｐゴシック" panose="020B0600070205080204" pitchFamily="34" charset="-128"/>
              </a:rPr>
              <a:t>the long march</a:t>
            </a:r>
            <a:endParaRPr lang="en-US" altLang="zh-TW" u="sng">
              <a:ea typeface="ＭＳ Ｐゴシック" panose="020B0600070205080204" pitchFamily="34" charset="-128"/>
            </a:endParaRPr>
          </a:p>
        </p:txBody>
      </p:sp>
      <p:sp>
        <p:nvSpPr>
          <p:cNvPr id="30724" name="TextBox 4">
            <a:extLst>
              <a:ext uri="{FF2B5EF4-FFF2-40B4-BE49-F238E27FC236}">
                <a16:creationId xmlns:a16="http://schemas.microsoft.com/office/drawing/2014/main" id="{FAEF74B3-DDDD-47A2-DE32-7A0AF226EF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5455019F-7622-BEBC-212A-4F28010634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6"/>
          <a:stretch>
            <a:fillRect/>
          </a:stretch>
        </p:blipFill>
        <p:spPr bwMode="auto">
          <a:xfrm>
            <a:off x="2590800" y="2895600"/>
            <a:ext cx="6346825" cy="337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DBE3EC11-1A9D-2C20-8E27-D108E4DD8F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6"/>
          <a:stretch>
            <a:fillRect/>
          </a:stretch>
        </p:blipFill>
        <p:spPr bwMode="auto">
          <a:xfrm>
            <a:off x="336550" y="1524000"/>
            <a:ext cx="5649913" cy="300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4A82DF78-970E-C78B-B59D-F30FE2B12987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Issues with Jaccard for scoring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13E73542-D180-0E54-3092-EA0A4971A0D3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It doesn’t consider </a:t>
            </a:r>
            <a:r>
              <a:rPr lang="en-US" altLang="zh-TW" i="1">
                <a:solidFill>
                  <a:srgbClr val="357E69"/>
                </a:solidFill>
                <a:ea typeface="ＭＳ Ｐゴシック" panose="020B0600070205080204" pitchFamily="34" charset="-128"/>
              </a:rPr>
              <a:t>term frequency </a:t>
            </a:r>
            <a:r>
              <a:rPr lang="en-US" altLang="zh-TW">
                <a:ea typeface="ＭＳ Ｐゴシック" panose="020B0600070205080204" pitchFamily="34" charset="-128"/>
              </a:rPr>
              <a:t>(how many times a term occurs in a document)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Rare terms in a collection are more informative than frequent terms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Jaccard doesn’t consider this information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need a more sophisticated way of normalizing for </a:t>
            </a:r>
            <a:r>
              <a:rPr lang="en-US" altLang="zh-TW">
                <a:solidFill>
                  <a:srgbClr val="0066FF"/>
                </a:solidFill>
                <a:ea typeface="ＭＳ Ｐゴシック" panose="020B0600070205080204" pitchFamily="34" charset="-128"/>
              </a:rPr>
              <a:t>length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Later in this lecture, we’ll use 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. . . instead of |A ∩ B|/|A ∪ B| (Jaccard) for length normalization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  <p:graphicFrame>
        <p:nvGraphicFramePr>
          <p:cNvPr id="32772" name="Object 2">
            <a:extLst>
              <a:ext uri="{FF2B5EF4-FFF2-40B4-BE49-F238E27FC236}">
                <a16:creationId xmlns:a16="http://schemas.microsoft.com/office/drawing/2014/main" id="{0D9D8097-DC81-2B3A-C622-AD6823C959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7800" y="4800600"/>
          <a:ext cx="2555875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93800" imgH="254000" progId="Equation.3">
                  <p:embed/>
                </p:oleObj>
              </mc:Choice>
              <mc:Fallback>
                <p:oleObj name="Equation" r:id="rId3" imgW="11938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800600"/>
                        <a:ext cx="2555875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B529A0AD-6D93-5FB3-FE89-4B60984778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Recall (Chap. 1): Binary term-document incidence matrix</a:t>
            </a:r>
          </a:p>
        </p:txBody>
      </p:sp>
      <p:graphicFrame>
        <p:nvGraphicFramePr>
          <p:cNvPr id="34819" name="Object 1028">
            <a:extLst>
              <a:ext uri="{FF2B5EF4-FFF2-40B4-BE49-F238E27FC236}">
                <a16:creationId xmlns:a16="http://schemas.microsoft.com/office/drawing/2014/main" id="{0EAEB5EE-25A8-A82D-36DD-A109FFD65F49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0" y="1985963"/>
          <a:ext cx="9101138" cy="3348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791852" imgH="3596678" progId="Excel.Sheet.8">
                  <p:embed/>
                </p:oleObj>
              </mc:Choice>
              <mc:Fallback>
                <p:oleObj name="Worksheet" r:id="rId3" imgW="9791852" imgH="3596678" progId="Excel.Sheet.8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985963"/>
                        <a:ext cx="9101138" cy="3348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0" name="TextBox 6">
            <a:extLst>
              <a:ext uri="{FF2B5EF4-FFF2-40B4-BE49-F238E27FC236}">
                <a16:creationId xmlns:a16="http://schemas.microsoft.com/office/drawing/2014/main" id="{DA56E2FD-AED6-795A-61EB-9A675123CA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096000"/>
            <a:ext cx="909478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Each document is represented by a binary vector ∈ {0,1}</a:t>
            </a:r>
            <a:r>
              <a:rPr lang="en-US" altLang="zh-TW" sz="2400" baseline="30000">
                <a:latin typeface="Lucida Sans" panose="020B0602030504020204" pitchFamily="34" charset="0"/>
                <a:ea typeface="新細明體" panose="02020500000000000000" pitchFamily="18" charset="-120"/>
              </a:rPr>
              <a:t>|V|</a:t>
            </a:r>
          </a:p>
        </p:txBody>
      </p:sp>
      <p:sp>
        <p:nvSpPr>
          <p:cNvPr id="34821" name="TextBox 4">
            <a:extLst>
              <a:ext uri="{FF2B5EF4-FFF2-40B4-BE49-F238E27FC236}">
                <a16:creationId xmlns:a16="http://schemas.microsoft.com/office/drawing/2014/main" id="{0CFEFF89-5D0E-BE0D-E62F-FAEDE1FCA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</a:t>
            </a:r>
          </a:p>
        </p:txBody>
      </p:sp>
      <p:sp>
        <p:nvSpPr>
          <p:cNvPr id="34822" name="Rectangle 4">
            <a:extLst>
              <a:ext uri="{FF2B5EF4-FFF2-40B4-BE49-F238E27FC236}">
                <a16:creationId xmlns:a16="http://schemas.microsoft.com/office/drawing/2014/main" id="{EE9BBA60-7BAC-B739-B7CD-994B61EE11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985963"/>
            <a:ext cx="1371600" cy="2667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D07280BD-D64F-3EAE-EE0F-FFE67B8295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Term-document count matrices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8130F391-9E5D-2F51-B27A-1D5BE96DA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Consider the number of occurrences of a term in a document: 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Each document is a count vector in </a:t>
            </a:r>
            <a:r>
              <a:rPr lang="en-US" altLang="zh-TW">
                <a:latin typeface="Lucida Sans Unicode" panose="020B0602030504020204" pitchFamily="34" charset="0"/>
                <a:ea typeface="ＭＳ Ｐゴシック" panose="020B0600070205080204" pitchFamily="34" charset="-128"/>
              </a:rPr>
              <a:t>ℕ</a:t>
            </a:r>
            <a:r>
              <a:rPr lang="en-US" altLang="zh-TW" baseline="30000">
                <a:ea typeface="ＭＳ Ｐゴシック" panose="020B0600070205080204" pitchFamily="34" charset="-128"/>
              </a:rPr>
              <a:t>v</a:t>
            </a:r>
            <a:r>
              <a:rPr lang="en-US" altLang="zh-TW">
                <a:ea typeface="ＭＳ Ｐゴシック" panose="020B0600070205080204" pitchFamily="34" charset="-128"/>
              </a:rPr>
              <a:t>: a column below </a:t>
            </a:r>
          </a:p>
        </p:txBody>
      </p:sp>
      <p:graphicFrame>
        <p:nvGraphicFramePr>
          <p:cNvPr id="36868" name="Object 2">
            <a:extLst>
              <a:ext uri="{FF2B5EF4-FFF2-40B4-BE49-F238E27FC236}">
                <a16:creationId xmlns:a16="http://schemas.microsoft.com/office/drawing/2014/main" id="{77F84BBB-4007-75B8-9DDD-8A04F6D14C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200" y="3765550"/>
          <a:ext cx="8932863" cy="2711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791700" imgH="2926080" progId="Excel.Sheet.8">
                  <p:embed/>
                </p:oleObj>
              </mc:Choice>
              <mc:Fallback>
                <p:oleObj name="Worksheet" r:id="rId3" imgW="9791700" imgH="29260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" y="3765550"/>
                        <a:ext cx="8932863" cy="2711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869" name="Rectangle 4">
            <a:extLst>
              <a:ext uri="{FF2B5EF4-FFF2-40B4-BE49-F238E27FC236}">
                <a16:creationId xmlns:a16="http://schemas.microsoft.com/office/drawing/2014/main" id="{221231B0-D29F-DA5B-3F5F-DCB2A7D7A9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3810000"/>
            <a:ext cx="1371600" cy="2667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6870" name="Rectangle 5">
            <a:extLst>
              <a:ext uri="{FF2B5EF4-FFF2-40B4-BE49-F238E27FC236}">
                <a16:creationId xmlns:a16="http://schemas.microsoft.com/office/drawing/2014/main" id="{6D836796-6057-C612-4ED8-51A1DECB0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3800" y="2667000"/>
            <a:ext cx="1600200" cy="3048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36871" name="TextBox 4">
            <a:extLst>
              <a:ext uri="{FF2B5EF4-FFF2-40B4-BE49-F238E27FC236}">
                <a16:creationId xmlns:a16="http://schemas.microsoft.com/office/drawing/2014/main" id="{D723F228-537E-B608-0C8C-1640A8425A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35E88C4F-9041-BDF8-2D22-2EA853F1D6E9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zh-TW" i="1">
                <a:ea typeface="ＭＳ Ｐゴシック" panose="020B0600070205080204" pitchFamily="34" charset="-128"/>
              </a:rPr>
              <a:t>Bag of words </a:t>
            </a:r>
            <a:r>
              <a:rPr lang="en-US" altLang="zh-TW">
                <a:ea typeface="ＭＳ Ｐゴシック" panose="020B0600070205080204" pitchFamily="34" charset="-128"/>
              </a:rPr>
              <a:t>model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F5F1C70C-E759-D6C0-9E59-DEBD7BD72F7F}"/>
              </a:ext>
            </a:extLst>
          </p:cNvPr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Vector representation doesn’t consider the ordering of words in a document</a:t>
            </a:r>
          </a:p>
          <a:p>
            <a:pPr eaLnBrk="1" hangingPunct="1"/>
            <a:r>
              <a:rPr lang="en-US" altLang="zh-TW" i="1">
                <a:solidFill>
                  <a:srgbClr val="357E69"/>
                </a:solidFill>
                <a:ea typeface="ＭＳ Ｐゴシック" panose="020B0600070205080204" pitchFamily="34" charset="-128"/>
              </a:rPr>
              <a:t>John is quicker than Mary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and </a:t>
            </a:r>
            <a:r>
              <a:rPr lang="en-US" altLang="zh-TW" i="1">
                <a:solidFill>
                  <a:srgbClr val="357E69"/>
                </a:solidFill>
                <a:ea typeface="ＭＳ Ｐゴシック" panose="020B0600070205080204" pitchFamily="34" charset="-128"/>
              </a:rPr>
              <a:t>Mary is quicker than John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 have the same vectors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This is called the </a:t>
            </a:r>
            <a:r>
              <a:rPr lang="en-US" altLang="zh-TW" u="sng">
                <a:solidFill>
                  <a:schemeClr val="hlink"/>
                </a:solidFill>
                <a:ea typeface="ＭＳ Ｐゴシック" panose="020B0600070205080204" pitchFamily="34" charset="-128"/>
              </a:rPr>
              <a:t>bag of words</a:t>
            </a:r>
            <a:r>
              <a:rPr lang="en-US" altLang="zh-TW">
                <a:ea typeface="ＭＳ Ｐゴシック" panose="020B0600070205080204" pitchFamily="34" charset="-128"/>
              </a:rPr>
              <a:t> model</a:t>
            </a:r>
          </a:p>
          <a:p>
            <a:pPr lvl="1"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In a sense, this is a step back: The positional index was able to distinguish these two documents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will look at “recovering” positional information later in this course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For now: bag of words model</a:t>
            </a:r>
            <a:endParaRPr lang="zh-TW" altLang="en-US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>
            <a:extLst>
              <a:ext uri="{FF2B5EF4-FFF2-40B4-BE49-F238E27FC236}">
                <a16:creationId xmlns:a16="http://schemas.microsoft.com/office/drawing/2014/main" id="{1DF66561-AF77-5F3B-BD3A-DE2AE387B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Term frequency tf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B3BD90-324C-2BDD-9872-7C0921CB7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term frequency </a:t>
            </a:r>
            <a:r>
              <a:rPr lang="en-US" altLang="zh-TW">
                <a:ea typeface="ＭＳ Ｐゴシック" panose="020B0600070205080204" pitchFamily="34" charset="-128"/>
              </a:rPr>
              <a:t>tf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t,d</a:t>
            </a:r>
            <a:r>
              <a:rPr lang="en-US" altLang="zh-TW">
                <a:ea typeface="ＭＳ Ｐゴシック" panose="020B0600070205080204" pitchFamily="34" charset="-128"/>
              </a:rPr>
              <a:t> of term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in document </a:t>
            </a:r>
            <a:r>
              <a:rPr lang="en-US" altLang="zh-TW" i="1">
                <a:ea typeface="ＭＳ Ｐゴシック" panose="020B0600070205080204" pitchFamily="34" charset="-128"/>
              </a:rPr>
              <a:t>d</a:t>
            </a:r>
            <a:r>
              <a:rPr lang="en-US" altLang="zh-TW">
                <a:ea typeface="ＭＳ Ｐゴシック" panose="020B0600070205080204" pitchFamily="34" charset="-128"/>
              </a:rPr>
              <a:t> is defined as the number of times that </a:t>
            </a:r>
            <a:r>
              <a:rPr lang="en-US" altLang="zh-TW" i="1">
                <a:ea typeface="ＭＳ Ｐゴシック" panose="020B0600070205080204" pitchFamily="34" charset="-128"/>
              </a:rPr>
              <a:t>t </a:t>
            </a:r>
            <a:r>
              <a:rPr lang="en-US" altLang="zh-TW">
                <a:ea typeface="ＭＳ Ｐゴシック" panose="020B0600070205080204" pitchFamily="34" charset="-128"/>
              </a:rPr>
              <a:t>occurs in </a:t>
            </a:r>
            <a:r>
              <a:rPr lang="en-US" altLang="zh-TW" i="1">
                <a:ea typeface="ＭＳ Ｐゴシック" panose="020B0600070205080204" pitchFamily="34" charset="-128"/>
              </a:rPr>
              <a:t>d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want to use tf when computing query-document match scores. But how?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Raw term frequency is not what we want: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A document with 10 occurrences of the term is more relevant than a document with 1 occurrence of the term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But not 10 times more relevant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Relevance does not increase proportionally with term frequency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365C7D0-0339-331C-F837-E203E57C31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6019800"/>
            <a:ext cx="4191000" cy="533400"/>
          </a:xfrm>
          <a:prstGeom prst="rect">
            <a:avLst/>
          </a:prstGeom>
          <a:solidFill>
            <a:srgbClr val="83ADC1"/>
          </a:solidFill>
          <a:ln w="9525">
            <a:solidFill>
              <a:srgbClr val="406E84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 eaLnBrk="1" hangingPunct="1">
              <a:defRPr/>
            </a:pPr>
            <a:r>
              <a:rPr lang="en-US" dirty="0">
                <a:solidFill>
                  <a:schemeClr val="lt1"/>
                </a:solidFill>
                <a:latin typeface="+mn-lt"/>
                <a:cs typeface="+mn-cs"/>
              </a:rPr>
              <a:t>NB: frequency = count in 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ED45CC1B-0398-7E78-29D9-45D8D254F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Log-frequency weighting</a:t>
            </a:r>
          </a:p>
        </p:txBody>
      </p:sp>
      <p:sp>
        <p:nvSpPr>
          <p:cNvPr id="43011" name="Content Placeholder 2">
            <a:extLst>
              <a:ext uri="{FF2B5EF4-FFF2-40B4-BE49-F238E27FC236}">
                <a16:creationId xmlns:a16="http://schemas.microsoft.com/office/drawing/2014/main" id="{3FDD638F-ADFD-97AB-3C54-B8F7243931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log frequency weight of term t in d is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0 → 0, 1 → 1, 2 → 1.3, 10 → 2, 1000 → 4, etc.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Score for a document-query pair: sum over terms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in both </a:t>
            </a:r>
            <a:r>
              <a:rPr lang="en-US" altLang="zh-TW" i="1">
                <a:ea typeface="ＭＳ Ｐゴシック" panose="020B0600070205080204" pitchFamily="34" charset="-128"/>
              </a:rPr>
              <a:t>q</a:t>
            </a:r>
            <a:r>
              <a:rPr lang="en-US" altLang="zh-TW">
                <a:ea typeface="ＭＳ Ｐゴシック" panose="020B0600070205080204" pitchFamily="34" charset="-128"/>
              </a:rPr>
              <a:t> and </a:t>
            </a:r>
            <a:r>
              <a:rPr lang="en-US" altLang="zh-TW" i="1">
                <a:ea typeface="ＭＳ Ｐゴシック" panose="020B0600070205080204" pitchFamily="34" charset="-128"/>
              </a:rPr>
              <a:t>d</a:t>
            </a:r>
            <a:r>
              <a:rPr lang="en-US" altLang="zh-TW">
                <a:ea typeface="ＭＳ Ｐゴシック" panose="020B0600070205080204" pitchFamily="34" charset="-128"/>
              </a:rPr>
              <a:t>: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score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score is 0 if none of the query terms is present in the document</a:t>
            </a:r>
          </a:p>
        </p:txBody>
      </p:sp>
      <p:graphicFrame>
        <p:nvGraphicFramePr>
          <p:cNvPr id="43012" name="Object 2">
            <a:extLst>
              <a:ext uri="{FF2B5EF4-FFF2-40B4-BE49-F238E27FC236}">
                <a16:creationId xmlns:a16="http://schemas.microsoft.com/office/drawing/2014/main" id="{8E66587F-5C5F-C06A-C031-B0F5DC100C5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84300" y="2209800"/>
          <a:ext cx="5321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108200" imgH="457200" progId="Equation.3">
                  <p:embed/>
                </p:oleObj>
              </mc:Choice>
              <mc:Fallback>
                <p:oleObj name="Equation" r:id="rId3" imgW="21082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84300" y="2209800"/>
                        <a:ext cx="5321300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013" name="Object 3">
            <a:extLst>
              <a:ext uri="{FF2B5EF4-FFF2-40B4-BE49-F238E27FC236}">
                <a16:creationId xmlns:a16="http://schemas.microsoft.com/office/drawing/2014/main" id="{9E92867F-1F41-8E0E-EB7F-FB7FDFC230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81200" y="4529138"/>
          <a:ext cx="3538538" cy="728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358900" imgH="279400" progId="Equation.3">
                  <p:embed/>
                </p:oleObj>
              </mc:Choice>
              <mc:Fallback>
                <p:oleObj name="Equation" r:id="rId5" imgW="13589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529138"/>
                        <a:ext cx="3538538" cy="728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3014" name="TextBox 4">
            <a:extLst>
              <a:ext uri="{FF2B5EF4-FFF2-40B4-BE49-F238E27FC236}">
                <a16:creationId xmlns:a16="http://schemas.microsoft.com/office/drawing/2014/main" id="{DB97AE26-7BBC-2597-47F3-82734EA31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>
            <a:extLst>
              <a:ext uri="{FF2B5EF4-FFF2-40B4-BE49-F238E27FC236}">
                <a16:creationId xmlns:a16="http://schemas.microsoft.com/office/drawing/2014/main" id="{CE7E1F2B-2CD2-98B7-16DC-0BF7D4869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Document frequency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4033D-1800-2ADB-387C-5F63E50F4C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752600"/>
            <a:ext cx="8534400" cy="48768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TW" dirty="0">
                <a:solidFill>
                  <a:srgbClr val="0066FF"/>
                </a:solidFill>
                <a:ea typeface="ＭＳ Ｐゴシック" panose="020B0600070205080204" pitchFamily="34" charset="-128"/>
              </a:rPr>
              <a:t>Rare terms are more informative </a:t>
            </a:r>
            <a:r>
              <a:rPr lang="en-US" altLang="zh-TW" dirty="0">
                <a:ea typeface="ＭＳ Ｐゴシック" panose="020B0600070205080204" pitchFamily="34" charset="-128"/>
              </a:rPr>
              <a:t>than frequent terms</a:t>
            </a:r>
          </a:p>
          <a:p>
            <a:pPr lvl="1" eaLnBrk="1" hangingPunct="1">
              <a:defRPr/>
            </a:pPr>
            <a:r>
              <a:rPr lang="en-US" altLang="zh-TW" dirty="0">
                <a:ea typeface="ＭＳ Ｐゴシック" panose="020B0600070205080204" pitchFamily="34" charset="-128"/>
              </a:rPr>
              <a:t>Recall stop words</a:t>
            </a:r>
          </a:p>
          <a:p>
            <a:pPr eaLnBrk="1" hangingPunct="1">
              <a:defRPr/>
            </a:pPr>
            <a:r>
              <a:rPr lang="en-US" altLang="zh-TW" dirty="0">
                <a:ea typeface="ＭＳ Ｐゴシック" panose="020B0600070205080204" pitchFamily="34" charset="-128"/>
              </a:rPr>
              <a:t>Consider a term in the query that is rare in the collection (e.g., </a:t>
            </a:r>
            <a:r>
              <a:rPr lang="en-US" altLang="zh-TW" i="1" dirty="0" err="1">
                <a:solidFill>
                  <a:schemeClr val="accent6"/>
                </a:solidFill>
                <a:ea typeface="ＭＳ Ｐゴシック" panose="020B0600070205080204" pitchFamily="34" charset="-128"/>
              </a:rPr>
              <a:t>arachnocentric</a:t>
            </a:r>
            <a:r>
              <a:rPr lang="en-US" altLang="zh-TW" dirty="0">
                <a:ea typeface="ＭＳ Ｐゴシック" panose="020B0600070205080204" pitchFamily="34" charset="-128"/>
              </a:rPr>
              <a:t>)</a:t>
            </a:r>
          </a:p>
          <a:p>
            <a:pPr eaLnBrk="1" hangingPunct="1">
              <a:defRPr/>
            </a:pPr>
            <a:r>
              <a:rPr lang="en-US" altLang="zh-TW" dirty="0">
                <a:ea typeface="ＭＳ Ｐゴシック" panose="020B0600070205080204" pitchFamily="34" charset="-128"/>
              </a:rPr>
              <a:t>A document containing this term is very likely to be relevant to the query </a:t>
            </a:r>
            <a:r>
              <a:rPr lang="en-US" altLang="zh-TW" i="1" dirty="0" err="1">
                <a:ea typeface="ＭＳ Ｐゴシック" panose="020B0600070205080204" pitchFamily="34" charset="-128"/>
              </a:rPr>
              <a:t>arachnocentric</a:t>
            </a:r>
            <a:endParaRPr lang="en-US" altLang="zh-TW" dirty="0">
              <a:ea typeface="ＭＳ Ｐゴシック" panose="020B0600070205080204" pitchFamily="34" charset="-128"/>
            </a:endParaRPr>
          </a:p>
          <a:p>
            <a:pPr eaLnBrk="1" hangingPunct="1">
              <a:defRPr/>
            </a:pPr>
            <a:r>
              <a:rPr lang="en-US" altLang="zh-TW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→ We want a high weight for rare terms like </a:t>
            </a:r>
            <a:r>
              <a:rPr lang="en-US" altLang="zh-TW" i="1" dirty="0" err="1">
                <a:solidFill>
                  <a:srgbClr val="C00000"/>
                </a:solidFill>
                <a:ea typeface="ＭＳ Ｐゴシック" panose="020B0600070205080204" pitchFamily="34" charset="-128"/>
              </a:rPr>
              <a:t>arachnocentric</a:t>
            </a:r>
            <a:endParaRPr lang="en-US" altLang="zh-TW" dirty="0">
              <a:solidFill>
                <a:srgbClr val="C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5060" name="TextBox 4">
            <a:extLst>
              <a:ext uri="{FF2B5EF4-FFF2-40B4-BE49-F238E27FC236}">
                <a16:creationId xmlns:a16="http://schemas.microsoft.com/office/drawing/2014/main" id="{A2D6CE8B-AF2C-9B04-8722-3342A6C49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>
            <a:extLst>
              <a:ext uri="{FF2B5EF4-FFF2-40B4-BE49-F238E27FC236}">
                <a16:creationId xmlns:a16="http://schemas.microsoft.com/office/drawing/2014/main" id="{40910711-354E-FD78-D42F-0C2AB787C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Document frequency, continued</a:t>
            </a:r>
          </a:p>
        </p:txBody>
      </p:sp>
      <p:sp>
        <p:nvSpPr>
          <p:cNvPr id="25603" name="Content Placeholder 2">
            <a:extLst>
              <a:ext uri="{FF2B5EF4-FFF2-40B4-BE49-F238E27FC236}">
                <a16:creationId xmlns:a16="http://schemas.microsoft.com/office/drawing/2014/main" id="{12231DC8-C322-3351-6478-D6E9E37499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Frequent terms are less informative than rare terms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Consider a query term that is frequent in the collection (e.g., </a:t>
            </a:r>
            <a:r>
              <a:rPr lang="en-US" altLang="zh-TW" i="1">
                <a:ea typeface="ＭＳ Ｐゴシック" panose="020B0600070205080204" pitchFamily="34" charset="-128"/>
              </a:rPr>
              <a:t>high, increase, line</a:t>
            </a:r>
            <a:r>
              <a:rPr lang="en-US" altLang="zh-TW">
                <a:ea typeface="ＭＳ Ｐゴシック" panose="020B0600070205080204" pitchFamily="34" charset="-128"/>
              </a:rPr>
              <a:t>)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A document containing such a term is more likely to be relevant than a document that doesn’t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But it’s not a sure indicator of relevance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→ For frequent terms, we want high positive weights for words like </a:t>
            </a:r>
            <a:r>
              <a:rPr lang="en-US" altLang="zh-TW" i="1">
                <a:ea typeface="ＭＳ Ｐゴシック" panose="020B0600070205080204" pitchFamily="34" charset="-128"/>
              </a:rPr>
              <a:t>high, increase, and line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But lower weights than for rare terms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We will use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document frequency</a:t>
            </a:r>
            <a:r>
              <a:rPr lang="en-US" altLang="zh-TW">
                <a:ea typeface="ＭＳ Ｐゴシック" panose="020B0600070205080204" pitchFamily="34" charset="-128"/>
              </a:rPr>
              <a:t> (df) to capture this</a:t>
            </a:r>
          </a:p>
          <a:p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47108" name="TextBox 4">
            <a:extLst>
              <a:ext uri="{FF2B5EF4-FFF2-40B4-BE49-F238E27FC236}">
                <a16:creationId xmlns:a16="http://schemas.microsoft.com/office/drawing/2014/main" id="{69109238-9E7C-718E-C9CF-28781EA989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>
            <a:extLst>
              <a:ext uri="{FF2B5EF4-FFF2-40B4-BE49-F238E27FC236}">
                <a16:creationId xmlns:a16="http://schemas.microsoft.com/office/drawing/2014/main" id="{BCD5A059-5033-486D-DDF1-27C4C5F76A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idf weight</a:t>
            </a:r>
          </a:p>
        </p:txBody>
      </p:sp>
      <p:sp>
        <p:nvSpPr>
          <p:cNvPr id="49155" name="Content Placeholder 2">
            <a:extLst>
              <a:ext uri="{FF2B5EF4-FFF2-40B4-BE49-F238E27FC236}">
                <a16:creationId xmlns:a16="http://schemas.microsoft.com/office/drawing/2014/main" id="{FB4FA252-E07A-B68B-F04C-DD9FCF0E96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is the </a:t>
            </a:r>
            <a:r>
              <a:rPr lang="en-US" altLang="zh-TW" u="sng">
                <a:solidFill>
                  <a:srgbClr val="0066FF"/>
                </a:solidFill>
                <a:ea typeface="ＭＳ Ｐゴシック" panose="020B0600070205080204" pitchFamily="34" charset="-128"/>
              </a:rPr>
              <a:t>document </a:t>
            </a:r>
            <a:r>
              <a:rPr lang="en-US" altLang="zh-TW">
                <a:solidFill>
                  <a:srgbClr val="0066FF"/>
                </a:solidFill>
                <a:ea typeface="ＭＳ Ｐゴシック" panose="020B0600070205080204" pitchFamily="34" charset="-128"/>
              </a:rPr>
              <a:t>frequency </a:t>
            </a:r>
            <a:r>
              <a:rPr lang="en-US" altLang="zh-TW">
                <a:ea typeface="ＭＳ Ｐゴシック" panose="020B0600070205080204" pitchFamily="34" charset="-128"/>
              </a:rPr>
              <a:t>of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: the number of documents that contain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is an inverse measure of the informativeness of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t </a:t>
            </a:r>
            <a:r>
              <a:rPr lang="en-US" altLang="zh-TW"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  <a:sym typeface="Symbol" panose="05050102010706020507" pitchFamily="18" charset="2"/>
              </a:rPr>
              <a:t>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 define the idf (inverse document frequency) of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by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We use log (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/df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) instead of </a:t>
            </a:r>
            <a:r>
              <a:rPr lang="en-US" altLang="zh-TW" i="1">
                <a:ea typeface="ＭＳ Ｐゴシック" panose="020B0600070205080204" pitchFamily="34" charset="-128"/>
              </a:rPr>
              <a:t>N</a:t>
            </a:r>
            <a:r>
              <a:rPr lang="en-US" altLang="zh-TW">
                <a:ea typeface="ＭＳ Ｐゴシック" panose="020B0600070205080204" pitchFamily="34" charset="-128"/>
              </a:rPr>
              <a:t>/df</a:t>
            </a:r>
            <a:r>
              <a:rPr lang="en-US" altLang="zh-TW" i="1" baseline="-25000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to “dampen” the effect of idf</a:t>
            </a:r>
          </a:p>
        </p:txBody>
      </p:sp>
      <p:graphicFrame>
        <p:nvGraphicFramePr>
          <p:cNvPr id="49156" name="Object 2">
            <a:extLst>
              <a:ext uri="{FF2B5EF4-FFF2-40B4-BE49-F238E27FC236}">
                <a16:creationId xmlns:a16="http://schemas.microsoft.com/office/drawing/2014/main" id="{EFC11A39-2861-4622-3286-598C2C15E6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2813" y="4081463"/>
          <a:ext cx="3636962" cy="719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55700" imgH="228600" progId="Equation.3">
                  <p:embed/>
                </p:oleObj>
              </mc:Choice>
              <mc:Fallback>
                <p:oleObj name="Equation" r:id="rId3" imgW="11557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2813" y="4081463"/>
                        <a:ext cx="3636962" cy="719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2 4">
            <a:extLst>
              <a:ext uri="{FF2B5EF4-FFF2-40B4-BE49-F238E27FC236}">
                <a16:creationId xmlns:a16="http://schemas.microsoft.com/office/drawing/2014/main" id="{F9757388-2357-13D3-2BD0-3E80654B5BE2}"/>
              </a:ext>
            </a:extLst>
          </p:cNvPr>
          <p:cNvSpPr>
            <a:spLocks/>
          </p:cNvSpPr>
          <p:nvPr/>
        </p:nvSpPr>
        <p:spPr bwMode="auto">
          <a:xfrm>
            <a:off x="1295400" y="6167438"/>
            <a:ext cx="7078663" cy="461962"/>
          </a:xfrm>
          <a:prstGeom prst="borderCallout2">
            <a:avLst>
              <a:gd name="adj1" fmla="val 49403"/>
              <a:gd name="adj2" fmla="val -28"/>
              <a:gd name="adj3" fmla="val -242981"/>
              <a:gd name="adj4" fmla="val -13440"/>
              <a:gd name="adj5" fmla="val -321356"/>
              <a:gd name="adj6" fmla="val 42366"/>
            </a:avLst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Will turn out the base of the log is immaterial</a:t>
            </a:r>
          </a:p>
        </p:txBody>
      </p:sp>
      <p:sp>
        <p:nvSpPr>
          <p:cNvPr id="49158" name="TextBox 4">
            <a:extLst>
              <a:ext uri="{FF2B5EF4-FFF2-40B4-BE49-F238E27FC236}">
                <a16:creationId xmlns:a16="http://schemas.microsoft.com/office/drawing/2014/main" id="{6414F62A-BE21-CA9F-E20D-10A8300E5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6.2.1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>
            <a:extLst>
              <a:ext uri="{FF2B5EF4-FFF2-40B4-BE49-F238E27FC236}">
                <a16:creationId xmlns:a16="http://schemas.microsoft.com/office/drawing/2014/main" id="{D1EC41C1-CE63-EC20-3103-28764635E0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idf example, suppose </a:t>
            </a:r>
            <a:r>
              <a:rPr lang="en-US" altLang="zh-TW" i="1">
                <a:ea typeface="ＭＳ Ｐゴシック" panose="020B0600070205080204" pitchFamily="34" charset="-128"/>
              </a:rPr>
              <a:t>N </a:t>
            </a:r>
            <a:r>
              <a:rPr lang="en-US" altLang="zh-TW">
                <a:ea typeface="ＭＳ Ｐゴシック" panose="020B0600070205080204" pitchFamily="34" charset="-128"/>
              </a:rPr>
              <a:t>= 1 million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D17CFECF-30A1-CFE3-96FB-53C7C1CD6B9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52400" y="1752600"/>
          <a:ext cx="8915400" cy="3122616"/>
        </p:xfrm>
        <a:graphic>
          <a:graphicData uri="http://schemas.openxmlformats.org/drawingml/2006/table">
            <a:tbl>
              <a:tblPr/>
              <a:tblGrid>
                <a:gridCol w="2971800">
                  <a:extLst>
                    <a:ext uri="{9D8B030D-6E8A-4147-A177-3AD203B41FA5}">
                      <a16:colId xmlns:a16="http://schemas.microsoft.com/office/drawing/2014/main" val="313994709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235143952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680508789"/>
                    </a:ext>
                  </a:extLst>
                </a:gridCol>
              </a:tblGrid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df</a:t>
                      </a:r>
                      <a:r>
                        <a:rPr kumimoji="0" lang="en-US" altLang="zh-TW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idf</a:t>
                      </a:r>
                      <a:r>
                        <a:rPr kumimoji="0" lang="en-US" altLang="zh-TW" sz="1800" b="1" i="1" u="none" strike="noStrike" cap="none" normalizeH="0" baseline="-2500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558831"/>
                  </a:ext>
                </a:extLst>
              </a:tr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calpurnia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02410"/>
                  </a:ext>
                </a:extLst>
              </a:tr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animal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016884"/>
                  </a:ext>
                </a:extLst>
              </a:tr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sunday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071923"/>
                  </a:ext>
                </a:extLst>
              </a:tr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fly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861503"/>
                  </a:ext>
                </a:extLst>
              </a:tr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under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3349429"/>
                  </a:ext>
                </a:extLst>
              </a:tr>
              <a:tr h="446088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the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1,000,000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8404113"/>
                  </a:ext>
                </a:extLst>
              </a:tr>
            </a:tbl>
          </a:graphicData>
        </a:graphic>
      </p:graphicFrame>
      <p:sp>
        <p:nvSpPr>
          <p:cNvPr id="51237" name="TextBox 4">
            <a:extLst>
              <a:ext uri="{FF2B5EF4-FFF2-40B4-BE49-F238E27FC236}">
                <a16:creationId xmlns:a16="http://schemas.microsoft.com/office/drawing/2014/main" id="{982B79DC-3B53-0EAB-A9F4-75C94E5BC9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5862638"/>
            <a:ext cx="8013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There is one idf value for each term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t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in a collection</a:t>
            </a:r>
          </a:p>
        </p:txBody>
      </p:sp>
      <p:sp>
        <p:nvSpPr>
          <p:cNvPr id="51238" name="TextBox 4">
            <a:extLst>
              <a:ext uri="{FF2B5EF4-FFF2-40B4-BE49-F238E27FC236}">
                <a16:creationId xmlns:a16="http://schemas.microsoft.com/office/drawing/2014/main" id="{2DD33969-D933-0A79-F769-8B2038EF05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6.2.1</a:t>
            </a:r>
          </a:p>
        </p:txBody>
      </p:sp>
      <p:graphicFrame>
        <p:nvGraphicFramePr>
          <p:cNvPr id="51239" name="Object 2">
            <a:extLst>
              <a:ext uri="{FF2B5EF4-FFF2-40B4-BE49-F238E27FC236}">
                <a16:creationId xmlns:a16="http://schemas.microsoft.com/office/drawing/2014/main" id="{E57C9919-D3D3-12DC-8330-0CC577FBFEB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7400" y="5105400"/>
          <a:ext cx="363696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155700" imgH="228600" progId="Equation.3">
                  <p:embed/>
                </p:oleObj>
              </mc:Choice>
              <mc:Fallback>
                <p:oleObj name="Equation" r:id="rId3" imgW="1155700" imgH="2286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5105400"/>
                        <a:ext cx="3636963" cy="719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>
            <a:extLst>
              <a:ext uri="{FF2B5EF4-FFF2-40B4-BE49-F238E27FC236}">
                <a16:creationId xmlns:a16="http://schemas.microsoft.com/office/drawing/2014/main" id="{1FC4578C-8515-69A9-1518-1BD05D892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Effect of idf on ranking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FF591-8C3F-522E-55C8-64C3F4857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Does idf have an effect on ranking for one-term queries, like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iPhone</a:t>
            </a:r>
          </a:p>
          <a:p>
            <a:r>
              <a:rPr lang="en-US" altLang="zh-TW">
                <a:ea typeface="ＭＳ Ｐゴシック" panose="020B0600070205080204" pitchFamily="34" charset="-128"/>
              </a:rPr>
              <a:t>idf has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no</a:t>
            </a:r>
            <a:r>
              <a:rPr lang="en-US" altLang="zh-TW">
                <a:ea typeface="ＭＳ Ｐゴシック" panose="020B0600070205080204" pitchFamily="34" charset="-128"/>
              </a:rPr>
              <a:t> effect on ranking one-term queries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idf affects the ranking of documents for queries with at least two terms</a:t>
            </a:r>
          </a:p>
          <a:p>
            <a:pPr lvl="1"/>
            <a:r>
              <a:rPr lang="en-US" altLang="zh-TW">
                <a:ea typeface="ＭＳ Ｐゴシック" panose="020B0600070205080204" pitchFamily="34" charset="-128"/>
              </a:rPr>
              <a:t>For the query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capricious person</a:t>
            </a:r>
            <a:r>
              <a:rPr lang="en-US" altLang="zh-TW">
                <a:ea typeface="ＭＳ Ｐゴシック" panose="020B0600070205080204" pitchFamily="34" charset="-128"/>
              </a:rPr>
              <a:t>, idf weighting makes occurrences of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capricious</a:t>
            </a:r>
            <a:r>
              <a:rPr lang="en-US" altLang="zh-TW">
                <a:ea typeface="ＭＳ Ｐゴシック" panose="020B0600070205080204" pitchFamily="34" charset="-128"/>
              </a:rPr>
              <a:t> count for much more in the final document ranking than occurrences of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person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53252" name="Slide Number Placeholder 3">
            <a:extLst>
              <a:ext uri="{FF2B5EF4-FFF2-40B4-BE49-F238E27FC236}">
                <a16:creationId xmlns:a16="http://schemas.microsoft.com/office/drawing/2014/main" id="{A2434C10-7A44-58CF-405F-38ED4E2D5B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134270C-F588-4C0A-AC7A-9434FC0AFD1A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itle 1">
            <a:extLst>
              <a:ext uri="{FF2B5EF4-FFF2-40B4-BE49-F238E27FC236}">
                <a16:creationId xmlns:a16="http://schemas.microsoft.com/office/drawing/2014/main" id="{F6CEDF7E-8A3E-D2C2-7452-3F091DEF6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Collection vs. Document frequency</a:t>
            </a:r>
          </a:p>
        </p:txBody>
      </p:sp>
      <p:sp>
        <p:nvSpPr>
          <p:cNvPr id="55299" name="Content Placeholder 2">
            <a:extLst>
              <a:ext uri="{FF2B5EF4-FFF2-40B4-BE49-F238E27FC236}">
                <a16:creationId xmlns:a16="http://schemas.microsoft.com/office/drawing/2014/main" id="{4E4A7295-353F-8EBF-FFF9-888856AD1B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76400"/>
            <a:ext cx="7772400" cy="48768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</a:t>
            </a:r>
            <a:r>
              <a:rPr lang="en-US" altLang="zh-TW">
                <a:solidFill>
                  <a:srgbClr val="0066FF"/>
                </a:solidFill>
                <a:ea typeface="ＭＳ Ｐゴシック" panose="020B0600070205080204" pitchFamily="34" charset="-128"/>
              </a:rPr>
              <a:t>collection frequency </a:t>
            </a:r>
            <a:r>
              <a:rPr lang="en-US" altLang="zh-TW">
                <a:ea typeface="ＭＳ Ｐゴシック" panose="020B0600070205080204" pitchFamily="34" charset="-128"/>
              </a:rPr>
              <a:t>of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is the number of occurrences of </a:t>
            </a:r>
            <a:r>
              <a:rPr lang="en-US" altLang="zh-TW" i="1">
                <a:ea typeface="ＭＳ Ｐゴシック" panose="020B0600070205080204" pitchFamily="34" charset="-128"/>
              </a:rPr>
              <a:t>t</a:t>
            </a:r>
            <a:r>
              <a:rPr lang="en-US" altLang="zh-TW">
                <a:ea typeface="ＭＳ Ｐゴシック" panose="020B0600070205080204" pitchFamily="34" charset="-128"/>
              </a:rPr>
              <a:t> in the collection, counting multiple occurrences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Example: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Which word is a better search term (and should get a higher weight)?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3DF52B5-1F04-0061-58B5-7E61EBEC93F7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3490913"/>
          <a:ext cx="7086600" cy="222250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953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Word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Collection 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Document frequency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insurance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10440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3997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35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10422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8760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5318" name="TextBox 4">
            <a:extLst>
              <a:ext uri="{FF2B5EF4-FFF2-40B4-BE49-F238E27FC236}">
                <a16:creationId xmlns:a16="http://schemas.microsoft.com/office/drawing/2014/main" id="{D6362436-0B56-89BF-8116-990182CE2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6.2.1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>
            <a:extLst>
              <a:ext uri="{FF2B5EF4-FFF2-40B4-BE49-F238E27FC236}">
                <a16:creationId xmlns:a16="http://schemas.microsoft.com/office/drawing/2014/main" id="{90E00D37-2E53-5263-672E-4D366F9B3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tf-idf weighting</a:t>
            </a:r>
          </a:p>
        </p:txBody>
      </p:sp>
      <p:sp>
        <p:nvSpPr>
          <p:cNvPr id="6148" name="Content Placeholder 2">
            <a:extLst>
              <a:ext uri="{FF2B5EF4-FFF2-40B4-BE49-F238E27FC236}">
                <a16:creationId xmlns:a16="http://schemas.microsoft.com/office/drawing/2014/main" id="{17787161-0CB8-6437-9122-BA0792F76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752600"/>
            <a:ext cx="8458200" cy="48768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tf-idf weight of a term is the product of its tf weight and its idf weight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Best known weighting scheme in information retrieval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Note: the “-” in tf-idf is a hyphen, not a minus sign!</a:t>
            </a:r>
          </a:p>
          <a:p>
            <a:pPr lvl="1"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Alternative names: tf.idf, tf x idf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Increases with the number of occurrences within a document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Increases with the rarity of the term in the collection</a:t>
            </a:r>
          </a:p>
        </p:txBody>
      </p:sp>
      <p:graphicFrame>
        <p:nvGraphicFramePr>
          <p:cNvPr id="57348" name="Object 2">
            <a:extLst>
              <a:ext uri="{FF2B5EF4-FFF2-40B4-BE49-F238E27FC236}">
                <a16:creationId xmlns:a16="http://schemas.microsoft.com/office/drawing/2014/main" id="{0E1782F1-6D81-BF35-5C80-B686F2289F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2717800"/>
          <a:ext cx="6326188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095500" imgH="254000" progId="Equation.3">
                  <p:embed/>
                </p:oleObj>
              </mc:Choice>
              <mc:Fallback>
                <p:oleObj name="Equation" r:id="rId3" imgW="2095500" imgH="2540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2717800"/>
                        <a:ext cx="6326188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TextBox 4">
            <a:extLst>
              <a:ext uri="{FF2B5EF4-FFF2-40B4-BE49-F238E27FC236}">
                <a16:creationId xmlns:a16="http://schemas.microsoft.com/office/drawing/2014/main" id="{97A18070-674D-D7DC-6E7C-C9D4E29C97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6.2.2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>
            <a:extLst>
              <a:ext uri="{FF2B5EF4-FFF2-40B4-BE49-F238E27FC236}">
                <a16:creationId xmlns:a16="http://schemas.microsoft.com/office/drawing/2014/main" id="{CCBC6FF0-32FE-B8BD-C916-E32F3885C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Final ranking of documents for a query</a:t>
            </a:r>
          </a:p>
        </p:txBody>
      </p:sp>
      <p:sp>
        <p:nvSpPr>
          <p:cNvPr id="59395" name="Content Placeholder 2">
            <a:extLst>
              <a:ext uri="{FF2B5EF4-FFF2-40B4-BE49-F238E27FC236}">
                <a16:creationId xmlns:a16="http://schemas.microsoft.com/office/drawing/2014/main" id="{E8EB8DDD-992B-843B-4DD9-FAE965FC4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59396" name="Slide Number Placeholder 3">
            <a:extLst>
              <a:ext uri="{FF2B5EF4-FFF2-40B4-BE49-F238E27FC236}">
                <a16:creationId xmlns:a16="http://schemas.microsoft.com/office/drawing/2014/main" id="{3C9147FE-839B-C1BF-EAF7-1ACC22D93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188302-604C-4A01-B087-4EAE00B3BE6E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59397" name="Object 3">
            <a:extLst>
              <a:ext uri="{FF2B5EF4-FFF2-40B4-BE49-F238E27FC236}">
                <a16:creationId xmlns:a16="http://schemas.microsoft.com/office/drawing/2014/main" id="{20675E53-F85C-D94F-B205-77BBA8808C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60438" y="2819400"/>
          <a:ext cx="7519987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方程式" r:id="rId3" imgW="1841500" imgH="279400" progId="Equation.3">
                  <p:embed/>
                </p:oleObj>
              </mc:Choice>
              <mc:Fallback>
                <p:oleObj name="方程式" r:id="rId3" imgW="1841500" imgH="2794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438" y="2819400"/>
                        <a:ext cx="7519987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398" name="TextBox 5">
            <a:extLst>
              <a:ext uri="{FF2B5EF4-FFF2-40B4-BE49-F238E27FC236}">
                <a16:creationId xmlns:a16="http://schemas.microsoft.com/office/drawing/2014/main" id="{32035B14-7F50-1102-4297-923AC3988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11636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6.2.2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>
            <a:extLst>
              <a:ext uri="{FF2B5EF4-FFF2-40B4-BE49-F238E27FC236}">
                <a16:creationId xmlns:a16="http://schemas.microsoft.com/office/drawing/2014/main" id="{61AF6499-4B8D-E387-3078-7FDED0212D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Binary → count → weight matrix</a:t>
            </a:r>
          </a:p>
        </p:txBody>
      </p:sp>
      <p:graphicFrame>
        <p:nvGraphicFramePr>
          <p:cNvPr id="61443" name="Object 2">
            <a:extLst>
              <a:ext uri="{FF2B5EF4-FFF2-40B4-BE49-F238E27FC236}">
                <a16:creationId xmlns:a16="http://schemas.microsoft.com/office/drawing/2014/main" id="{F77EC380-585A-4DCB-1223-A94F1DBBD7D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0650" y="1905000"/>
          <a:ext cx="8947150" cy="267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9776460" imgH="2926080" progId="Excel.Sheet.8">
                  <p:embed/>
                </p:oleObj>
              </mc:Choice>
              <mc:Fallback>
                <p:oleObj name="Worksheet" r:id="rId3" imgW="9776460" imgH="292608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0650" y="1905000"/>
                        <a:ext cx="8947150" cy="267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44" name="TextBox 8">
            <a:extLst>
              <a:ext uri="{FF2B5EF4-FFF2-40B4-BE49-F238E27FC236}">
                <a16:creationId xmlns:a16="http://schemas.microsoft.com/office/drawing/2014/main" id="{BC0939DA-D0FD-5127-E8B2-532953398A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334000"/>
            <a:ext cx="8001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Each document is now represented by a real-valued vector of tf-idf weights ∈ </a:t>
            </a:r>
            <a:r>
              <a:rPr lang="en-US" altLang="zh-TW" sz="2400">
                <a:latin typeface="Palatino Linotype" panose="02040502050505030304" pitchFamily="18" charset="0"/>
                <a:ea typeface="新細明體" panose="02020500000000000000" pitchFamily="18" charset="-120"/>
              </a:rPr>
              <a:t>R</a:t>
            </a:r>
            <a:r>
              <a:rPr lang="en-US" altLang="zh-TW" sz="2400" baseline="30000">
                <a:latin typeface="Lucida Sans" panose="020B0602030504020204" pitchFamily="34" charset="0"/>
                <a:ea typeface="新細明體" panose="02020500000000000000" pitchFamily="18" charset="-120"/>
              </a:rPr>
              <a:t>|V|</a:t>
            </a:r>
          </a:p>
        </p:txBody>
      </p:sp>
      <p:sp>
        <p:nvSpPr>
          <p:cNvPr id="61445" name="TextBox 4">
            <a:extLst>
              <a:ext uri="{FF2B5EF4-FFF2-40B4-BE49-F238E27FC236}">
                <a16:creationId xmlns:a16="http://schemas.microsoft.com/office/drawing/2014/main" id="{0E277299-44F9-918A-F028-945AADCCC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  <p:sp>
        <p:nvSpPr>
          <p:cNvPr id="61446" name="Rectangle 4">
            <a:extLst>
              <a:ext uri="{FF2B5EF4-FFF2-40B4-BE49-F238E27FC236}">
                <a16:creationId xmlns:a16="http://schemas.microsoft.com/office/drawing/2014/main" id="{EF8E2929-19C8-1C6C-3F21-3E3A498F6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52800" y="1847850"/>
            <a:ext cx="1371600" cy="2667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>
            <a:extLst>
              <a:ext uri="{FF2B5EF4-FFF2-40B4-BE49-F238E27FC236}">
                <a16:creationId xmlns:a16="http://schemas.microsoft.com/office/drawing/2014/main" id="{E22C35AC-8FCE-A65F-8571-2E3DE0AF4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Documents as vectors</a:t>
            </a:r>
          </a:p>
        </p:txBody>
      </p:sp>
      <p:sp>
        <p:nvSpPr>
          <p:cNvPr id="28675" name="Content Placeholder 2">
            <a:extLst>
              <a:ext uri="{FF2B5EF4-FFF2-40B4-BE49-F238E27FC236}">
                <a16:creationId xmlns:a16="http://schemas.microsoft.com/office/drawing/2014/main" id="{96257611-2112-2F6C-49C5-604D911317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So we have a |V|-dimensional vector space</a:t>
            </a:r>
          </a:p>
          <a:p>
            <a:pPr lvl="1"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Terms are axes of the space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Documents are points or vectors in this space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Very high-dimensional: tens of millions of dimensions when you apply this to a web search engine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These are very sparse vectors - most entries are zero</a:t>
            </a:r>
          </a:p>
        </p:txBody>
      </p:sp>
      <p:sp>
        <p:nvSpPr>
          <p:cNvPr id="63492" name="TextBox 3">
            <a:extLst>
              <a:ext uri="{FF2B5EF4-FFF2-40B4-BE49-F238E27FC236}">
                <a16:creationId xmlns:a16="http://schemas.microsoft.com/office/drawing/2014/main" id="{AB562001-BE67-C2F4-5B60-EE08EFF400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>
            <a:extLst>
              <a:ext uri="{FF2B5EF4-FFF2-40B4-BE49-F238E27FC236}">
                <a16:creationId xmlns:a16="http://schemas.microsoft.com/office/drawing/2014/main" id="{158AF229-BD54-A2B7-0BE3-53A0F31C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Queries as vectors</a:t>
            </a:r>
          </a:p>
        </p:txBody>
      </p:sp>
      <p:sp>
        <p:nvSpPr>
          <p:cNvPr id="29699" name="Content Placeholder 2">
            <a:extLst>
              <a:ext uri="{FF2B5EF4-FFF2-40B4-BE49-F238E27FC236}">
                <a16:creationId xmlns:a16="http://schemas.microsoft.com/office/drawing/2014/main" id="{20252D77-8AD7-6348-5175-71778B3777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 u="sng">
                <a:solidFill>
                  <a:srgbClr val="0000FF"/>
                </a:solidFill>
                <a:ea typeface="ＭＳ Ｐゴシック" panose="020B0600070205080204" pitchFamily="34" charset="-128"/>
              </a:rPr>
              <a:t>Key idea 1: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Do the same for queries: represent them as vectors in the space</a:t>
            </a:r>
          </a:p>
          <a:p>
            <a:pPr eaLnBrk="1" hangingPunct="1"/>
            <a:r>
              <a:rPr lang="en-US" altLang="zh-TW" u="sng">
                <a:solidFill>
                  <a:srgbClr val="0000FF"/>
                </a:solidFill>
                <a:ea typeface="ＭＳ Ｐゴシック" panose="020B0600070205080204" pitchFamily="34" charset="-128"/>
              </a:rPr>
              <a:t>Key idea 2: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zh-TW">
                <a:ea typeface="ＭＳ Ｐゴシック" panose="020B0600070205080204" pitchFamily="34" charset="-128"/>
              </a:rPr>
              <a:t>Rank documents according to their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proximity</a:t>
            </a:r>
            <a:r>
              <a:rPr lang="en-US" altLang="zh-TW">
                <a:ea typeface="ＭＳ Ｐゴシック" panose="020B0600070205080204" pitchFamily="34" charset="-128"/>
              </a:rPr>
              <a:t> to the query in this space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proximity = similarity of vectors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proximity ≈ inverse of distance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Recall: We do this because we want to get away from the you’re-either-in-or-out Boolean model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Instead: rank more relevant documents higher than less relevant documents</a:t>
            </a:r>
          </a:p>
        </p:txBody>
      </p:sp>
      <p:sp>
        <p:nvSpPr>
          <p:cNvPr id="65540" name="TextBox 3">
            <a:extLst>
              <a:ext uri="{FF2B5EF4-FFF2-40B4-BE49-F238E27FC236}">
                <a16:creationId xmlns:a16="http://schemas.microsoft.com/office/drawing/2014/main" id="{5D96613C-3462-6E16-8B94-CB616369D0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itle 1">
            <a:extLst>
              <a:ext uri="{FF2B5EF4-FFF2-40B4-BE49-F238E27FC236}">
                <a16:creationId xmlns:a16="http://schemas.microsoft.com/office/drawing/2014/main" id="{92974F8F-6360-DF74-E950-075C9424A8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Formalizing vector space proximity</a:t>
            </a:r>
          </a:p>
        </p:txBody>
      </p:sp>
      <p:sp>
        <p:nvSpPr>
          <p:cNvPr id="67587" name="Content Placeholder 2">
            <a:extLst>
              <a:ext uri="{FF2B5EF4-FFF2-40B4-BE49-F238E27FC236}">
                <a16:creationId xmlns:a16="http://schemas.microsoft.com/office/drawing/2014/main" id="{94C84088-07C4-8F30-9DC6-5441DF1FCB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First cut: distance between two points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( = distance between the end points of the two vectors)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What about Euclidean distance?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Euclidean distance is a bad idea . . .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. . . because Euclidean distance is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large </a:t>
            </a:r>
            <a:r>
              <a:rPr lang="en-US" altLang="zh-TW">
                <a:ea typeface="ＭＳ Ｐゴシック" panose="020B0600070205080204" pitchFamily="34" charset="-128"/>
              </a:rPr>
              <a:t>for vectors of </a:t>
            </a:r>
            <a:r>
              <a:rPr lang="en-US" altLang="zh-TW">
                <a:solidFill>
                  <a:srgbClr val="357E69"/>
                </a:solidFill>
                <a:ea typeface="ＭＳ Ｐゴシック" panose="020B0600070205080204" pitchFamily="34" charset="-128"/>
              </a:rPr>
              <a:t>different lengths</a:t>
            </a:r>
            <a:endParaRPr lang="en-US" altLang="zh-TW">
              <a:ea typeface="ＭＳ Ｐゴシック" panose="020B0600070205080204" pitchFamily="34" charset="-128"/>
            </a:endParaRPr>
          </a:p>
        </p:txBody>
      </p:sp>
      <p:sp>
        <p:nvSpPr>
          <p:cNvPr id="67588" name="TextBox 3">
            <a:extLst>
              <a:ext uri="{FF2B5EF4-FFF2-40B4-BE49-F238E27FC236}">
                <a16:creationId xmlns:a16="http://schemas.microsoft.com/office/drawing/2014/main" id="{B34D0357-BC05-4C03-51EF-E5B7DE86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>
            <a:extLst>
              <a:ext uri="{FF2B5EF4-FFF2-40B4-BE49-F238E27FC236}">
                <a16:creationId xmlns:a16="http://schemas.microsoft.com/office/drawing/2014/main" id="{BFF4ED33-74CB-F66C-7ED1-CA6FA7972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7772400" cy="1054100"/>
          </a:xfrm>
        </p:spPr>
        <p:txBody>
          <a:bodyPr/>
          <a:lstStyle/>
          <a:p>
            <a:pPr eaLnBrk="1" hangingPunct="1"/>
            <a:r>
              <a:rPr lang="en-US" altLang="zh-TW" sz="4000" b="0">
                <a:ea typeface="ＭＳ Ｐゴシック" panose="020B0600070205080204" pitchFamily="34" charset="-128"/>
              </a:rPr>
              <a:t>Why Euclidean distance is a bad idea</a:t>
            </a:r>
          </a:p>
        </p:txBody>
      </p:sp>
      <p:pic>
        <p:nvPicPr>
          <p:cNvPr id="69635" name="Content Placeholder 3" descr="vs1.gif">
            <a:extLst>
              <a:ext uri="{FF2B5EF4-FFF2-40B4-BE49-F238E27FC236}">
                <a16:creationId xmlns:a16="http://schemas.microsoft.com/office/drawing/2014/main" id="{C97334F7-8532-29AE-5BFE-2CBE4F7B02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33800" y="1600200"/>
            <a:ext cx="5257800" cy="4114800"/>
          </a:xfrm>
        </p:spPr>
      </p:pic>
      <p:sp>
        <p:nvSpPr>
          <p:cNvPr id="69636" name="Text Placeholder 4">
            <a:extLst>
              <a:ext uri="{FF2B5EF4-FFF2-40B4-BE49-F238E27FC236}">
                <a16:creationId xmlns:a16="http://schemas.microsoft.com/office/drawing/2014/main" id="{F7260184-E6B3-1EB0-6D46-4BE70B29C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33538"/>
            <a:ext cx="3008313" cy="4691062"/>
          </a:xfrm>
        </p:spPr>
        <p:txBody>
          <a:bodyPr/>
          <a:lstStyle/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The Euclidean distance between </a:t>
            </a:r>
            <a:r>
              <a:rPr lang="en-US" altLang="zh-TW" sz="2400" i="1">
                <a:solidFill>
                  <a:srgbClr val="0000FF"/>
                </a:solidFill>
                <a:ea typeface="ＭＳ Ｐゴシック" panose="020B0600070205080204" pitchFamily="34" charset="-128"/>
              </a:rPr>
              <a:t>q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and </a:t>
            </a:r>
            <a:r>
              <a:rPr lang="en-US" altLang="zh-TW" sz="2400" i="1">
                <a:solidFill>
                  <a:srgbClr val="0000FF"/>
                </a:solidFill>
                <a:ea typeface="ＭＳ Ｐゴシック" panose="020B0600070205080204" pitchFamily="34" charset="-128"/>
              </a:rPr>
              <a:t>d</a:t>
            </a:r>
            <a:r>
              <a:rPr lang="en-US" altLang="zh-TW" sz="2400" i="1" baseline="-25000">
                <a:solidFill>
                  <a:srgbClr val="0000FF"/>
                </a:solidFill>
                <a:ea typeface="ＭＳ Ｐゴシック" panose="020B0600070205080204" pitchFamily="34" charset="-128"/>
              </a:rPr>
              <a:t>2</a:t>
            </a:r>
            <a:r>
              <a:rPr lang="en-US" altLang="zh-TW" sz="2400">
                <a:ea typeface="ＭＳ Ｐゴシック" panose="020B0600070205080204" pitchFamily="34" charset="-128"/>
              </a:rPr>
              <a:t> is large even though the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distribution of terms in the query </a:t>
            </a:r>
            <a:r>
              <a:rPr lang="en-US" altLang="zh-TW" sz="2400" i="1">
                <a:solidFill>
                  <a:srgbClr val="0000FF"/>
                </a:solidFill>
                <a:ea typeface="ＭＳ Ｐゴシック" panose="020B0600070205080204" pitchFamily="34" charset="-128"/>
              </a:rPr>
              <a:t>q</a:t>
            </a:r>
            <a:r>
              <a:rPr lang="en-US" altLang="zh-TW" sz="2400" i="1">
                <a:ea typeface="ＭＳ Ｐゴシック" panose="020B0600070205080204" pitchFamily="34" charset="-128"/>
              </a:rPr>
              <a:t> </a:t>
            </a:r>
            <a:r>
              <a:rPr lang="en-US" altLang="zh-TW" sz="2400">
                <a:ea typeface="ＭＳ Ｐゴシック" panose="020B0600070205080204" pitchFamily="34" charset="-128"/>
              </a:rPr>
              <a:t>and the distribution of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terms in the document </a:t>
            </a:r>
            <a:r>
              <a:rPr lang="en-US" altLang="zh-TW" sz="2400" i="1">
                <a:solidFill>
                  <a:srgbClr val="0000FF"/>
                </a:solidFill>
                <a:ea typeface="ＭＳ Ｐゴシック" panose="020B0600070205080204" pitchFamily="34" charset="-128"/>
              </a:rPr>
              <a:t>d</a:t>
            </a:r>
            <a:r>
              <a:rPr lang="en-US" altLang="zh-TW" sz="2400" i="1" baseline="-25000">
                <a:solidFill>
                  <a:srgbClr val="0000FF"/>
                </a:solidFill>
                <a:ea typeface="ＭＳ Ｐゴシック" panose="020B0600070205080204" pitchFamily="34" charset="-128"/>
              </a:rPr>
              <a:t>2</a:t>
            </a:r>
            <a:r>
              <a:rPr lang="en-US" altLang="zh-TW" sz="2400">
                <a:ea typeface="ＭＳ Ｐゴシック" panose="020B0600070205080204" pitchFamily="34" charset="-128"/>
              </a:rPr>
              <a:t> are</a:t>
            </a:r>
          </a:p>
          <a:p>
            <a:pPr eaLnBrk="1" hangingPunct="1"/>
            <a:r>
              <a:rPr lang="en-US" altLang="zh-TW" sz="2400">
                <a:ea typeface="ＭＳ Ｐゴシック" panose="020B0600070205080204" pitchFamily="34" charset="-128"/>
              </a:rPr>
              <a:t>very similar</a:t>
            </a:r>
          </a:p>
        </p:txBody>
      </p:sp>
      <p:cxnSp>
        <p:nvCxnSpPr>
          <p:cNvPr id="69637" name="Straight Arrow Connector 6">
            <a:extLst>
              <a:ext uri="{FF2B5EF4-FFF2-40B4-BE49-F238E27FC236}">
                <a16:creationId xmlns:a16="http://schemas.microsoft.com/office/drawing/2014/main" id="{7DFDC4D5-4018-7B20-4B1F-05710A5610F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6400" y="2133600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38" name="Straight Arrow Connector 7">
            <a:extLst>
              <a:ext uri="{FF2B5EF4-FFF2-40B4-BE49-F238E27FC236}">
                <a16:creationId xmlns:a16="http://schemas.microsoft.com/office/drawing/2014/main" id="{0633A5A8-F62D-7A97-92FB-A5D2E144D53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143000" y="25130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39" name="Straight Arrow Connector 8">
            <a:extLst>
              <a:ext uri="{FF2B5EF4-FFF2-40B4-BE49-F238E27FC236}">
                <a16:creationId xmlns:a16="http://schemas.microsoft.com/office/drawing/2014/main" id="{8C97BAE4-A426-79E4-A31C-9D98B68E0B6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09800" y="37322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9640" name="Straight Arrow Connector 9">
            <a:extLst>
              <a:ext uri="{FF2B5EF4-FFF2-40B4-BE49-F238E27FC236}">
                <a16:creationId xmlns:a16="http://schemas.microsoft.com/office/drawing/2014/main" id="{87020759-F9BA-96D8-22BA-E89F1045809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81200" y="48752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9641" name="TextBox 8">
            <a:extLst>
              <a:ext uri="{FF2B5EF4-FFF2-40B4-BE49-F238E27FC236}">
                <a16:creationId xmlns:a16="http://schemas.microsoft.com/office/drawing/2014/main" id="{27F745B6-A9CF-901E-70DC-2ED47BC06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4">
            <a:extLst>
              <a:ext uri="{FF2B5EF4-FFF2-40B4-BE49-F238E27FC236}">
                <a16:creationId xmlns:a16="http://schemas.microsoft.com/office/drawing/2014/main" id="{09BF63F4-E057-4DDB-A461-D051AFFF7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Use angle instead of distance</a:t>
            </a:r>
          </a:p>
        </p:txBody>
      </p:sp>
      <p:sp>
        <p:nvSpPr>
          <p:cNvPr id="71683" name="Content Placeholder 5">
            <a:extLst>
              <a:ext uri="{FF2B5EF4-FFF2-40B4-BE49-F238E27FC236}">
                <a16:creationId xmlns:a16="http://schemas.microsoft.com/office/drawing/2014/main" id="{A724F094-9EF7-5B55-053F-4176451AC2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Thought experiment: take a document </a:t>
            </a:r>
            <a:r>
              <a:rPr lang="en-US" altLang="zh-TW" i="1">
                <a:ea typeface="ＭＳ Ｐゴシック" panose="020B0600070205080204" pitchFamily="34" charset="-128"/>
              </a:rPr>
              <a:t>d</a:t>
            </a:r>
            <a:r>
              <a:rPr lang="en-US" altLang="zh-TW">
                <a:ea typeface="ＭＳ Ｐゴシック" panose="020B0600070205080204" pitchFamily="34" charset="-128"/>
              </a:rPr>
              <a:t> and append it to itself. Call this document </a:t>
            </a:r>
            <a:r>
              <a:rPr lang="en-US" altLang="zh-TW" i="1">
                <a:ea typeface="ＭＳ Ｐゴシック" panose="020B0600070205080204" pitchFamily="34" charset="-128"/>
              </a:rPr>
              <a:t>d</a:t>
            </a:r>
            <a:r>
              <a:rPr lang="en-US" altLang="zh-TW">
                <a:ea typeface="ＭＳ Ｐゴシック" panose="020B0600070205080204" pitchFamily="34" charset="-128"/>
              </a:rPr>
              <a:t>′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“Semantically”, d and d′ have the same content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Euclidean distance between the two documents can be quite large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angle between the two documents is 0, corresponding to maximal similarity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Key idea: Rank documents according to angle with query</a:t>
            </a:r>
          </a:p>
        </p:txBody>
      </p:sp>
      <p:sp>
        <p:nvSpPr>
          <p:cNvPr id="71684" name="TextBox 3">
            <a:extLst>
              <a:ext uri="{FF2B5EF4-FFF2-40B4-BE49-F238E27FC236}">
                <a16:creationId xmlns:a16="http://schemas.microsoft.com/office/drawing/2014/main" id="{DE465ADB-6D3B-7DA2-AB1F-0B03F468E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>
            <a:extLst>
              <a:ext uri="{FF2B5EF4-FFF2-40B4-BE49-F238E27FC236}">
                <a16:creationId xmlns:a16="http://schemas.microsoft.com/office/drawing/2014/main" id="{1CDA8630-8A2E-8986-8331-55159C5DFC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From angles to cosines</a:t>
            </a:r>
          </a:p>
        </p:txBody>
      </p:sp>
      <p:sp>
        <p:nvSpPr>
          <p:cNvPr id="73731" name="Content Placeholder 2">
            <a:extLst>
              <a:ext uri="{FF2B5EF4-FFF2-40B4-BE49-F238E27FC236}">
                <a16:creationId xmlns:a16="http://schemas.microsoft.com/office/drawing/2014/main" id="{FAE5094B-903F-0DA8-31D5-7DFB26AEFF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The following two notions are equivalent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Rank documents in </a:t>
            </a:r>
            <a:r>
              <a:rPr lang="en-US" altLang="zh-TW" u="sng">
                <a:ea typeface="ＭＳ Ｐゴシック" panose="020B0600070205080204" pitchFamily="34" charset="-128"/>
              </a:rPr>
              <a:t>decreasing</a:t>
            </a:r>
            <a:r>
              <a:rPr lang="en-US" altLang="zh-TW">
                <a:ea typeface="ＭＳ Ｐゴシック" panose="020B0600070205080204" pitchFamily="34" charset="-128"/>
              </a:rPr>
              <a:t> order of the </a:t>
            </a:r>
            <a:r>
              <a:rPr lang="en-US" altLang="zh-TW">
                <a:solidFill>
                  <a:srgbClr val="0066FF"/>
                </a:solidFill>
                <a:ea typeface="ＭＳ Ｐゴシック" panose="020B0600070205080204" pitchFamily="34" charset="-128"/>
              </a:rPr>
              <a:t>angle</a:t>
            </a:r>
            <a:r>
              <a:rPr lang="en-US" altLang="zh-TW">
                <a:ea typeface="ＭＳ Ｐゴシック" panose="020B0600070205080204" pitchFamily="34" charset="-128"/>
              </a:rPr>
              <a:t> between query and document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Rank documents in </a:t>
            </a:r>
            <a:r>
              <a:rPr lang="en-US" altLang="zh-TW" u="sng">
                <a:ea typeface="ＭＳ Ｐゴシック" panose="020B0600070205080204" pitchFamily="34" charset="-128"/>
              </a:rPr>
              <a:t>increasing</a:t>
            </a:r>
            <a:r>
              <a:rPr lang="en-US" altLang="zh-TW">
                <a:ea typeface="ＭＳ Ｐゴシック" panose="020B0600070205080204" pitchFamily="34" charset="-128"/>
              </a:rPr>
              <a:t> order of </a:t>
            </a:r>
            <a:r>
              <a:rPr lang="en-US" altLang="zh-TW">
                <a:solidFill>
                  <a:srgbClr val="0066FF"/>
                </a:solidFill>
                <a:ea typeface="ＭＳ Ｐゴシック" panose="020B0600070205080204" pitchFamily="34" charset="-128"/>
              </a:rPr>
              <a:t>cosine</a:t>
            </a:r>
            <a:r>
              <a:rPr lang="en-US" altLang="zh-TW">
                <a:ea typeface="ＭＳ Ｐゴシック" panose="020B0600070205080204" pitchFamily="34" charset="-128"/>
              </a:rPr>
              <a:t>(query,document)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Cosine is a monotonically decreasing function for the interval [0</a:t>
            </a:r>
            <a:r>
              <a:rPr lang="en-US" altLang="zh-TW" baseline="30000">
                <a:ea typeface="ＭＳ Ｐゴシック" panose="020B0600070205080204" pitchFamily="34" charset="-128"/>
              </a:rPr>
              <a:t>o</a:t>
            </a:r>
            <a:r>
              <a:rPr lang="en-US" altLang="zh-TW">
                <a:ea typeface="ＭＳ Ｐゴシック" panose="020B0600070205080204" pitchFamily="34" charset="-128"/>
              </a:rPr>
              <a:t>, 180</a:t>
            </a:r>
            <a:r>
              <a:rPr lang="en-US" altLang="zh-TW" baseline="30000">
                <a:ea typeface="ＭＳ Ｐゴシック" panose="020B0600070205080204" pitchFamily="34" charset="-128"/>
              </a:rPr>
              <a:t>o</a:t>
            </a:r>
            <a:r>
              <a:rPr lang="en-US" altLang="zh-TW">
                <a:ea typeface="ＭＳ Ｐゴシック" panose="020B0600070205080204" pitchFamily="34" charset="-128"/>
              </a:rPr>
              <a:t>]</a:t>
            </a:r>
          </a:p>
        </p:txBody>
      </p:sp>
      <p:sp>
        <p:nvSpPr>
          <p:cNvPr id="73732" name="TextBox 3">
            <a:extLst>
              <a:ext uri="{FF2B5EF4-FFF2-40B4-BE49-F238E27FC236}">
                <a16:creationId xmlns:a16="http://schemas.microsoft.com/office/drawing/2014/main" id="{614C61B6-2D7E-B574-B95B-EFED44786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>
            <a:extLst>
              <a:ext uri="{FF2B5EF4-FFF2-40B4-BE49-F238E27FC236}">
                <a16:creationId xmlns:a16="http://schemas.microsoft.com/office/drawing/2014/main" id="{13CE1F74-A1EF-2F00-EBFD-0B35CF3E2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From angles to cosines</a:t>
            </a:r>
          </a:p>
        </p:txBody>
      </p:sp>
      <p:sp>
        <p:nvSpPr>
          <p:cNvPr id="75779" name="Content Placeholder 2">
            <a:extLst>
              <a:ext uri="{FF2B5EF4-FFF2-40B4-BE49-F238E27FC236}">
                <a16:creationId xmlns:a16="http://schemas.microsoft.com/office/drawing/2014/main" id="{31A12B86-D381-8BE5-EE06-CB62D0EA9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685800"/>
          </a:xfrm>
        </p:spPr>
        <p:txBody>
          <a:bodyPr/>
          <a:lstStyle/>
          <a:p>
            <a:pPr eaLnBrk="1" hangingPunct="1"/>
            <a:r>
              <a:rPr lang="en-US" altLang="zh-TW" sz="2600">
                <a:ea typeface="ＭＳ Ｐゴシック" panose="020B0600070205080204" pitchFamily="34" charset="-128"/>
              </a:rPr>
              <a:t>But how – </a:t>
            </a:r>
            <a:r>
              <a:rPr lang="en-US" altLang="zh-TW" sz="2600" i="1">
                <a:solidFill>
                  <a:srgbClr val="357E69"/>
                </a:solidFill>
                <a:ea typeface="ＭＳ Ｐゴシック" panose="020B0600070205080204" pitchFamily="34" charset="-128"/>
              </a:rPr>
              <a:t>and why</a:t>
            </a:r>
            <a:r>
              <a:rPr lang="en-US" altLang="zh-TW" sz="2600">
                <a:ea typeface="ＭＳ Ｐゴシック" panose="020B0600070205080204" pitchFamily="34" charset="-128"/>
              </a:rPr>
              <a:t> – should we compute cosines?</a:t>
            </a:r>
          </a:p>
        </p:txBody>
      </p:sp>
      <p:sp>
        <p:nvSpPr>
          <p:cNvPr id="75780" name="TextBox 3">
            <a:extLst>
              <a:ext uri="{FF2B5EF4-FFF2-40B4-BE49-F238E27FC236}">
                <a16:creationId xmlns:a16="http://schemas.microsoft.com/office/drawing/2014/main" id="{D4B24B29-C520-751F-D756-D24158085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  <p:pic>
        <p:nvPicPr>
          <p:cNvPr id="75781" name="Picture 4">
            <a:extLst>
              <a:ext uri="{FF2B5EF4-FFF2-40B4-BE49-F238E27FC236}">
                <a16:creationId xmlns:a16="http://schemas.microsoft.com/office/drawing/2014/main" id="{CCFC9201-A408-1EBF-460A-1191A08D7B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66" b="16666"/>
          <a:stretch>
            <a:fillRect/>
          </a:stretch>
        </p:blipFill>
        <p:spPr bwMode="auto">
          <a:xfrm>
            <a:off x="1219200" y="1676400"/>
            <a:ext cx="6324600" cy="421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>
            <a:extLst>
              <a:ext uri="{FF2B5EF4-FFF2-40B4-BE49-F238E27FC236}">
                <a16:creationId xmlns:a16="http://schemas.microsoft.com/office/drawing/2014/main" id="{40ADADF0-C889-2F9E-34F0-021B8551B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Length normalization</a:t>
            </a:r>
          </a:p>
        </p:txBody>
      </p:sp>
      <p:sp>
        <p:nvSpPr>
          <p:cNvPr id="77827" name="Content Placeholder 2">
            <a:extLst>
              <a:ext uri="{FF2B5EF4-FFF2-40B4-BE49-F238E27FC236}">
                <a16:creationId xmlns:a16="http://schemas.microsoft.com/office/drawing/2014/main" id="{EF6903FE-66E0-0755-14EE-F61407C616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 vector can be (length-) normalized by dividing each of its components by its length – for this we use the L</a:t>
            </a:r>
            <a:r>
              <a:rPr lang="en-US" altLang="zh-TW" baseline="-25000">
                <a:ea typeface="ＭＳ Ｐゴシック" panose="020B0600070205080204" pitchFamily="34" charset="-128"/>
              </a:rPr>
              <a:t>2</a:t>
            </a:r>
            <a:r>
              <a:rPr lang="en-US" altLang="zh-TW">
                <a:ea typeface="ＭＳ Ｐゴシック" panose="020B0600070205080204" pitchFamily="34" charset="-128"/>
              </a:rPr>
              <a:t> norm: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Dividing a vector by its L</a:t>
            </a:r>
            <a:r>
              <a:rPr lang="en-US" altLang="zh-TW" baseline="-25000">
                <a:ea typeface="ＭＳ Ｐゴシック" panose="020B0600070205080204" pitchFamily="34" charset="-128"/>
              </a:rPr>
              <a:t>2</a:t>
            </a:r>
            <a:r>
              <a:rPr lang="en-US" altLang="zh-TW">
                <a:ea typeface="ＭＳ Ｐゴシック" panose="020B0600070205080204" pitchFamily="34" charset="-128"/>
              </a:rPr>
              <a:t> norm makes it a unit (length) vector (on surface of unit hypersphere)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Effect on the two documents d and d′ (d appended to itself) from earlier slide</a:t>
            </a: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They have identical vectors after length-normalization</a:t>
            </a:r>
          </a:p>
          <a:p>
            <a:pPr lvl="1"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Long and short documents now have comparable weights</a:t>
            </a:r>
          </a:p>
        </p:txBody>
      </p:sp>
      <p:graphicFrame>
        <p:nvGraphicFramePr>
          <p:cNvPr id="77828" name="Object 2">
            <a:extLst>
              <a:ext uri="{FF2B5EF4-FFF2-40B4-BE49-F238E27FC236}">
                <a16:creationId xmlns:a16="http://schemas.microsoft.com/office/drawing/2014/main" id="{5F197FF6-E05F-A382-034F-2DA1CD9C37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71913" y="2590800"/>
          <a:ext cx="2087562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875920" imgH="317362" progId="Equation.3">
                  <p:embed/>
                </p:oleObj>
              </mc:Choice>
              <mc:Fallback>
                <p:oleObj name="Equation" r:id="rId3" imgW="875920" imgH="317362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71913" y="2590800"/>
                        <a:ext cx="2087562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829" name="TextBox 4">
            <a:extLst>
              <a:ext uri="{FF2B5EF4-FFF2-40B4-BE49-F238E27FC236}">
                <a16:creationId xmlns:a16="http://schemas.microsoft.com/office/drawing/2014/main" id="{780B0755-F836-7780-FA9F-2F9E33AE2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>
            <a:extLst>
              <a:ext uri="{FF2B5EF4-FFF2-40B4-BE49-F238E27FC236}">
                <a16:creationId xmlns:a16="http://schemas.microsoft.com/office/drawing/2014/main" id="{AB0D59B7-FC54-36A5-637E-0F0975D3F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cosine(query,document)</a:t>
            </a:r>
          </a:p>
        </p:txBody>
      </p:sp>
      <p:graphicFrame>
        <p:nvGraphicFramePr>
          <p:cNvPr id="79875" name="Content Placeholder 3">
            <a:extLst>
              <a:ext uri="{FF2B5EF4-FFF2-40B4-BE49-F238E27FC236}">
                <a16:creationId xmlns:a16="http://schemas.microsoft.com/office/drawing/2014/main" id="{6C974ED0-6E24-8BAF-0558-3E2AF3E7FE9D}"/>
              </a:ext>
            </a:extLst>
          </p:cNvPr>
          <p:cNvGraphicFramePr>
            <a:graphicFrameLocks noChangeAspect="1"/>
          </p:cNvGraphicFramePr>
          <p:nvPr>
            <p:ph idx="1"/>
          </p:nvPr>
        </p:nvGraphicFramePr>
        <p:xfrm>
          <a:off x="1012825" y="2317750"/>
          <a:ext cx="7216775" cy="149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946400" imgH="609600" progId="Equation.3">
                  <p:embed/>
                </p:oleObj>
              </mc:Choice>
              <mc:Fallback>
                <p:oleObj name="Equation" r:id="rId3" imgW="2946400" imgH="6096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2825" y="2317750"/>
                        <a:ext cx="7216775" cy="149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Line Callout 1 4">
            <a:extLst>
              <a:ext uri="{FF2B5EF4-FFF2-40B4-BE49-F238E27FC236}">
                <a16:creationId xmlns:a16="http://schemas.microsoft.com/office/drawing/2014/main" id="{982322DF-D886-BFB9-0D93-A3127BC554D7}"/>
              </a:ext>
            </a:extLst>
          </p:cNvPr>
          <p:cNvSpPr>
            <a:spLocks/>
          </p:cNvSpPr>
          <p:nvPr/>
        </p:nvSpPr>
        <p:spPr bwMode="auto">
          <a:xfrm>
            <a:off x="1600200" y="1676400"/>
            <a:ext cx="1984375" cy="461963"/>
          </a:xfrm>
          <a:prstGeom prst="borderCallout1">
            <a:avLst>
              <a:gd name="adj1" fmla="val 104463"/>
              <a:gd name="adj2" fmla="val 51190"/>
              <a:gd name="adj3" fmla="val 204176"/>
              <a:gd name="adj4" fmla="val 74931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Dot product</a:t>
            </a:r>
          </a:p>
        </p:txBody>
      </p:sp>
      <p:grpSp>
        <p:nvGrpSpPr>
          <p:cNvPr id="2" name="Group 9">
            <a:extLst>
              <a:ext uri="{FF2B5EF4-FFF2-40B4-BE49-F238E27FC236}">
                <a16:creationId xmlns:a16="http://schemas.microsoft.com/office/drawing/2014/main" id="{8B5E436D-1C97-6ED0-FFE4-947BB1B47C5A}"/>
              </a:ext>
            </a:extLst>
          </p:cNvPr>
          <p:cNvGrpSpPr>
            <a:grpSpLocks/>
          </p:cNvGrpSpPr>
          <p:nvPr/>
        </p:nvGrpSpPr>
        <p:grpSpPr bwMode="auto">
          <a:xfrm>
            <a:off x="4114800" y="1676400"/>
            <a:ext cx="1981200" cy="762000"/>
            <a:chOff x="4114800" y="1676400"/>
            <a:chExt cx="1981200" cy="762000"/>
          </a:xfrm>
        </p:grpSpPr>
        <p:sp>
          <p:nvSpPr>
            <p:cNvPr id="79886" name="Line Callout 2 5">
              <a:extLst>
                <a:ext uri="{FF2B5EF4-FFF2-40B4-BE49-F238E27FC236}">
                  <a16:creationId xmlns:a16="http://schemas.microsoft.com/office/drawing/2014/main" id="{1E2E562A-ACDA-1876-9B93-453FD386C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4800" y="1676400"/>
              <a:ext cx="1981200" cy="457200"/>
            </a:xfrm>
            <a:prstGeom prst="borderCallout2">
              <a:avLst>
                <a:gd name="adj1" fmla="val 97319"/>
                <a:gd name="adj2" fmla="val 8153"/>
                <a:gd name="adj3" fmla="val 159227"/>
                <a:gd name="adj4" fmla="val 7509"/>
                <a:gd name="adj5" fmla="val 172023"/>
                <a:gd name="adj6" fmla="val 3884"/>
              </a:avLst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solidFill>
                    <a:srgbClr val="C00000"/>
                  </a:solidFill>
                  <a:latin typeface="Lucida Sans" panose="020B0602030504020204" pitchFamily="34" charset="0"/>
                  <a:ea typeface="新細明體" panose="02020500000000000000" pitchFamily="18" charset="-120"/>
                </a:rPr>
                <a:t>Unit vectors</a:t>
              </a:r>
            </a:p>
          </p:txBody>
        </p:sp>
        <p:cxnSp>
          <p:nvCxnSpPr>
            <p:cNvPr id="79887" name="Straight Connector 7">
              <a:extLst>
                <a:ext uri="{FF2B5EF4-FFF2-40B4-BE49-F238E27FC236}">
                  <a16:creationId xmlns:a16="http://schemas.microsoft.com/office/drawing/2014/main" id="{F8701616-4F5A-C53D-F700-AB73BD5600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rot="5400000">
              <a:off x="4572794" y="2286000"/>
              <a:ext cx="304006" cy="7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79878" name="TextBox 10">
            <a:extLst>
              <a:ext uri="{FF2B5EF4-FFF2-40B4-BE49-F238E27FC236}">
                <a16:creationId xmlns:a16="http://schemas.microsoft.com/office/drawing/2014/main" id="{F5C4A9CA-7EF8-8731-C464-77C90E362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343400"/>
            <a:ext cx="86106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q</a:t>
            </a:r>
            <a:r>
              <a:rPr lang="en-US" altLang="zh-TW" sz="2400" i="1" baseline="-250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is the tf-idf weight of term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in the </a:t>
            </a: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query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 i="1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d</a:t>
            </a:r>
            <a:r>
              <a:rPr lang="en-US" altLang="zh-TW" sz="2400" i="1" baseline="-250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is the tf-idf weight of term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i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in the</a:t>
            </a: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 document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TW" sz="2400">
              <a:solidFill>
                <a:srgbClr val="0000FF"/>
              </a:solidFill>
              <a:latin typeface="Lucida Sans" panose="020B0602030504020204" pitchFamily="34" charset="0"/>
              <a:ea typeface="新細明體" panose="02020500000000000000" pitchFamily="18" charset="-12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cos(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q,d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) is the cosine similarity of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q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and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d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… or,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equivalently, the cosine of the </a:t>
            </a: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angle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between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q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and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d</a:t>
            </a:r>
            <a:endParaRPr lang="en-US" altLang="zh-TW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cxnSp>
        <p:nvCxnSpPr>
          <p:cNvPr id="79879" name="Straight Arrow Connector 11">
            <a:extLst>
              <a:ext uri="{FF2B5EF4-FFF2-40B4-BE49-F238E27FC236}">
                <a16:creationId xmlns:a16="http://schemas.microsoft.com/office/drawing/2014/main" id="{B7AA9670-1A32-8783-A6CB-6450F4847BB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86400" y="55610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0" name="Straight Arrow Connector 12">
            <a:extLst>
              <a:ext uri="{FF2B5EF4-FFF2-40B4-BE49-F238E27FC236}">
                <a16:creationId xmlns:a16="http://schemas.microsoft.com/office/drawing/2014/main" id="{0130BADC-1BDA-2444-7844-F512BB0E18D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00800" y="5486400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1" name="Straight Arrow Connector 13">
            <a:extLst>
              <a:ext uri="{FF2B5EF4-FFF2-40B4-BE49-F238E27FC236}">
                <a16:creationId xmlns:a16="http://schemas.microsoft.com/office/drawing/2014/main" id="{862313CE-6E96-4163-599B-932F7E18996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239000" y="59420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2" name="Straight Arrow Connector 14">
            <a:extLst>
              <a:ext uri="{FF2B5EF4-FFF2-40B4-BE49-F238E27FC236}">
                <a16:creationId xmlns:a16="http://schemas.microsoft.com/office/drawing/2014/main" id="{18CAD129-3B20-DE6E-CB6C-EB8C940C6FC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77200" y="5865813"/>
            <a:ext cx="228600" cy="1587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3" name="Straight Arrow Connector 15">
            <a:extLst>
              <a:ext uri="{FF2B5EF4-FFF2-40B4-BE49-F238E27FC236}">
                <a16:creationId xmlns:a16="http://schemas.microsoft.com/office/drawing/2014/main" id="{3EDAD22D-03DE-BF01-801D-F874600097F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295400" y="5486400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79884" name="Straight Arrow Connector 16">
            <a:extLst>
              <a:ext uri="{FF2B5EF4-FFF2-40B4-BE49-F238E27FC236}">
                <a16:creationId xmlns:a16="http://schemas.microsoft.com/office/drawing/2014/main" id="{48270F48-4EA5-A206-A83D-401D844DD97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990600" y="5562600"/>
            <a:ext cx="228600" cy="1588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9885" name="TextBox 14">
            <a:extLst>
              <a:ext uri="{FF2B5EF4-FFF2-40B4-BE49-F238E27FC236}">
                <a16:creationId xmlns:a16="http://schemas.microsoft.com/office/drawing/2014/main" id="{F19AED5B-91AA-8506-8FA9-23BC25144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>
            <a:extLst>
              <a:ext uri="{FF2B5EF4-FFF2-40B4-BE49-F238E27FC236}">
                <a16:creationId xmlns:a16="http://schemas.microsoft.com/office/drawing/2014/main" id="{5B1C2007-708E-1E88-CBC2-4FACB8AEF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Cosine for length-normalized vectors</a:t>
            </a:r>
          </a:p>
        </p:txBody>
      </p:sp>
      <p:sp>
        <p:nvSpPr>
          <p:cNvPr id="81923" name="Content Placeholder 2">
            <a:extLst>
              <a:ext uri="{FF2B5EF4-FFF2-40B4-BE49-F238E27FC236}">
                <a16:creationId xmlns:a16="http://schemas.microsoft.com/office/drawing/2014/main" id="{22388B60-9533-7846-0FC5-88D6C64F03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For length-normalized vectors, cosine similarity is simply the </a:t>
            </a:r>
            <a:r>
              <a:rPr lang="en-US" altLang="zh-TW">
                <a:solidFill>
                  <a:srgbClr val="0066FF"/>
                </a:solidFill>
                <a:ea typeface="ＭＳ Ｐゴシック" panose="020B0600070205080204" pitchFamily="34" charset="-128"/>
              </a:rPr>
              <a:t>dot product </a:t>
            </a:r>
            <a:r>
              <a:rPr lang="en-US" altLang="zh-TW">
                <a:ea typeface="ＭＳ Ｐゴシック" panose="020B0600070205080204" pitchFamily="34" charset="-128"/>
              </a:rPr>
              <a:t>(or scalar product):</a:t>
            </a:r>
          </a:p>
          <a:p>
            <a:endParaRPr lang="en-US" altLang="zh-TW">
              <a:ea typeface="ＭＳ Ｐゴシック" panose="020B0600070205080204" pitchFamily="34" charset="-128"/>
            </a:endParaRPr>
          </a:p>
          <a:p>
            <a:endParaRPr lang="en-US" altLang="zh-TW">
              <a:ea typeface="ＭＳ Ｐゴシック" panose="020B0600070205080204" pitchFamily="34" charset="-128"/>
            </a:endParaRPr>
          </a:p>
          <a:p>
            <a:endParaRPr lang="en-US" altLang="zh-TW">
              <a:ea typeface="ＭＳ Ｐゴシック" panose="020B0600070205080204" pitchFamily="34" charset="-128"/>
            </a:endParaRPr>
          </a:p>
          <a:p>
            <a:endParaRPr lang="en-US" altLang="zh-TW">
              <a:ea typeface="ＭＳ Ｐゴシック" panose="020B0600070205080204" pitchFamily="34" charset="-128"/>
            </a:endParaRPr>
          </a:p>
          <a:p>
            <a:pPr>
              <a:buFont typeface="Wingdings" panose="05000000000000000000" pitchFamily="2" charset="2"/>
              <a:buNone/>
            </a:pPr>
            <a:r>
              <a:rPr lang="en-US" altLang="zh-TW">
                <a:ea typeface="ＭＳ Ｐゴシック" panose="020B0600070205080204" pitchFamily="34" charset="-128"/>
              </a:rPr>
              <a:t>                                   for q, d length-normalized</a:t>
            </a:r>
          </a:p>
          <a:p>
            <a:pPr>
              <a:buFont typeface="Wingdings" panose="05000000000000000000" pitchFamily="2" charset="2"/>
              <a:buNone/>
            </a:pPr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81924" name="Slide Number Placeholder 3">
            <a:extLst>
              <a:ext uri="{FF2B5EF4-FFF2-40B4-BE49-F238E27FC236}">
                <a16:creationId xmlns:a16="http://schemas.microsoft.com/office/drawing/2014/main" id="{D6488B3B-71BB-4105-31A0-5838EA4F6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BA3A35-97A7-4905-91EA-1200D2D693DB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  <p:graphicFrame>
        <p:nvGraphicFramePr>
          <p:cNvPr id="81925" name="Content Placeholder 3">
            <a:extLst>
              <a:ext uri="{FF2B5EF4-FFF2-40B4-BE49-F238E27FC236}">
                <a16:creationId xmlns:a16="http://schemas.microsoft.com/office/drawing/2014/main" id="{EB55C817-E649-CD37-0553-E3B40094ED9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04950" y="3124200"/>
          <a:ext cx="5200650" cy="966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638300" imgH="304800" progId="Equation.3">
                  <p:embed/>
                </p:oleObj>
              </mc:Choice>
              <mc:Fallback>
                <p:oleObj name="Equation" r:id="rId3" imgW="1638300" imgH="30480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04950" y="3124200"/>
                        <a:ext cx="5200650" cy="966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>
            <a:extLst>
              <a:ext uri="{FF2B5EF4-FFF2-40B4-BE49-F238E27FC236}">
                <a16:creationId xmlns:a16="http://schemas.microsoft.com/office/drawing/2014/main" id="{1BF4DF6E-6C15-5C7A-0B48-5E8CD7EAE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>
                <a:ea typeface="ＭＳ Ｐゴシック" panose="020B0600070205080204" pitchFamily="34" charset="-128"/>
              </a:rPr>
              <a:t>Cosine similarity illustrated</a:t>
            </a:r>
          </a:p>
        </p:txBody>
      </p:sp>
      <p:sp>
        <p:nvSpPr>
          <p:cNvPr id="83971" name="Content Placeholder 2">
            <a:extLst>
              <a:ext uri="{FF2B5EF4-FFF2-40B4-BE49-F238E27FC236}">
                <a16:creationId xmlns:a16="http://schemas.microsoft.com/office/drawing/2014/main" id="{96F21674-C38D-E4CA-032C-A0E2B912FD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83972" name="Slide Number Placeholder 3">
            <a:extLst>
              <a:ext uri="{FF2B5EF4-FFF2-40B4-BE49-F238E27FC236}">
                <a16:creationId xmlns:a16="http://schemas.microsoft.com/office/drawing/2014/main" id="{4138619D-1FCB-C783-6221-3C2D8DCD3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5B0EA7-C5B2-4CA8-92A2-92003A62BC20}" type="slidenum">
              <a:rPr lang="zh-TW" altLang="en-US" sz="1200">
                <a:solidFill>
                  <a:srgbClr val="898989"/>
                </a:solidFill>
                <a:ea typeface="新細明體" panose="02020500000000000000" pitchFamily="18" charset="-120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TW" sz="1200">
              <a:solidFill>
                <a:srgbClr val="898989"/>
              </a:solidFill>
              <a:ea typeface="新細明體" panose="02020500000000000000" pitchFamily="18" charset="-120"/>
            </a:endParaRPr>
          </a:p>
        </p:txBody>
      </p:sp>
      <p:pic>
        <p:nvPicPr>
          <p:cNvPr id="83973" name="Picture 4">
            <a:extLst>
              <a:ext uri="{FF2B5EF4-FFF2-40B4-BE49-F238E27FC236}">
                <a16:creationId xmlns:a16="http://schemas.microsoft.com/office/drawing/2014/main" id="{B5FEA1E5-CCB2-6151-A9D5-70FC19ADC8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36713"/>
            <a:ext cx="6559550" cy="489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3">
            <a:extLst>
              <a:ext uri="{FF2B5EF4-FFF2-40B4-BE49-F238E27FC236}">
                <a16:creationId xmlns:a16="http://schemas.microsoft.com/office/drawing/2014/main" id="{553B44FB-13CC-384E-FCEA-6FAEDA588A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273050"/>
            <a:ext cx="8610600" cy="1162050"/>
          </a:xfrm>
        </p:spPr>
        <p:txBody>
          <a:bodyPr/>
          <a:lstStyle/>
          <a:p>
            <a:pPr eaLnBrk="1" hangingPunct="1"/>
            <a:r>
              <a:rPr lang="en-US" altLang="zh-TW" sz="3600" b="0">
                <a:ea typeface="ＭＳ Ｐゴシック" panose="020B0600070205080204" pitchFamily="34" charset="-128"/>
              </a:rPr>
              <a:t>Cosine similarity amongst 3 documents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612EFFC0-FBBA-CEEA-CD8F-0D47282C60A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505200" y="2209800"/>
          <a:ext cx="5410200" cy="2436815"/>
        </p:xfrm>
        <a:graphic>
          <a:graphicData uri="http://schemas.openxmlformats.org/drawingml/2006/table">
            <a:tbl>
              <a:tblPr/>
              <a:tblGrid>
                <a:gridCol w="135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52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SaS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PaP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WH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affection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58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jealous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gossip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7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wuthering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38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6051" name="Text Placeholder 5">
            <a:extLst>
              <a:ext uri="{FF2B5EF4-FFF2-40B4-BE49-F238E27FC236}">
                <a16:creationId xmlns:a16="http://schemas.microsoft.com/office/drawing/2014/main" id="{D19A33A2-EAC2-D817-9E74-AD2ACB0FB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1633538"/>
            <a:ext cx="3008313" cy="4691062"/>
          </a:xfrm>
        </p:spPr>
        <p:txBody>
          <a:bodyPr/>
          <a:lstStyle/>
          <a:p>
            <a:pPr eaLnBrk="1" hangingPunct="1"/>
            <a:r>
              <a:rPr lang="en-US" altLang="zh-TW" sz="2800">
                <a:ea typeface="ＭＳ Ｐゴシック" panose="020B0600070205080204" pitchFamily="34" charset="-128"/>
              </a:rPr>
              <a:t>How similar are</a:t>
            </a:r>
          </a:p>
          <a:p>
            <a:pPr eaLnBrk="1" hangingPunct="1"/>
            <a:r>
              <a:rPr lang="en-US" altLang="zh-TW" sz="2800">
                <a:ea typeface="ＭＳ Ｐゴシック" panose="020B0600070205080204" pitchFamily="34" charset="-128"/>
              </a:rPr>
              <a:t>the novels</a:t>
            </a:r>
          </a:p>
          <a:p>
            <a:pPr eaLnBrk="1" hangingPunct="1"/>
            <a:r>
              <a:rPr lang="en-US" altLang="zh-TW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SaS</a:t>
            </a:r>
            <a:r>
              <a:rPr lang="en-US" altLang="zh-TW" sz="2800">
                <a:ea typeface="ＭＳ Ｐゴシック" panose="020B0600070205080204" pitchFamily="34" charset="-128"/>
              </a:rPr>
              <a:t>: </a:t>
            </a:r>
            <a:r>
              <a:rPr lang="en-US" altLang="zh-TW" sz="2800" i="1">
                <a:ea typeface="ＭＳ Ｐゴシック" panose="020B0600070205080204" pitchFamily="34" charset="-128"/>
              </a:rPr>
              <a:t>Sense and</a:t>
            </a:r>
          </a:p>
          <a:p>
            <a:pPr eaLnBrk="1" hangingPunct="1"/>
            <a:r>
              <a:rPr lang="en-US" altLang="zh-TW" sz="2800" i="1">
                <a:ea typeface="ＭＳ Ｐゴシック" panose="020B0600070205080204" pitchFamily="34" charset="-128"/>
              </a:rPr>
              <a:t>Sensibility</a:t>
            </a:r>
          </a:p>
          <a:p>
            <a:pPr eaLnBrk="1" hangingPunct="1"/>
            <a:r>
              <a:rPr lang="en-US" altLang="zh-TW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PaP</a:t>
            </a:r>
            <a:r>
              <a:rPr lang="en-US" altLang="zh-TW" sz="2800">
                <a:ea typeface="ＭＳ Ｐゴシック" panose="020B0600070205080204" pitchFamily="34" charset="-128"/>
              </a:rPr>
              <a:t>: </a:t>
            </a:r>
            <a:r>
              <a:rPr lang="en-US" altLang="zh-TW" sz="2800" i="1">
                <a:ea typeface="ＭＳ Ｐゴシック" panose="020B0600070205080204" pitchFamily="34" charset="-128"/>
              </a:rPr>
              <a:t>Pride and</a:t>
            </a:r>
          </a:p>
          <a:p>
            <a:pPr eaLnBrk="1" hangingPunct="1"/>
            <a:r>
              <a:rPr lang="en-US" altLang="zh-TW" sz="2800" i="1">
                <a:ea typeface="ＭＳ Ｐゴシック" panose="020B0600070205080204" pitchFamily="34" charset="-128"/>
              </a:rPr>
              <a:t>Prejudice</a:t>
            </a:r>
            <a:r>
              <a:rPr lang="en-US" altLang="zh-TW" sz="2800">
                <a:ea typeface="ＭＳ Ｐゴシック" panose="020B0600070205080204" pitchFamily="34" charset="-128"/>
              </a:rPr>
              <a:t>, and</a:t>
            </a:r>
          </a:p>
          <a:p>
            <a:pPr eaLnBrk="1" hangingPunct="1"/>
            <a:r>
              <a:rPr lang="en-US" altLang="zh-TW" sz="2800">
                <a:solidFill>
                  <a:srgbClr val="0000FF"/>
                </a:solidFill>
                <a:ea typeface="ＭＳ Ｐゴシック" panose="020B0600070205080204" pitchFamily="34" charset="-128"/>
              </a:rPr>
              <a:t>WH</a:t>
            </a:r>
            <a:r>
              <a:rPr lang="en-US" altLang="zh-TW" sz="2800">
                <a:ea typeface="ＭＳ Ｐゴシック" panose="020B0600070205080204" pitchFamily="34" charset="-128"/>
              </a:rPr>
              <a:t>: </a:t>
            </a:r>
            <a:r>
              <a:rPr lang="en-US" altLang="zh-TW" sz="2800" i="1">
                <a:ea typeface="ＭＳ Ｐゴシック" panose="020B0600070205080204" pitchFamily="34" charset="-128"/>
              </a:rPr>
              <a:t>Wuthering</a:t>
            </a:r>
          </a:p>
          <a:p>
            <a:pPr eaLnBrk="1" hangingPunct="1"/>
            <a:r>
              <a:rPr lang="en-US" altLang="zh-TW" sz="2800" i="1">
                <a:ea typeface="ＭＳ Ｐゴシック" panose="020B0600070205080204" pitchFamily="34" charset="-128"/>
              </a:rPr>
              <a:t>Heights</a:t>
            </a:r>
            <a:r>
              <a:rPr lang="en-US" altLang="zh-TW" sz="2800">
                <a:ea typeface="ＭＳ Ｐゴシック" panose="020B0600070205080204" pitchFamily="34" charset="-128"/>
              </a:rPr>
              <a:t>?</a:t>
            </a:r>
          </a:p>
        </p:txBody>
      </p:sp>
      <p:sp>
        <p:nvSpPr>
          <p:cNvPr id="86052" name="TextBox 7">
            <a:extLst>
              <a:ext uri="{FF2B5EF4-FFF2-40B4-BE49-F238E27FC236}">
                <a16:creationId xmlns:a16="http://schemas.microsoft.com/office/drawing/2014/main" id="{51C151CF-2305-B459-7524-13A01C67E1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800600"/>
            <a:ext cx="47482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Term frequencies (counts)</a:t>
            </a:r>
          </a:p>
        </p:txBody>
      </p:sp>
      <p:sp>
        <p:nvSpPr>
          <p:cNvPr id="86053" name="TextBox 5">
            <a:extLst>
              <a:ext uri="{FF2B5EF4-FFF2-40B4-BE49-F238E27FC236}">
                <a16:creationId xmlns:a16="http://schemas.microsoft.com/office/drawing/2014/main" id="{29AED961-610E-C279-59C6-7822EB302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  <p:sp>
        <p:nvSpPr>
          <p:cNvPr id="86054" name="TextBox 7">
            <a:extLst>
              <a:ext uri="{FF2B5EF4-FFF2-40B4-BE49-F238E27FC236}">
                <a16:creationId xmlns:a16="http://schemas.microsoft.com/office/drawing/2014/main" id="{71B1EFEB-291C-089D-E832-DE58353CE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" y="6172200"/>
            <a:ext cx="88836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357E69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Note: To simplify this example, we don’t do idf weighting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7">
            <a:extLst>
              <a:ext uri="{FF2B5EF4-FFF2-40B4-BE49-F238E27FC236}">
                <a16:creationId xmlns:a16="http://schemas.microsoft.com/office/drawing/2014/main" id="{0474554C-78A1-15FD-93F4-BCA1E90B85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3 documents example contd.</a:t>
            </a:r>
          </a:p>
        </p:txBody>
      </p:sp>
      <p:sp>
        <p:nvSpPr>
          <p:cNvPr id="88067" name="Text Placeholder 8">
            <a:extLst>
              <a:ext uri="{FF2B5EF4-FFF2-40B4-BE49-F238E27FC236}">
                <a16:creationId xmlns:a16="http://schemas.microsoft.com/office/drawing/2014/main" id="{C75D625B-D84A-A45C-1EEB-8B455E3855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Log frequency weighting</a:t>
            </a:r>
          </a:p>
        </p:txBody>
      </p:sp>
      <p:graphicFrame>
        <p:nvGraphicFramePr>
          <p:cNvPr id="13" name="Content Placeholder 12">
            <a:extLst>
              <a:ext uri="{FF2B5EF4-FFF2-40B4-BE49-F238E27FC236}">
                <a16:creationId xmlns:a16="http://schemas.microsoft.com/office/drawing/2014/main" id="{DD4C2091-CEE1-0E54-1E70-3DFD4DE6CEEA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228600" y="2438400"/>
          <a:ext cx="4191000" cy="1857375"/>
        </p:xfrm>
        <a:graphic>
          <a:graphicData uri="http://schemas.openxmlformats.org/drawingml/2006/table">
            <a:tbl>
              <a:tblPr/>
              <a:tblGrid>
                <a:gridCol w="1185863">
                  <a:extLst>
                    <a:ext uri="{9D8B030D-6E8A-4147-A177-3AD203B41FA5}">
                      <a16:colId xmlns:a16="http://schemas.microsoft.com/office/drawing/2014/main" val="858043894"/>
                    </a:ext>
                  </a:extLst>
                </a:gridCol>
                <a:gridCol w="909637">
                  <a:extLst>
                    <a:ext uri="{9D8B030D-6E8A-4147-A177-3AD203B41FA5}">
                      <a16:colId xmlns:a16="http://schemas.microsoft.com/office/drawing/2014/main" val="2223070786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3232726916"/>
                    </a:ext>
                  </a:extLst>
                </a:gridCol>
                <a:gridCol w="1047750">
                  <a:extLst>
                    <a:ext uri="{9D8B030D-6E8A-4147-A177-3AD203B41FA5}">
                      <a16:colId xmlns:a16="http://schemas.microsoft.com/office/drawing/2014/main" val="3702219285"/>
                    </a:ext>
                  </a:extLst>
                </a:gridCol>
              </a:tblGrid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SaS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PaP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WH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8619996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affection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3.06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0416288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jealous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1.85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2.04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197987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gossip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1.30</a:t>
                      </a:r>
                      <a:endParaRPr kumimoji="0" lang="en-US" altLang="zh-TW" sz="18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1.78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7732213"/>
                  </a:ext>
                </a:extLst>
              </a:tr>
              <a:tr h="371475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wuthering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2.58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615443"/>
                  </a:ext>
                </a:extLst>
              </a:tr>
            </a:tbl>
          </a:graphicData>
        </a:graphic>
      </p:graphicFrame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BB0AE324-3EA3-8C30-2778-2049569FFE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After length normalization</a:t>
            </a:r>
          </a:p>
        </p:txBody>
      </p:sp>
      <p:graphicFrame>
        <p:nvGraphicFramePr>
          <p:cNvPr id="14" name="Content Placeholder 13">
            <a:extLst>
              <a:ext uri="{FF2B5EF4-FFF2-40B4-BE49-F238E27FC236}">
                <a16:creationId xmlns:a16="http://schemas.microsoft.com/office/drawing/2014/main" id="{1FD9D920-E2A2-6A05-A9F9-215D5E811199}"/>
              </a:ext>
            </a:extLst>
          </p:cNvPr>
          <p:cNvGraphicFramePr>
            <a:graphicFrameLocks noGrp="1"/>
          </p:cNvGraphicFramePr>
          <p:nvPr>
            <p:ph sz="quarter" idx="4"/>
          </p:nvPr>
        </p:nvGraphicFramePr>
        <p:xfrm>
          <a:off x="4645025" y="2438400"/>
          <a:ext cx="4268788" cy="1857375"/>
        </p:xfrm>
        <a:graphic>
          <a:graphicData uri="http://schemas.openxmlformats.org/drawingml/2006/table">
            <a:tbl>
              <a:tblPr/>
              <a:tblGrid>
                <a:gridCol w="12366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2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9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112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14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term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SaS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PaP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charset="0"/>
                        </a:rPr>
                        <a:t>WH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affection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0.789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0.832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0.524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jealous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0.515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0.555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0.465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gossip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0.335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0.405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wuthering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</a:rPr>
                        <a:t>0.588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0DD4A548-E8D3-003F-4CBC-FC66ECD606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397375"/>
            <a:ext cx="86741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cos(SaS,PaP) 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≈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0.789 × 0.832 + 0.515 × 0.555 + 0.335 × 0.0 + 0.0 × 0.0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≈ </a:t>
            </a:r>
            <a:r>
              <a:rPr lang="en-US" altLang="zh-TW" sz="2400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0.94</a:t>
            </a:r>
            <a:endParaRPr lang="en-US" altLang="zh-TW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cos(SaS,WH)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 ≈ </a:t>
            </a:r>
            <a:r>
              <a:rPr lang="en-US" altLang="zh-TW" sz="2400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0.79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cos(PaP,WH) 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≈ </a:t>
            </a:r>
            <a:r>
              <a:rPr lang="en-US" altLang="zh-TW" sz="2400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0.69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E2792A-CD6F-5627-02E3-6AE50754F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6324600"/>
            <a:ext cx="67262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007254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Why do we have cos(SaS,PaP) &gt; cos(SaS,WH)?</a:t>
            </a:r>
          </a:p>
        </p:txBody>
      </p:sp>
      <p:sp>
        <p:nvSpPr>
          <p:cNvPr id="88135" name="TextBox 8">
            <a:extLst>
              <a:ext uri="{FF2B5EF4-FFF2-40B4-BE49-F238E27FC236}">
                <a16:creationId xmlns:a16="http://schemas.microsoft.com/office/drawing/2014/main" id="{741740AC-DF35-1522-FF05-F1E04E0C1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  <p:bldP spid="15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6">
            <a:extLst>
              <a:ext uri="{FF2B5EF4-FFF2-40B4-BE49-F238E27FC236}">
                <a16:creationId xmlns:a16="http://schemas.microsoft.com/office/drawing/2014/main" id="{7A4B2CBB-64DA-35BD-8B4E-34D69A2C8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381000"/>
            <a:ext cx="8458200" cy="9906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Computing cosine scores</a:t>
            </a:r>
          </a:p>
        </p:txBody>
      </p:sp>
      <p:pic>
        <p:nvPicPr>
          <p:cNvPr id="90115" name="Content Placeholder 8" descr="cosinescore.gif">
            <a:extLst>
              <a:ext uri="{FF2B5EF4-FFF2-40B4-BE49-F238E27FC236}">
                <a16:creationId xmlns:a16="http://schemas.microsoft.com/office/drawing/2014/main" id="{2031C01B-3755-6354-A28D-50583F4A34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1573213"/>
            <a:ext cx="8153400" cy="5187950"/>
          </a:xfrm>
        </p:spPr>
      </p:pic>
      <p:sp>
        <p:nvSpPr>
          <p:cNvPr id="90116" name="TextBox 3">
            <a:extLst>
              <a:ext uri="{FF2B5EF4-FFF2-40B4-BE49-F238E27FC236}">
                <a16:creationId xmlns:a16="http://schemas.microsoft.com/office/drawing/2014/main" id="{29605FF7-06CE-2C9D-27CF-009FE58EDF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6.3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>
            <a:extLst>
              <a:ext uri="{FF2B5EF4-FFF2-40B4-BE49-F238E27FC236}">
                <a16:creationId xmlns:a16="http://schemas.microsoft.com/office/drawing/2014/main" id="{449C4D97-391F-E6C1-561F-B14A6368F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tf-idf weighting has many variants</a:t>
            </a:r>
          </a:p>
        </p:txBody>
      </p:sp>
      <p:pic>
        <p:nvPicPr>
          <p:cNvPr id="92163" name="Content Placeholder 7" descr="table1.gif">
            <a:extLst>
              <a:ext uri="{FF2B5EF4-FFF2-40B4-BE49-F238E27FC236}">
                <a16:creationId xmlns:a16="http://schemas.microsoft.com/office/drawing/2014/main" id="{1A732AC2-DFAA-2350-D2E1-DBDEA8EC6F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3188" y="1592263"/>
            <a:ext cx="8888412" cy="2751137"/>
          </a:xfrm>
        </p:spPr>
      </p:pic>
      <p:sp>
        <p:nvSpPr>
          <p:cNvPr id="92164" name="Rectangle 8">
            <a:extLst>
              <a:ext uri="{FF2B5EF4-FFF2-40B4-BE49-F238E27FC236}">
                <a16:creationId xmlns:a16="http://schemas.microsoft.com/office/drawing/2014/main" id="{B21E44E4-1CD8-BF18-12EA-CBEF4F05A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8839200" cy="381000"/>
          </a:xfrm>
          <a:prstGeom prst="rect">
            <a:avLst/>
          </a:prstGeom>
          <a:solidFill>
            <a:schemeClr val="accent1">
              <a:alpha val="5098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zh-TW" altLang="en-US" sz="2400">
              <a:latin typeface="Lucida Sans" panose="020B0602030504020204" pitchFamily="34" charset="0"/>
              <a:ea typeface="新細明體" panose="02020500000000000000" pitchFamily="18" charset="-120"/>
            </a:endParaRPr>
          </a:p>
        </p:txBody>
      </p:sp>
      <p:sp>
        <p:nvSpPr>
          <p:cNvPr id="92165" name="TextBox 10">
            <a:extLst>
              <a:ext uri="{FF2B5EF4-FFF2-40B4-BE49-F238E27FC236}">
                <a16:creationId xmlns:a16="http://schemas.microsoft.com/office/drawing/2014/main" id="{DD5FB58F-BF11-76CF-A1CD-9FF51CC5A2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105400"/>
            <a:ext cx="83867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Columns headed ‘n’ are acronyms for weight schemes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551839-A8E3-ECBA-8E2A-C66380A800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0763" y="6019800"/>
            <a:ext cx="67516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0000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Why is the base of the log in idf immaterial?</a:t>
            </a:r>
          </a:p>
        </p:txBody>
      </p:sp>
      <p:sp>
        <p:nvSpPr>
          <p:cNvPr id="92167" name="TextBox 6">
            <a:extLst>
              <a:ext uri="{FF2B5EF4-FFF2-40B4-BE49-F238E27FC236}">
                <a16:creationId xmlns:a16="http://schemas.microsoft.com/office/drawing/2014/main" id="{B6DA6FF4-482C-6F04-6AD5-0F9F44686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>
            <a:extLst>
              <a:ext uri="{FF2B5EF4-FFF2-40B4-BE49-F238E27FC236}">
                <a16:creationId xmlns:a16="http://schemas.microsoft.com/office/drawing/2014/main" id="{FCC312F0-4259-DF5D-0A18-3F8B8A19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Weighting may differ in queries vs documents</a:t>
            </a:r>
          </a:p>
        </p:txBody>
      </p:sp>
      <p:sp>
        <p:nvSpPr>
          <p:cNvPr id="94211" name="Content Placeholder 2">
            <a:extLst>
              <a:ext uri="{FF2B5EF4-FFF2-40B4-BE49-F238E27FC236}">
                <a16:creationId xmlns:a16="http://schemas.microsoft.com/office/drawing/2014/main" id="{4B2CE80E-4301-E0A5-2EED-B4EF4A1A3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Many search engines allow for different weightings for queries vs. documents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SMART Notation: denotes the combination in use in an engine, with the notation </a:t>
            </a:r>
            <a:r>
              <a:rPr lang="en-US" altLang="zh-TW" i="1">
                <a:solidFill>
                  <a:srgbClr val="C00000"/>
                </a:solidFill>
                <a:ea typeface="ＭＳ Ｐゴシック" panose="020B0600070205080204" pitchFamily="34" charset="-128"/>
              </a:rPr>
              <a:t>ddd.qqq</a:t>
            </a:r>
            <a:r>
              <a:rPr lang="en-US" altLang="zh-TW" i="1">
                <a:ea typeface="ＭＳ Ｐゴシック" panose="020B0600070205080204" pitchFamily="34" charset="-128"/>
              </a:rPr>
              <a:t>,</a:t>
            </a:r>
            <a:r>
              <a:rPr lang="en-US" altLang="zh-TW">
                <a:ea typeface="ＭＳ Ｐゴシック" panose="020B0600070205080204" pitchFamily="34" charset="-128"/>
              </a:rPr>
              <a:t> using the acronyms from the previous table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A very standard weighting scheme is: </a:t>
            </a:r>
            <a:r>
              <a:rPr lang="en-US" altLang="zh-TW">
                <a:solidFill>
                  <a:srgbClr val="0000FF"/>
                </a:solidFill>
                <a:ea typeface="ＭＳ Ｐゴシック" panose="020B0600070205080204" pitchFamily="34" charset="-128"/>
              </a:rPr>
              <a:t>lnc.ltc</a:t>
            </a:r>
          </a:p>
          <a:p>
            <a:pPr eaLnBrk="1" hangingPunct="1">
              <a:spcAft>
                <a:spcPts val="900"/>
              </a:spcAft>
            </a:pPr>
            <a:r>
              <a:rPr lang="en-US" altLang="zh-TW">
                <a:ea typeface="ＭＳ Ｐゴシック" panose="020B0600070205080204" pitchFamily="34" charset="-128"/>
              </a:rPr>
              <a:t>Document: logarithmic tf </a:t>
            </a:r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(l as first character)</a:t>
            </a:r>
            <a:r>
              <a:rPr lang="en-US" altLang="zh-TW">
                <a:ea typeface="ＭＳ Ｐゴシック" panose="020B0600070205080204" pitchFamily="34" charset="-128"/>
              </a:rPr>
              <a:t>, no idf and cosine normalization</a:t>
            </a:r>
          </a:p>
          <a:p>
            <a:pPr eaLnBrk="1" hangingPunct="1"/>
            <a:r>
              <a:rPr lang="en-US" altLang="zh-TW">
                <a:solidFill>
                  <a:srgbClr val="C00000"/>
                </a:solidFill>
                <a:ea typeface="ＭＳ Ｐゴシック" panose="020B0600070205080204" pitchFamily="34" charset="-128"/>
              </a:rPr>
              <a:t>Query: logarithmic tf (l in leftmost column), idf (t in second column), no normalization …</a:t>
            </a:r>
          </a:p>
        </p:txBody>
      </p:sp>
      <p:sp>
        <p:nvSpPr>
          <p:cNvPr id="4" name="Up Arrow Callout 3">
            <a:extLst>
              <a:ext uri="{FF2B5EF4-FFF2-40B4-BE49-F238E27FC236}">
                <a16:creationId xmlns:a16="http://schemas.microsoft.com/office/drawing/2014/main" id="{BFBC83AC-4565-C9F0-3734-35613AB68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876800"/>
            <a:ext cx="1903412" cy="706438"/>
          </a:xfrm>
          <a:prstGeom prst="upArrowCallout">
            <a:avLst>
              <a:gd name="adj1" fmla="val 25048"/>
              <a:gd name="adj2" fmla="val 25073"/>
              <a:gd name="adj3" fmla="val 25000"/>
              <a:gd name="adj4" fmla="val 64977"/>
            </a:avLst>
          </a:prstGeom>
          <a:solidFill>
            <a:schemeClr val="accent1">
              <a:alpha val="39999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A bad idea?</a:t>
            </a:r>
          </a:p>
        </p:txBody>
      </p:sp>
      <p:sp>
        <p:nvSpPr>
          <p:cNvPr id="94213" name="TextBox 4">
            <a:extLst>
              <a:ext uri="{FF2B5EF4-FFF2-40B4-BE49-F238E27FC236}">
                <a16:creationId xmlns:a16="http://schemas.microsoft.com/office/drawing/2014/main" id="{CE6DBCDE-3268-8BAF-0638-215121B37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>
            <a:extLst>
              <a:ext uri="{FF2B5EF4-FFF2-40B4-BE49-F238E27FC236}">
                <a16:creationId xmlns:a16="http://schemas.microsoft.com/office/drawing/2014/main" id="{562FD1E3-738A-3361-C543-76F914311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tf-idf example: lnc.ltc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88C3145-B76E-C2F3-440D-8DCAC5D58C3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200" y="2514600"/>
          <a:ext cx="9067800" cy="2765528"/>
        </p:xfrm>
        <a:graphic>
          <a:graphicData uri="http://schemas.openxmlformats.org/drawingml/2006/table">
            <a:tbl>
              <a:tblPr/>
              <a:tblGrid>
                <a:gridCol w="1295400">
                  <a:extLst>
                    <a:ext uri="{9D8B030D-6E8A-4147-A177-3AD203B41FA5}">
                      <a16:colId xmlns:a16="http://schemas.microsoft.com/office/drawing/2014/main" val="2859708816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4228802733"/>
                    </a:ext>
                  </a:extLst>
                </a:gridCol>
                <a:gridCol w="625475">
                  <a:extLst>
                    <a:ext uri="{9D8B030D-6E8A-4147-A177-3AD203B41FA5}">
                      <a16:colId xmlns:a16="http://schemas.microsoft.com/office/drawing/2014/main" val="2259445491"/>
                    </a:ext>
                  </a:extLst>
                </a:gridCol>
                <a:gridCol w="842963">
                  <a:extLst>
                    <a:ext uri="{9D8B030D-6E8A-4147-A177-3AD203B41FA5}">
                      <a16:colId xmlns:a16="http://schemas.microsoft.com/office/drawing/2014/main" val="2367654987"/>
                    </a:ext>
                  </a:extLst>
                </a:gridCol>
                <a:gridCol w="588962">
                  <a:extLst>
                    <a:ext uri="{9D8B030D-6E8A-4147-A177-3AD203B41FA5}">
                      <a16:colId xmlns:a16="http://schemas.microsoft.com/office/drawing/2014/main" val="2757258206"/>
                    </a:ext>
                  </a:extLst>
                </a:gridCol>
                <a:gridCol w="606425">
                  <a:extLst>
                    <a:ext uri="{9D8B030D-6E8A-4147-A177-3AD203B41FA5}">
                      <a16:colId xmlns:a16="http://schemas.microsoft.com/office/drawing/2014/main" val="2555901877"/>
                    </a:ext>
                  </a:extLst>
                </a:gridCol>
                <a:gridCol w="703263">
                  <a:extLst>
                    <a:ext uri="{9D8B030D-6E8A-4147-A177-3AD203B41FA5}">
                      <a16:colId xmlns:a16="http://schemas.microsoft.com/office/drawing/2014/main" val="4082233724"/>
                    </a:ext>
                  </a:extLst>
                </a:gridCol>
                <a:gridCol w="773112">
                  <a:extLst>
                    <a:ext uri="{9D8B030D-6E8A-4147-A177-3AD203B41FA5}">
                      <a16:colId xmlns:a16="http://schemas.microsoft.com/office/drawing/2014/main" val="2346604909"/>
                    </a:ext>
                  </a:extLst>
                </a:gridCol>
                <a:gridCol w="773113">
                  <a:extLst>
                    <a:ext uri="{9D8B030D-6E8A-4147-A177-3AD203B41FA5}">
                      <a16:colId xmlns:a16="http://schemas.microsoft.com/office/drawing/2014/main" val="637363159"/>
                    </a:ext>
                  </a:extLst>
                </a:gridCol>
                <a:gridCol w="842962">
                  <a:extLst>
                    <a:ext uri="{9D8B030D-6E8A-4147-A177-3AD203B41FA5}">
                      <a16:colId xmlns:a16="http://schemas.microsoft.com/office/drawing/2014/main" val="3509526911"/>
                    </a:ext>
                  </a:extLst>
                </a:gridCol>
                <a:gridCol w="703263">
                  <a:extLst>
                    <a:ext uri="{9D8B030D-6E8A-4147-A177-3AD203B41FA5}">
                      <a16:colId xmlns:a16="http://schemas.microsoft.com/office/drawing/2014/main" val="3138817907"/>
                    </a:ext>
                  </a:extLst>
                </a:gridCol>
                <a:gridCol w="703262">
                  <a:extLst>
                    <a:ext uri="{9D8B030D-6E8A-4147-A177-3AD203B41FA5}">
                      <a16:colId xmlns:a16="http://schemas.microsoft.com/office/drawing/2014/main" val="2082697374"/>
                    </a:ext>
                  </a:extLst>
                </a:gridCol>
              </a:tblGrid>
              <a:tr h="6400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Term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gridSpan="6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Query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4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Document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Prod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024673"/>
                  </a:ext>
                </a:extLst>
              </a:tr>
              <a:tr h="640001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tf-raw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tf-wt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df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idf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wt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n’lize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tf-raw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tf-wt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wt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n’lize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新細明體" panose="02020500000000000000" pitchFamily="18" charset="-120"/>
                        <a:cs typeface="Arial Unicode MS" charset="0"/>
                      </a:endParaRP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9952689"/>
                  </a:ext>
                </a:extLst>
              </a:tr>
              <a:tr h="3713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auto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5000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2.3 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0.52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3589656"/>
                  </a:ext>
                </a:extLst>
              </a:tr>
              <a:tr h="3713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best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50000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1.3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1.3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0.34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1753901"/>
                  </a:ext>
                </a:extLst>
              </a:tr>
              <a:tr h="3713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car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 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10000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2.0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0.52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0.52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0.27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FA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7854538"/>
                  </a:ext>
                </a:extLst>
              </a:tr>
              <a:tr h="371356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insurance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1000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3.0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3.0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0.78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2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1.3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1.3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0.68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rgbClr val="437085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1pPr>
                      <a:lvl2pPr marL="37931725" indent="-37474525" eaLnBrk="0" hangingPunct="0">
                        <a:spcBef>
                          <a:spcPct val="20000"/>
                        </a:spcBef>
                        <a:buClr>
                          <a:srgbClr val="357E69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2pPr>
                      <a:lvl3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3pPr>
                      <a:lvl4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4pPr>
                      <a:lvl5pPr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5pPr>
                      <a:lvl6pPr marL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6pPr>
                      <a:lvl7pPr marL="9144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7pPr>
                      <a:lvl8pPr marL="1371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8pPr>
                      <a:lvl9pPr marL="18288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ＭＳ Ｐゴシック" panose="020B0600070205080204" pitchFamily="34" charset="-128"/>
                        </a:defRPr>
                      </a:lvl9pPr>
                    </a:lstStyle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新細明體" panose="02020500000000000000" pitchFamily="18" charset="-120"/>
                          <a:cs typeface="Arial Unicode MS" charset="0"/>
                        </a:rPr>
                        <a:t>0.53</a:t>
                      </a:r>
                    </a:p>
                  </a:txBody>
                  <a:tcPr marT="45706" marB="45706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F5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3202238"/>
                  </a:ext>
                </a:extLst>
              </a:tr>
            </a:tbl>
          </a:graphicData>
        </a:graphic>
      </p:graphicFrame>
      <p:sp>
        <p:nvSpPr>
          <p:cNvPr id="96355" name="TextBox 4">
            <a:extLst>
              <a:ext uri="{FF2B5EF4-FFF2-40B4-BE49-F238E27FC236}">
                <a16:creationId xmlns:a16="http://schemas.microsoft.com/office/drawing/2014/main" id="{AC62B39A-C6E3-95DF-3F02-5DDB89352C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600200"/>
            <a:ext cx="630237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Document: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car insurance auto insurance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Query: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best car insurance</a:t>
            </a:r>
          </a:p>
        </p:txBody>
      </p:sp>
      <p:sp>
        <p:nvSpPr>
          <p:cNvPr id="96356" name="TextBox 5">
            <a:extLst>
              <a:ext uri="{FF2B5EF4-FFF2-40B4-BE49-F238E27FC236}">
                <a16:creationId xmlns:a16="http://schemas.microsoft.com/office/drawing/2014/main" id="{50BB8D93-50B4-302C-5196-CE45DBBB6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7613" y="5176838"/>
            <a:ext cx="624998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Exercise: what is </a:t>
            </a:r>
            <a:r>
              <a:rPr lang="en-US" altLang="zh-TW" sz="2400" i="1">
                <a:latin typeface="Lucida Sans" panose="020B0602030504020204" pitchFamily="34" charset="0"/>
                <a:ea typeface="新細明體" panose="02020500000000000000" pitchFamily="18" charset="-120"/>
              </a:rPr>
              <a:t>N</a:t>
            </a:r>
            <a:r>
              <a:rPr lang="en-US" altLang="zh-TW" sz="2400">
                <a:latin typeface="Lucida Sans" panose="020B0602030504020204" pitchFamily="34" charset="0"/>
                <a:ea typeface="新細明體" panose="02020500000000000000" pitchFamily="18" charset="-120"/>
              </a:rPr>
              <a:t>, the number of docs?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BC534B-666F-90D7-6CA7-A13AD020B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52650" y="6243638"/>
            <a:ext cx="4595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2400">
                <a:solidFill>
                  <a:srgbClr val="C00000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Score = 0+0+0.27+0.53 = 0.8</a:t>
            </a:r>
          </a:p>
        </p:txBody>
      </p:sp>
      <p:grpSp>
        <p:nvGrpSpPr>
          <p:cNvPr id="2" name="Group 10">
            <a:extLst>
              <a:ext uri="{FF2B5EF4-FFF2-40B4-BE49-F238E27FC236}">
                <a16:creationId xmlns:a16="http://schemas.microsoft.com/office/drawing/2014/main" id="{87CA52C1-602E-B076-C5A3-8ED734FED32F}"/>
              </a:ext>
            </a:extLst>
          </p:cNvPr>
          <p:cNvGrpSpPr>
            <a:grpSpLocks/>
          </p:cNvGrpSpPr>
          <p:nvPr/>
        </p:nvGrpSpPr>
        <p:grpSpPr bwMode="auto">
          <a:xfrm>
            <a:off x="2133600" y="5715000"/>
            <a:ext cx="4895850" cy="461963"/>
            <a:chOff x="2133600" y="5715000"/>
            <a:chExt cx="4895850" cy="461665"/>
          </a:xfrm>
        </p:grpSpPr>
        <p:sp>
          <p:nvSpPr>
            <p:cNvPr id="96360" name="TextBox 8">
              <a:extLst>
                <a:ext uri="{FF2B5EF4-FFF2-40B4-BE49-F238E27FC236}">
                  <a16:creationId xmlns:a16="http://schemas.microsoft.com/office/drawing/2014/main" id="{2C4C94D9-A259-0C32-5A19-CD113C88C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33600" y="5715000"/>
              <a:ext cx="210185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rgbClr val="437085"/>
                </a:buClr>
                <a:buFont typeface="Wingdings" panose="05000000000000000000" pitchFamily="2" charset="2"/>
                <a:buChar char="§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Clr>
                  <a:srgbClr val="357E69"/>
                </a:buClr>
                <a:buFont typeface="Wingdings" panose="05000000000000000000" pitchFamily="2" charset="2"/>
                <a:buChar char="§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rgbClr val="918BA3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rgbClr val="2F6E7E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233337"/>
                </a:buClr>
                <a:buFont typeface="Wingdings" panose="05000000000000000000" pitchFamily="2" charset="2"/>
                <a:buChar char="§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US" altLang="zh-TW" sz="2400">
                  <a:latin typeface="Lucida Sans" panose="020B0602030504020204" pitchFamily="34" charset="0"/>
                  <a:ea typeface="新細明體" panose="02020500000000000000" pitchFamily="18" charset="-120"/>
                </a:rPr>
                <a:t>Doc length =</a:t>
              </a:r>
            </a:p>
          </p:txBody>
        </p:sp>
        <p:graphicFrame>
          <p:nvGraphicFramePr>
            <p:cNvPr id="96361" name="Object 2">
              <a:extLst>
                <a:ext uri="{FF2B5EF4-FFF2-40B4-BE49-F238E27FC236}">
                  <a16:creationId xmlns:a16="http://schemas.microsoft.com/office/drawing/2014/main" id="{FE108EF7-AE87-D42C-AED4-73E479377659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4070350" y="5729723"/>
            <a:ext cx="2959100" cy="4057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74800" imgH="215900" progId="Equation.3">
                    <p:embed/>
                  </p:oleObj>
                </mc:Choice>
                <mc:Fallback>
                  <p:oleObj name="Equation" r:id="rId3" imgW="1574800" imgH="215900" progId="Equation.3">
                    <p:embed/>
                    <p:pic>
                      <p:nvPicPr>
                        <p:cNvPr id="0" name="Object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70350" y="5729723"/>
                          <a:ext cx="2959100" cy="40573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96359" name="TextBox 9">
            <a:extLst>
              <a:ext uri="{FF2B5EF4-FFF2-40B4-BE49-F238E27FC236}">
                <a16:creationId xmlns:a16="http://schemas.microsoft.com/office/drawing/2014/main" id="{3D752548-FA72-ED1D-2BA1-323561FAC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968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Sec. 6.4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>
            <a:extLst>
              <a:ext uri="{FF2B5EF4-FFF2-40B4-BE49-F238E27FC236}">
                <a16:creationId xmlns:a16="http://schemas.microsoft.com/office/drawing/2014/main" id="{431A5564-5CAA-BE36-7297-41462B04E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Summary – vector space ranking</a:t>
            </a:r>
          </a:p>
        </p:txBody>
      </p:sp>
      <p:sp>
        <p:nvSpPr>
          <p:cNvPr id="98307" name="Content Placeholder 2">
            <a:extLst>
              <a:ext uri="{FF2B5EF4-FFF2-40B4-BE49-F238E27FC236}">
                <a16:creationId xmlns:a16="http://schemas.microsoft.com/office/drawing/2014/main" id="{A8CE85C5-F02A-1BD4-5791-E32F27D4EA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305800" cy="4876800"/>
          </a:xfrm>
        </p:spPr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Represent the query as a weighted tf-idf vector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Represent each document as a weighted tf-idf vector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Compute the cosine similarity score for the query vector and each document vector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Rank documents with respect to the query by score</a:t>
            </a: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Return the top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(e.g., </a:t>
            </a:r>
            <a:r>
              <a:rPr lang="en-US" altLang="zh-TW" i="1">
                <a:ea typeface="ＭＳ Ｐゴシック" panose="020B0600070205080204" pitchFamily="34" charset="-128"/>
              </a:rPr>
              <a:t>K</a:t>
            </a:r>
            <a:r>
              <a:rPr lang="en-US" altLang="zh-TW">
                <a:ea typeface="ＭＳ Ｐゴシック" panose="020B0600070205080204" pitchFamily="34" charset="-128"/>
              </a:rPr>
              <a:t> = 10) to the user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>
            <a:extLst>
              <a:ext uri="{FF2B5EF4-FFF2-40B4-BE49-F238E27FC236}">
                <a16:creationId xmlns:a16="http://schemas.microsoft.com/office/drawing/2014/main" id="{D529E7C7-0C24-154B-AFDF-9CCDCD070A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Resources for today’s lecture</a:t>
            </a:r>
          </a:p>
        </p:txBody>
      </p:sp>
      <p:sp>
        <p:nvSpPr>
          <p:cNvPr id="100355" name="Content Placeholder 2">
            <a:extLst>
              <a:ext uri="{FF2B5EF4-FFF2-40B4-BE49-F238E27FC236}">
                <a16:creationId xmlns:a16="http://schemas.microsoft.com/office/drawing/2014/main" id="{C113F4D5-35BD-0CB2-CE03-D3A2027C4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TW">
                <a:ea typeface="ＭＳ Ｐゴシック" panose="020B0600070205080204" pitchFamily="34" charset="-128"/>
              </a:rPr>
              <a:t>IIR 6.2 – 6.4.3</a:t>
            </a:r>
          </a:p>
          <a:p>
            <a:pPr eaLnBrk="1" hangingPunct="1"/>
            <a:endParaRPr lang="en-US" altLang="zh-TW"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zh-TW">
                <a:ea typeface="ＭＳ Ｐゴシック" panose="020B0600070205080204" pitchFamily="34" charset="-128"/>
                <a:hlinkClick r:id="rId3"/>
              </a:rPr>
              <a:t>http://www.miislita.com/information-retrieval-tutorial/cosine-similarity-tutorial.html</a:t>
            </a:r>
            <a:endParaRPr lang="en-US" altLang="zh-TW">
              <a:ea typeface="ＭＳ Ｐゴシック" panose="020B0600070205080204" pitchFamily="34" charset="-128"/>
            </a:endParaRPr>
          </a:p>
          <a:p>
            <a:pPr lvl="1" eaLnBrk="1" hangingPunct="1"/>
            <a:r>
              <a:rPr lang="en-US" altLang="zh-TW">
                <a:ea typeface="ＭＳ Ｐゴシック" panose="020B0600070205080204" pitchFamily="34" charset="-128"/>
              </a:rPr>
              <a:t>Term weighting and cosine similarity tutorial for SEO folk!</a:t>
            </a:r>
          </a:p>
          <a:p>
            <a:pPr eaLnBrk="1" hangingPunct="1"/>
            <a:endParaRPr lang="zh-TW" altLang="en-US">
              <a:ea typeface="ＭＳ Ｐゴシック" panose="020B0600070205080204" pitchFamily="34" charset="-128"/>
            </a:endParaRPr>
          </a:p>
        </p:txBody>
      </p:sp>
      <p:sp>
        <p:nvSpPr>
          <p:cNvPr id="100356" name="TextBox 3">
            <a:extLst>
              <a:ext uri="{FF2B5EF4-FFF2-40B4-BE49-F238E27FC236}">
                <a16:creationId xmlns:a16="http://schemas.microsoft.com/office/drawing/2014/main" id="{1CCD9850-F824-51F0-B489-600DFFB49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0" y="-33338"/>
            <a:ext cx="7127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lr>
                <a:srgbClr val="437085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lr>
                <a:srgbClr val="357E69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rgbClr val="918BA3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rgbClr val="2F6E7E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33337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TW" sz="1600">
                <a:solidFill>
                  <a:srgbClr val="FBFCFF"/>
                </a:solidFill>
                <a:latin typeface="Lucida Sans" panose="020B0602030504020204" pitchFamily="34" charset="0"/>
                <a:ea typeface="新細明體" panose="02020500000000000000" pitchFamily="18" charset="-120"/>
              </a:rPr>
              <a:t>Ch.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IR-slides">
  <a:themeElements>
    <a:clrScheme name="IIR Book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37085"/>
      </a:accent1>
      <a:accent2>
        <a:srgbClr val="C0504D"/>
      </a:accent2>
      <a:accent3>
        <a:srgbClr val="357E69"/>
      </a:accent3>
      <a:accent4>
        <a:srgbClr val="918BA3"/>
      </a:accent4>
      <a:accent5>
        <a:srgbClr val="139CB7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IIR-slides.pot</Template>
  <TotalTime>23009</TotalTime>
  <Words>2714</Words>
  <Application>Microsoft Office PowerPoint</Application>
  <PresentationFormat>如螢幕大小 (4:3)</PresentationFormat>
  <Paragraphs>475</Paragraphs>
  <Slides>45</Slides>
  <Notes>45</Notes>
  <HiddenSlides>0</HiddenSlides>
  <MMClips>0</MMClips>
  <ScaleCrop>false</ScaleCrop>
  <HeadingPairs>
    <vt:vector size="8" baseType="variant">
      <vt:variant>
        <vt:lpstr>使用字型</vt:lpstr>
      </vt:variant>
      <vt:variant>
        <vt:i4>12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4</vt:i4>
      </vt:variant>
      <vt:variant>
        <vt:lpstr>投影片標題</vt:lpstr>
      </vt:variant>
      <vt:variant>
        <vt:i4>45</vt:i4>
      </vt:variant>
    </vt:vector>
  </HeadingPairs>
  <TitlesOfParts>
    <vt:vector size="62" baseType="lpstr">
      <vt:lpstr>Lucida Sans</vt:lpstr>
      <vt:lpstr>Arial Unicode MS</vt:lpstr>
      <vt:lpstr>Arial</vt:lpstr>
      <vt:lpstr>Calibri</vt:lpstr>
      <vt:lpstr>ＭＳ Ｐゴシック</vt:lpstr>
      <vt:lpstr>Wingdings</vt:lpstr>
      <vt:lpstr>新細明體</vt:lpstr>
      <vt:lpstr>Tahoma</vt:lpstr>
      <vt:lpstr>Times New Roman</vt:lpstr>
      <vt:lpstr>Symbol</vt:lpstr>
      <vt:lpstr>Lucida Sans Unicode</vt:lpstr>
      <vt:lpstr>Palatino Linotype</vt:lpstr>
      <vt:lpstr>IIR-slides</vt:lpstr>
      <vt:lpstr>Microsoft Equation</vt:lpstr>
      <vt:lpstr>Microsoft Excel 97 - 2004 Worksheet</vt:lpstr>
      <vt:lpstr>Microsoft Equation 3.0</vt:lpstr>
      <vt:lpstr>Microsoft 方程式編輯器 3.0</vt:lpstr>
      <vt:lpstr>PowerPoint 簡報</vt:lpstr>
      <vt:lpstr>Recap of Chap. 5</vt:lpstr>
      <vt:lpstr>This lecture; IIR Sections 6.2-6.4.3</vt:lpstr>
      <vt:lpstr>Ranked retrieval</vt:lpstr>
      <vt:lpstr>Problem with Boolean search: feast or famine</vt:lpstr>
      <vt:lpstr>Ranked retrieval models</vt:lpstr>
      <vt:lpstr>Feast or famine: not a problem in ranked retrieval</vt:lpstr>
      <vt:lpstr>Scoring as the basis of ranked retrieval</vt:lpstr>
      <vt:lpstr>Query-document matching scores</vt:lpstr>
      <vt:lpstr>Take 1: Jaccard coefficient</vt:lpstr>
      <vt:lpstr>Jaccard coefficient: Scoring example</vt:lpstr>
      <vt:lpstr>Issues with Jaccard for scoring</vt:lpstr>
      <vt:lpstr>Recall (Chap. 1): Binary term-document incidence matrix</vt:lpstr>
      <vt:lpstr>Term-document count matrices</vt:lpstr>
      <vt:lpstr>Bag of words model</vt:lpstr>
      <vt:lpstr>Term frequency tf</vt:lpstr>
      <vt:lpstr>Log-frequency weighting</vt:lpstr>
      <vt:lpstr>Document frequency</vt:lpstr>
      <vt:lpstr>Document frequency, continued</vt:lpstr>
      <vt:lpstr>idf weight</vt:lpstr>
      <vt:lpstr>idf example, suppose N = 1 million</vt:lpstr>
      <vt:lpstr>Effect of idf on ranking</vt:lpstr>
      <vt:lpstr>Collection vs. Document frequency</vt:lpstr>
      <vt:lpstr>tf-idf weighting</vt:lpstr>
      <vt:lpstr>Final ranking of documents for a query</vt:lpstr>
      <vt:lpstr>Binary → count → weight matrix</vt:lpstr>
      <vt:lpstr>Documents as vectors</vt:lpstr>
      <vt:lpstr>Queries as vectors</vt:lpstr>
      <vt:lpstr>Formalizing vector space proximity</vt:lpstr>
      <vt:lpstr>Why Euclidean distance is a bad idea</vt:lpstr>
      <vt:lpstr>Use angle instead of distance</vt:lpstr>
      <vt:lpstr>From angles to cosines</vt:lpstr>
      <vt:lpstr>From angles to cosines</vt:lpstr>
      <vt:lpstr>Length normalization</vt:lpstr>
      <vt:lpstr>cosine(query,document)</vt:lpstr>
      <vt:lpstr>Cosine for length-normalized vectors</vt:lpstr>
      <vt:lpstr>Cosine similarity illustrated</vt:lpstr>
      <vt:lpstr>Cosine similarity amongst 3 documents</vt:lpstr>
      <vt:lpstr>3 documents example contd.</vt:lpstr>
      <vt:lpstr>Computing cosine scores</vt:lpstr>
      <vt:lpstr>tf-idf weighting has many variants</vt:lpstr>
      <vt:lpstr>Weighting may differ in queries vs documents</vt:lpstr>
      <vt:lpstr>tf-idf example: lnc.ltc</vt:lpstr>
      <vt:lpstr>Summary – vector space ranking</vt:lpstr>
      <vt:lpstr>Resources for today’s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王正豪</cp:lastModifiedBy>
  <cp:revision>340</cp:revision>
  <cp:lastPrinted>2009-10-06T16:53:03Z</cp:lastPrinted>
  <dcterms:created xsi:type="dcterms:W3CDTF">2009-10-08T15:24:46Z</dcterms:created>
  <dcterms:modified xsi:type="dcterms:W3CDTF">2026-10-06T04:49:17Z</dcterms:modified>
</cp:coreProperties>
</file>