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49"/>
  </p:notesMasterIdLst>
  <p:handoutMasterIdLst>
    <p:handoutMasterId r:id="rId50"/>
  </p:handoutMasterIdLst>
  <p:sldIdLst>
    <p:sldId id="258" r:id="rId2"/>
    <p:sldId id="401" r:id="rId3"/>
    <p:sldId id="402" r:id="rId4"/>
    <p:sldId id="404" r:id="rId5"/>
    <p:sldId id="444" r:id="rId6"/>
    <p:sldId id="403" r:id="rId7"/>
    <p:sldId id="406" r:id="rId8"/>
    <p:sldId id="407" r:id="rId9"/>
    <p:sldId id="408" r:id="rId10"/>
    <p:sldId id="445" r:id="rId11"/>
    <p:sldId id="409" r:id="rId12"/>
    <p:sldId id="410" r:id="rId13"/>
    <p:sldId id="411" r:id="rId14"/>
    <p:sldId id="412" r:id="rId15"/>
    <p:sldId id="446" r:id="rId16"/>
    <p:sldId id="413" r:id="rId17"/>
    <p:sldId id="414" r:id="rId18"/>
    <p:sldId id="415" r:id="rId19"/>
    <p:sldId id="416" r:id="rId20"/>
    <p:sldId id="417" r:id="rId21"/>
    <p:sldId id="418" r:id="rId22"/>
    <p:sldId id="419" r:id="rId23"/>
    <p:sldId id="420" r:id="rId24"/>
    <p:sldId id="421" r:id="rId25"/>
    <p:sldId id="422" r:id="rId26"/>
    <p:sldId id="423" r:id="rId27"/>
    <p:sldId id="424" r:id="rId28"/>
    <p:sldId id="425" r:id="rId29"/>
    <p:sldId id="426" r:id="rId30"/>
    <p:sldId id="427" r:id="rId31"/>
    <p:sldId id="428" r:id="rId32"/>
    <p:sldId id="429" r:id="rId33"/>
    <p:sldId id="430" r:id="rId34"/>
    <p:sldId id="431" r:id="rId35"/>
    <p:sldId id="432" r:id="rId36"/>
    <p:sldId id="433" r:id="rId37"/>
    <p:sldId id="434" r:id="rId38"/>
    <p:sldId id="435" r:id="rId39"/>
    <p:sldId id="436" r:id="rId40"/>
    <p:sldId id="447" r:id="rId41"/>
    <p:sldId id="437" r:id="rId42"/>
    <p:sldId id="438" r:id="rId43"/>
    <p:sldId id="439" r:id="rId44"/>
    <p:sldId id="440" r:id="rId45"/>
    <p:sldId id="441" r:id="rId46"/>
    <p:sldId id="442" r:id="rId47"/>
    <p:sldId id="443" r:id="rId4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2B2B2"/>
    <a:srgbClr val="FF9966"/>
    <a:srgbClr val="F4F3EB"/>
    <a:srgbClr val="F0EEEB"/>
    <a:srgbClr val="00A000"/>
    <a:srgbClr val="A40508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118D171A-F93D-D9E8-5735-B83C587551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F9F4C7E3-3F5E-2AC2-1243-B38F5B2706F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7284" name="Rectangle 4">
            <a:extLst>
              <a:ext uri="{FF2B5EF4-FFF2-40B4-BE49-F238E27FC236}">
                <a16:creationId xmlns:a16="http://schemas.microsoft.com/office/drawing/2014/main" id="{538488FB-5513-D0D8-4D94-CCC396D3A6C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A757BDB8-8205-EA5E-4C07-8E21E8B89E4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anose="020B0604030504040204" pitchFamily="34" charset="0"/>
              </a:defRPr>
            </a:lvl1pPr>
          </a:lstStyle>
          <a:p>
            <a:fld id="{75BC52AC-B698-40C5-9674-A0410BC1CF28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02B78086-34C3-EE8C-4793-AB4AF41F62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Lucida Sans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BD05C827-43EC-F4BE-BF06-B7AB86C60FF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Lucida Sans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B807B823-A7F8-2921-04D0-039959769AED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1" name="Rectangle 5">
            <a:extLst>
              <a:ext uri="{FF2B5EF4-FFF2-40B4-BE49-F238E27FC236}">
                <a16:creationId xmlns:a16="http://schemas.microsoft.com/office/drawing/2014/main" id="{AB45AC97-802F-F8AD-145F-CF4631B5A52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>
            <a:extLst>
              <a:ext uri="{FF2B5EF4-FFF2-40B4-BE49-F238E27FC236}">
                <a16:creationId xmlns:a16="http://schemas.microsoft.com/office/drawing/2014/main" id="{30B0D7E9-AE55-4577-D05A-FB6273AE230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Lucida Sans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1383" name="Rectangle 7">
            <a:extLst>
              <a:ext uri="{FF2B5EF4-FFF2-40B4-BE49-F238E27FC236}">
                <a16:creationId xmlns:a16="http://schemas.microsoft.com/office/drawing/2014/main" id="{A9E11F4A-498B-7717-E4F9-C055D053F6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382392B-6AB3-4E24-BE9A-B75E67C1DC98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F527CD9-82BF-7B6B-0268-C39EC5A4D8C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58C9C8A5-CA48-E1F0-B7EE-4D397956C90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3B0E5EB-8F2C-BA04-591D-310396BD8BE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3E3ECC2-4C37-5946-7FCF-EFCED09C7FA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CDE2E7FA-0233-7C22-3073-24B20A6EDB7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FCE6D71-3801-71AB-F83E-E81A14D8BC2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1332CD8-FCA8-6D95-9F2F-E3DCFDCA96B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B6C2CD2-00C7-34B4-CAF1-06A14C6629D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BCF77F7-1767-4A4D-6890-7015F820F81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DDD4BD11-BBE7-2AAC-8CBF-10ADF90A77D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217931D-F7A3-02DD-AD0B-DA61E095007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9C5E7D00-D01B-7386-B47B-B3FEA1C29E2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E52F62A-6A39-3640-4116-07E2F951822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DADF0FD9-E762-B931-EC2B-087D17A133F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0A7E7624-9E77-D69A-C8C1-C70FEB90378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7923C4E5-F846-D751-414A-356690D99A3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2B30783D-0BEC-5106-AD2A-F5F0B56B21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32B5292C-1DF2-C571-40E2-33AE96E7A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Also - the calculation "At least 7020 = 1037 different words of length 20" seems like a bit of a gross overestimate (and in any case, might be more useful to say it's 2 raised to some power rather than 10 raised to the power 37)</a:t>
            </a:r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B035DC8F-0CF3-7DA0-70AF-C93545EC0C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76E1722-84CA-41C9-B5C9-5D9D0332BA7E}" type="slidenum">
              <a:rPr kumimoji="0" lang="zh-TW" altLang="en-US">
                <a:latin typeface="Lucida Sans" panose="020B0602030504020204" pitchFamily="34" charset="0"/>
                <a:ea typeface="新細明體" panose="02020500000000000000" pitchFamily="18" charset="-120"/>
              </a:rPr>
              <a:pPr>
                <a:spcBef>
                  <a:spcPct val="0"/>
                </a:spcBef>
              </a:pPr>
              <a:t>9</a:t>
            </a:fld>
            <a:endParaRPr kumimoji="0" lang="en-US" altLang="zh-TW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0F2EDF6F-EEFB-BCF6-FBAA-12783E1DB63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F7F45995-4DE0-C55D-A4CA-7C38423AE8C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91CAA703-4CED-3255-68DC-2DC0C8EF234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10C238B0-644D-3CEE-F898-6F75B3F6B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Example: for the first 1,000,020 tokens Heaps’ law predicts</a:t>
            </a:r>
          </a:p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38,323 terms:</a:t>
            </a:r>
          </a:p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44 Å~ 1,000,0200.49 ≈ 38,323</a:t>
            </a:r>
          </a:p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The actual number is 38,365 terms, very close to the</a:t>
            </a:r>
          </a:p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prediction.</a:t>
            </a:r>
          </a:p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Empirical observation: fit is good in general.</a:t>
            </a:r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EA7C8948-F370-D932-D810-35B3A80C3F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7EE7348-7ED8-48D6-9B37-F0C47FB4D1EA}" type="slidenum">
              <a:rPr kumimoji="0" lang="zh-TW" altLang="en-US">
                <a:latin typeface="Lucida Sans" panose="020B0602030504020204" pitchFamily="34" charset="0"/>
                <a:ea typeface="新細明體" panose="02020500000000000000" pitchFamily="18" charset="-120"/>
              </a:rPr>
              <a:pPr>
                <a:spcBef>
                  <a:spcPct val="0"/>
                </a:spcBef>
              </a:pPr>
              <a:t>11</a:t>
            </a:fld>
            <a:endParaRPr kumimoji="0" lang="en-US" altLang="zh-TW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DE834FA-D490-6138-A96A-C5E15833CC0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AF94F5A4-4B9C-0086-CF85-2CF944F03DD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8222A787-9AB7-7699-5EE9-BFCEA9DF433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1C85B4C3-5206-A48F-B055-4F8394CF5CD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5FF7115-A733-F718-32EE-9209D7947EB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2ED26F2E-B6C3-7478-3169-50BB3968418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67CC276D-F0B2-D7CD-BA63-EDC9815E02A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FC7E8430-3541-5B6B-D859-B7F13240A9D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4D945E05-9A7D-6B73-521B-F62754C07AA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C001D307-FDD6-1CF0-3BAC-63CA7B608B4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D214BF5B-B900-F89F-4219-4AC5916D5C4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509088EA-09E6-5DEE-CB7A-C09BA73FA87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2A6DCB38-ED24-3CFC-21B9-897C58CF1EB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8682CAC4-93B8-B19A-576A-5B9E803ABC7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B0DE3A94-DF30-B802-E1FF-6943FC2E3AF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1B8D19E1-17B6-DBC6-D22F-666BA9526FF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84585D89-F85D-450E-181F-EA5547EC30E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095D46CE-E532-21EC-0DED-DE39435E114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5A29F28D-F2E8-4DCD-47EA-0F159B249AF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8D261C94-B960-0ADE-11FE-F367D1C71EC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A06B08E1-4C03-F3F5-CED1-93B4CD924A2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56499A2E-C5A6-A0D9-374B-21E2071D932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3DDCDF28-E232-5B20-FE9F-26983EE9421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09F381B2-E7D0-B66B-9360-F6B8B4CBD97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AFE3EAC5-FBFE-6D69-DC27-031A78D9AFB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77B2A636-9213-7645-6228-2C0EAEFB795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8CDD05FC-D6E7-2D29-C97A-1D441EEFAC9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75D494EA-0ECE-1961-6690-B0B2C02DC03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E691AEF9-6691-CCD7-055E-1EC14AB86C9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4CD39290-60DA-399B-FB2B-343DD053D09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501E6CAB-687D-0FB3-31F9-73237EFAA3B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36C76E60-A93E-252B-7CD8-40155C0FF43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F2769CE-F556-82D3-96A7-6EB146CC827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2FC51683-0E83-0EBE-53C0-E9FAFB88A88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43CDF1E4-6934-CEFB-ECA4-D06B586EB12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A235B10F-A0F1-16F0-172D-29F1BD3C571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47977D4C-D00F-A7E2-24A6-7B4892D66D0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6948C80E-E798-0338-D531-A5215B54DB8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A112D3C6-93B6-B338-7C7C-09E91446A9D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EF92CA7D-12BF-B616-5F69-1EC90099A2F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BE841969-3283-452D-1786-BC126FCDF0B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DCB3DFD4-4335-FBAE-1589-DC0AE75B5CC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45869538-577C-7A39-CB1B-F208D7BB62E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1A0CEC9C-AFDB-8302-A956-7D346AF4B4B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119BA5CF-F068-6E7D-268F-0D2A3E044CC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76951AB9-7F13-2AC0-990C-52E232FFD82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C1C3F9B2-6910-A9CE-9888-DD3392FF333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762A02BC-3B9F-335D-D44F-045B3A4C829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71EE7785-B005-69FA-A2FF-8463D3DBDD6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B0404AAA-160D-397A-ABEB-70974EED834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7C9C304D-33AC-BCA4-59B1-F6AAAEB44B0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853EC9B5-6D0F-230A-9A39-3B5B5C5306D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AE4D09EC-0893-DA98-3781-1A105AA9D82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FB562176-2A8B-9708-363F-2C4CF0627FE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1B8069EA-75BC-A88D-8A09-A4EBE1DC273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8DABAF3E-E825-5A0F-0292-FF1A520F8C8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CE27D006-6B1D-F689-7399-524FDA99FA7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0712EFA8-4B18-9931-2DF5-27DDD807B2A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3135BDEA-53B9-DB14-EBD2-34E4EA2163D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B64F4253-F164-FBDC-8CCA-F432B3C579A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DD228E58-937C-DED3-E8E1-0ED795B6996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D8EC4E37-8CB4-4091-38D6-7ECF14AD829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E55A975F-6536-676A-D0E4-AE21D6BFDC7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6036F3E3-48E6-F049-5BF6-B5ED08D10B3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9C520252-7F2C-CA47-E16E-03D49EAD1C5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700B608B-1CEF-E5DC-8EC7-638A9218FE6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63ACD2C5-CF95-73CD-63FB-B52005BF216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E1FAEAD4-463D-A2BC-08AA-0A19673CAEB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240DF11F-C32D-4706-6D0A-257EC967745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3B3C809A-1697-D665-0DFA-68A6909A1AC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8B67BCDF-4E46-12C3-23F3-11A1384D50F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3CE26F3F-82A8-95A5-E730-05F652451CC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19384B03-9B41-B6A9-4BC4-260C5157F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263" y="1981200"/>
            <a:ext cx="3013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eaLnBrk="1" hangingPunct="1">
              <a:defRPr/>
            </a:pPr>
            <a:r>
              <a:rPr lang="en-US" altLang="zh-TW" sz="3600">
                <a:solidFill>
                  <a:srgbClr val="FBFCFF"/>
                </a:solidFill>
                <a:latin typeface="Calibri" panose="020F0502020204030204" pitchFamily="34" charset="0"/>
              </a:rPr>
              <a:t>Introduction to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644C190C-FD75-1C80-A965-263E272EB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  <a:ln w="9525">
            <a:solidFill>
              <a:srgbClr val="406E84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cs typeface="Arial Unicode MS" charset="0"/>
              </a:defRPr>
            </a:lvl9pPr>
          </a:lstStyle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8413EEBA-2542-00C9-AF60-4168C1967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263" y="2590800"/>
            <a:ext cx="56467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eaLnBrk="1" hangingPunct="1">
              <a:defRPr/>
            </a:pPr>
            <a:r>
              <a:rPr lang="en-US" altLang="zh-TW" sz="4800" b="1">
                <a:solidFill>
                  <a:srgbClr val="139CB7"/>
                </a:solidFill>
                <a:latin typeface="Calibri" panose="020F0502020204030204" pitchFamily="34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B3BC86E-B268-897B-2BC1-36C6F2ACC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F613E0C-BD25-1136-3336-647C877E1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441BDF2-D4FE-1B69-0ED5-9393693FB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3910FCD9-1066-4AB4-85E5-6E5F7CEAB29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4494154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9">
            <a:extLst>
              <a:ext uri="{FF2B5EF4-FFF2-40B4-BE49-F238E27FC236}">
                <a16:creationId xmlns:a16="http://schemas.microsoft.com/office/drawing/2014/main" id="{C4C26EE3-2DF7-5B8F-AE28-9AAF0955AB0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5E7AE7A-747B-5B41-07A7-4D8468002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A250B49-8E76-DEE4-8247-904B5607D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7FE2B51-3552-FD5F-7113-4EDB1F99C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4358F1-84B9-4909-B956-CAD5DD35045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70787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54FD1-6F6F-73C8-958F-E04EE9009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D5E3B-D261-31A4-7E87-7F51C01FE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CD366-FDAD-A049-2925-BC21CDBB1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51D94C-6C54-4BA6-BCE5-50658C277F6D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58360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BB6C4EBF-5975-20F5-32B2-621BFE5CB9E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7504D2BA-EF76-70F3-4DFA-D1E1FA0C8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C8B8D7A7-5080-88AF-B4EB-64C68E4EC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514557C-C17E-34B6-44A2-06084822B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E3CBBE-2992-4066-B71A-A4D298F2E1A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76797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>
            <a:extLst>
              <a:ext uri="{FF2B5EF4-FFF2-40B4-BE49-F238E27FC236}">
                <a16:creationId xmlns:a16="http://schemas.microsoft.com/office/drawing/2014/main" id="{0E720FAC-3FB5-B2C5-E3C0-61EC2B034B0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86AC3051-A0D5-D58A-4F40-ABBE751E4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354950E7-AD56-9F6A-0CB7-CDB77225A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3573D36C-A6B4-A957-C8D3-440E0586C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4B43E2-A812-4941-AE14-D61B6DD2EE8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8701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9">
            <a:extLst>
              <a:ext uri="{FF2B5EF4-FFF2-40B4-BE49-F238E27FC236}">
                <a16:creationId xmlns:a16="http://schemas.microsoft.com/office/drawing/2014/main" id="{A917A4EA-847F-77F0-A3C9-7393E13A854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DFBAD8F1-EB49-D6A7-2DC2-9ABD20550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F97C095-0588-C4A0-B860-7A11F5712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BB734B0-ACE8-9388-6D4D-1A7C6593B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6A40B-9573-4A93-90D1-69996C8969F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257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89D9426-3D91-4B93-6418-C708DFE23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7A3DDF8-A3B1-A12B-774A-A9544002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1BA96E8-54A0-0B6D-11C4-301942952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9DE29-FF51-4377-A172-45DEB30B617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55394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A277B7B-0866-9E3A-F611-1FB965A6F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F0A1EBD-5A53-7873-AB0D-710CBF3A1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39C532-7C76-BBCC-12B2-642D29299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6FF3B4-279B-4EF9-B480-CCFBDA32E49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0215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774794B-F532-0562-5448-B5D158A2D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D52DC0E-7F5A-5030-FB11-04278CA7B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FFC1B03-FE0F-D1BE-39D7-D247668FE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2538F0-4BFB-4943-ACC6-7AFCBF4EC82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6306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9">
            <a:extLst>
              <a:ext uri="{FF2B5EF4-FFF2-40B4-BE49-F238E27FC236}">
                <a16:creationId xmlns:a16="http://schemas.microsoft.com/office/drawing/2014/main" id="{02025B81-1023-8DD6-7335-1F5216E8299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854113A-BB55-87FF-DBBB-4CD793724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161A9A-8878-254C-0082-95D178DC8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D7E1035-3B89-25B9-EF39-92E0CD87F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21BEB-6375-4D21-9EE5-FCE1603BD08D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32054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B38B5-E941-5419-5430-0D4C17118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DC8FD-9A0B-2E27-E632-D1B7EAF48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156F2-AFD1-EEEB-B5EE-09926D09A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16C87-0C1B-4444-A299-0DD4F4B4923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92070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FF7FE-5943-42E2-2F17-24F8526A7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8BC75-9E8E-0D00-D15A-83FB1D2C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DA2080-7413-7914-383D-955747AB7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9DFA97-906F-4B78-8E46-29E2F314C7C6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8132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748E07A0-F265-6B32-5E12-5C326C758B97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77724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7614B039-C087-518A-3BF2-549910B470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60BFC2DC-6371-A18C-EEF0-32485AD42C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293B1A2B-78A8-FBAC-5023-0ABA5185EC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44E883-4146-4C2C-B610-AE8CC62D8D2D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1754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7FDB3EC-A235-02A3-6AB6-0B47956F048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E763442-4579-A02D-A68C-34F9393D7B5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ABA68-32B5-9082-B47E-CAF2682DCA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C48D7-00D4-82D4-C3D4-2E5E9358FE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AB342F-64EE-2DBC-BC70-8EBC3E0DB3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1DB350DC-FEB6-47EB-8F16-79AB4FE2ECB5}" type="slidenum">
              <a:rPr lang="zh-TW" altLang="en-US"/>
              <a:pPr/>
              <a:t>‹#›</a:t>
            </a:fld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92F54D-3B53-A40F-75D2-FEC75413D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defRPr/>
            </a:pPr>
            <a:r>
              <a:rPr lang="en-US" sz="1600" i="1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Introduction to Information Retrieval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F7DE9E-3F52-A314-26D1-10F7516A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defRPr/>
            </a:pPr>
            <a:r>
              <a:rPr lang="en-US" sz="160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283CDD-C483-8228-9FE9-5D69A14DD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defRPr/>
            </a:pPr>
            <a:r>
              <a:rPr lang="en-US" sz="160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74" r:id="rId3"/>
    <p:sldLayoutId id="2147483982" r:id="rId4"/>
    <p:sldLayoutId id="2147483983" r:id="rId5"/>
    <p:sldLayoutId id="2147483984" r:id="rId6"/>
    <p:sldLayoutId id="2147483975" r:id="rId7"/>
    <p:sldLayoutId id="2147483976" r:id="rId8"/>
    <p:sldLayoutId id="2147483977" r:id="rId9"/>
    <p:sldLayoutId id="2147483985" r:id="rId10"/>
    <p:sldLayoutId id="2147483978" r:id="rId11"/>
    <p:sldLayoutId id="2147483979" r:id="rId12"/>
    <p:sldLayoutId id="2147483986" r:id="rId13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437085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357E69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18BA3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F6E7E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33337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7">
            <a:extLst>
              <a:ext uri="{FF2B5EF4-FFF2-40B4-BE49-F238E27FC236}">
                <a16:creationId xmlns:a16="http://schemas.microsoft.com/office/drawing/2014/main" id="{7D4FB2DF-36C6-FD94-0E87-9D5030D2EA7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Modified from Stanford CS276 slides</a:t>
            </a:r>
            <a:endParaRPr lang="en-US" altLang="zh-TW"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TW">
                <a:solidFill>
                  <a:srgbClr val="FFFF00"/>
                </a:solidFill>
                <a:ea typeface="ＭＳ Ｐゴシック" panose="020B0600070205080204" pitchFamily="34" charset="-128"/>
              </a:rPr>
              <a:t>Chap. 5: Index Compression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1F9C9A79-0094-6D18-823B-7A54241B6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Last lecture – index construction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ACEE0A20-E1F3-8611-ACCB-0EC3F7703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953000"/>
          </a:xfrm>
        </p:spPr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Sort-based indexing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Naïve in-memory inversion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Blocked Sort-Based Indexing</a:t>
            </a:r>
          </a:p>
          <a:p>
            <a:pPr lvl="2"/>
            <a:r>
              <a:rPr lang="en-US" altLang="zh-TW">
                <a:ea typeface="ＭＳ Ｐゴシック" panose="020B0600070205080204" pitchFamily="34" charset="-128"/>
              </a:rPr>
              <a:t>Merge sort is effective for disk-based sorting (avoid seeks!)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Single-Pass In-Memory Indexing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No global dictionary</a:t>
            </a:r>
          </a:p>
          <a:p>
            <a:pPr lvl="2"/>
            <a:r>
              <a:rPr lang="en-US" altLang="zh-TW">
                <a:ea typeface="ＭＳ Ｐゴシック" panose="020B0600070205080204" pitchFamily="34" charset="-128"/>
              </a:rPr>
              <a:t>Generate separate dictionary for each block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Don’t sort postings</a:t>
            </a:r>
          </a:p>
          <a:p>
            <a:pPr lvl="2"/>
            <a:r>
              <a:rPr lang="en-US" altLang="zh-TW">
                <a:ea typeface="ＭＳ Ｐゴシック" panose="020B0600070205080204" pitchFamily="34" charset="-128"/>
              </a:rPr>
              <a:t>Accumulate postings in postings lists as they occur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Distributed indexing using MapReduce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Dynamic indexing: Multiple indices, logarithmic merge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15610EF-C639-EE73-085E-DAD373016D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Today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2D2960B-A2B0-4955-E295-8D2762D985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810000"/>
            <a:ext cx="8229600" cy="2743200"/>
          </a:xfrm>
        </p:spPr>
        <p:txBody>
          <a:bodyPr/>
          <a:lstStyle/>
          <a:p>
            <a:pPr eaLnBrk="1" hangingPunct="1"/>
            <a:r>
              <a:rPr lang="en-US" altLang="zh-TW" sz="3000">
                <a:ea typeface="ＭＳ Ｐゴシック" panose="020B0600070205080204" pitchFamily="34" charset="-128"/>
              </a:rPr>
              <a:t>Collection statistics in more detail (with RCV1)</a:t>
            </a:r>
          </a:p>
          <a:p>
            <a:pPr lvl="1" eaLnBrk="1" hangingPunct="1"/>
            <a:r>
              <a:rPr lang="en-US" altLang="zh-TW" sz="2600">
                <a:ea typeface="ＭＳ Ｐゴシック" panose="020B0600070205080204" pitchFamily="34" charset="-128"/>
              </a:rPr>
              <a:t>How big will the dictionary and postings be?</a:t>
            </a:r>
          </a:p>
          <a:p>
            <a:pPr eaLnBrk="1" hangingPunct="1"/>
            <a:r>
              <a:rPr lang="en-US" altLang="zh-TW" sz="3000">
                <a:solidFill>
                  <a:srgbClr val="B2B2B2"/>
                </a:solidFill>
                <a:ea typeface="ＭＳ Ｐゴシック" panose="020B0600070205080204" pitchFamily="34" charset="-128"/>
              </a:rPr>
              <a:t>Dictionary compression (skimmed)</a:t>
            </a:r>
          </a:p>
          <a:p>
            <a:pPr eaLnBrk="1" hangingPunct="1"/>
            <a:r>
              <a:rPr lang="en-US" altLang="zh-TW" sz="3000">
                <a:solidFill>
                  <a:srgbClr val="B2B2B2"/>
                </a:solidFill>
                <a:ea typeface="ＭＳ Ｐゴシック" panose="020B0600070205080204" pitchFamily="34" charset="-128"/>
              </a:rPr>
              <a:t>Postings compression (skimmed)</a:t>
            </a:r>
          </a:p>
        </p:txBody>
      </p:sp>
      <p:sp>
        <p:nvSpPr>
          <p:cNvPr id="15364" name="TextBox 4">
            <a:extLst>
              <a:ext uri="{FF2B5EF4-FFF2-40B4-BE49-F238E27FC236}">
                <a16:creationId xmlns:a16="http://schemas.microsoft.com/office/drawing/2014/main" id="{4602F587-3640-22AA-BF79-283108ED2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Ch. 5</a:t>
            </a:r>
          </a:p>
        </p:txBody>
      </p:sp>
      <p:pic>
        <p:nvPicPr>
          <p:cNvPr id="15365" name="Picture 4">
            <a:extLst>
              <a:ext uri="{FF2B5EF4-FFF2-40B4-BE49-F238E27FC236}">
                <a16:creationId xmlns:a16="http://schemas.microsoft.com/office/drawing/2014/main" id="{0954C315-6628-0151-0B45-1B85C9A8E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8382000" cy="193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3F1D52B2-85DE-8361-15B5-7E8CB5C0C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Why compression (in general)?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5FB3DDD2-D7C0-32A0-9909-B35E76DB1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Use less disk space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Saves a little money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Keep more stuff in memory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Increases speed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Increase speed of data transfer from disk to memory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[read compressed data | decompress] is faster than     [read uncompressed data]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Premise: Decompression algorithms are fast</a:t>
            </a:r>
          </a:p>
          <a:p>
            <a:pPr lvl="2"/>
            <a:r>
              <a:rPr lang="en-US" altLang="zh-TW">
                <a:ea typeface="ＭＳ Ｐゴシック" panose="020B0600070205080204" pitchFamily="34" charset="-128"/>
              </a:rPr>
              <a:t>True of the decompression algorithms we use</a:t>
            </a:r>
          </a:p>
        </p:txBody>
      </p:sp>
      <p:sp>
        <p:nvSpPr>
          <p:cNvPr id="17412" name="TextBox 4">
            <a:extLst>
              <a:ext uri="{FF2B5EF4-FFF2-40B4-BE49-F238E27FC236}">
                <a16:creationId xmlns:a16="http://schemas.microsoft.com/office/drawing/2014/main" id="{FEF6C9F2-C883-9113-ECF7-A0DFA9C75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Ch. 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3F20E695-9FC7-6F9B-7482-0FB0B3CF3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>
                <a:ea typeface="ＭＳ Ｐゴシック" panose="020B0600070205080204" pitchFamily="34" charset="-128"/>
              </a:rPr>
              <a:t>Why compression for inverted indexes?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C9F07A60-2B2C-B7B7-2966-F4AF95E81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600">
                <a:ea typeface="ＭＳ Ｐゴシック" panose="020B0600070205080204" pitchFamily="34" charset="-128"/>
              </a:rPr>
              <a:t>Dictionary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Make it small enough to keep in main memory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Make it so small that you can keep some postings lists in main memory too</a:t>
            </a:r>
          </a:p>
          <a:p>
            <a:r>
              <a:rPr lang="en-US" altLang="zh-TW" sz="2600">
                <a:ea typeface="ＭＳ Ｐゴシック" panose="020B0600070205080204" pitchFamily="34" charset="-128"/>
              </a:rPr>
              <a:t>Postings file(s)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Reduce disk space needed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Decrease time needed to read postings lists from disk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Large search engines keep a significant part of the postings in memory</a:t>
            </a:r>
          </a:p>
          <a:p>
            <a:pPr lvl="2"/>
            <a:r>
              <a:rPr lang="en-US" altLang="zh-TW">
                <a:ea typeface="ＭＳ Ｐゴシック" panose="020B0600070205080204" pitchFamily="34" charset="-128"/>
              </a:rPr>
              <a:t>Compression lets you keep more in memory</a:t>
            </a:r>
          </a:p>
          <a:p>
            <a:r>
              <a:rPr lang="en-US" altLang="zh-TW" sz="2600">
                <a:ea typeface="ＭＳ Ｐゴシック" panose="020B0600070205080204" pitchFamily="34" charset="-128"/>
              </a:rPr>
              <a:t>We will devise various IR-specific compression schemes</a:t>
            </a:r>
          </a:p>
        </p:txBody>
      </p:sp>
      <p:sp>
        <p:nvSpPr>
          <p:cNvPr id="19460" name="TextBox 4">
            <a:extLst>
              <a:ext uri="{FF2B5EF4-FFF2-40B4-BE49-F238E27FC236}">
                <a16:creationId xmlns:a16="http://schemas.microsoft.com/office/drawing/2014/main" id="{3EC1F5B5-A651-F4EB-A232-5ECB306C9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Ch.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C6F74637-A4E3-AC03-0444-2DB9260F5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Recall Reuters RCV1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339AE5FD-C999-2A92-9BA1-445D1C7CFC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b="1">
                <a:ea typeface="ＭＳ Ｐゴシック" panose="020B0600070205080204" pitchFamily="34" charset="-128"/>
              </a:rPr>
              <a:t>symbol	statistic 						value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N 			documents				 	800,000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L 			avg. # tokens per doc 		200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			terms (= word types) 		~400,000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                	avg. # bytes per token		6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2000">
                <a:ea typeface="ＭＳ Ｐゴシック" panose="020B0600070205080204" pitchFamily="34" charset="-128"/>
              </a:rPr>
              <a:t>                   	(incl. spaces/punct.)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                	avg. # bytes per token		4.5</a:t>
            </a:r>
          </a:p>
          <a:p>
            <a:pPr lvl="2" eaLnBrk="1" hangingPunct="1">
              <a:buFont typeface="Wingdings" panose="05000000000000000000" pitchFamily="2" charset="2"/>
              <a:buNone/>
            </a:pPr>
            <a:r>
              <a:rPr lang="zh-TW" altLang="en-US">
                <a:ea typeface="ＭＳ Ｐゴシック" panose="020B0600070205080204" pitchFamily="34" charset="-128"/>
              </a:rPr>
              <a:t>            	</a:t>
            </a:r>
            <a:r>
              <a:rPr lang="en-US" altLang="zh-TW">
                <a:ea typeface="ＭＳ Ｐゴシック" panose="020B0600070205080204" pitchFamily="34" charset="-128"/>
              </a:rPr>
              <a:t>(without spaces/punct.)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                	avg. # bytes per term		7.5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                	non-positional postings	100,000,000</a:t>
            </a:r>
          </a:p>
        </p:txBody>
      </p:sp>
      <p:sp>
        <p:nvSpPr>
          <p:cNvPr id="21508" name="TextBox 4">
            <a:extLst>
              <a:ext uri="{FF2B5EF4-FFF2-40B4-BE49-F238E27FC236}">
                <a16:creationId xmlns:a16="http://schemas.microsoft.com/office/drawing/2014/main" id="{4D002CE9-8D25-3CB2-D0D5-0F59E459A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7239D797-1D8D-2052-848A-2EA516AED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81000"/>
            <a:ext cx="8382000" cy="990600"/>
          </a:xfrm>
        </p:spPr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Index parameters vs. what we index </a:t>
            </a:r>
            <a:br>
              <a:rPr lang="en-US" altLang="zh-TW">
                <a:ea typeface="ＭＳ Ｐゴシック" panose="020B0600070205080204" pitchFamily="34" charset="-128"/>
              </a:rPr>
            </a:br>
            <a:r>
              <a:rPr lang="en-US" altLang="zh-TW" sz="2800">
                <a:ea typeface="ＭＳ Ｐゴシック" panose="020B0600070205080204" pitchFamily="34" charset="-128"/>
              </a:rPr>
              <a:t>(</a:t>
            </a:r>
            <a:r>
              <a:rPr lang="en-US" altLang="zh-TW" sz="2800" i="1">
                <a:ea typeface="ＭＳ Ｐゴシック" panose="020B0600070205080204" pitchFamily="34" charset="-128"/>
              </a:rPr>
              <a:t>IIR </a:t>
            </a:r>
            <a:r>
              <a:rPr lang="en-US" altLang="zh-TW" sz="2800">
                <a:ea typeface="ＭＳ Ｐゴシック" panose="020B0600070205080204" pitchFamily="34" charset="-128"/>
              </a:rPr>
              <a:t>Table 5.1, p.80)</a:t>
            </a:r>
            <a:endParaRPr lang="en-US" altLang="zh-TW">
              <a:ea typeface="ＭＳ Ｐゴシック" panose="020B0600070205080204" pitchFamily="34" charset="-128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D62DE0F-EB6C-E60F-E9D2-CCF6D199B20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1752600"/>
          <a:ext cx="9067800" cy="4016375"/>
        </p:xfrm>
        <a:graphic>
          <a:graphicData uri="http://schemas.openxmlformats.org/drawingml/2006/table">
            <a:tbl>
              <a:tblPr/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40058"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size of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word types (terms)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non-positional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postings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positional postings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89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dictionary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新細明體" charset="-120"/>
                        <a:cs typeface="Arial Unicode MS" charset="0"/>
                      </a:endParaRPr>
                    </a:p>
                  </a:txBody>
                  <a:tcPr marT="45710" marB="4571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non-positional index 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新細明體" charset="-120"/>
                        <a:cs typeface="Arial Unicode MS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positional index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5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Size (K)</a:t>
                      </a:r>
                    </a:p>
                  </a:txBody>
                  <a:tcPr marT="45710" marB="4571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∆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%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cumul %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Size (K)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新細明體" charset="-120"/>
                        <a:cs typeface="Arial Unicode MS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∆ 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%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cumul %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新細明體" charset="-120"/>
                        <a:cs typeface="Arial Unicode MS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Size (K)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∆ 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%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cumul %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39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Unfiltered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484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新細明體" charset="-120"/>
                        <a:cs typeface="Arial Unicode MS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新細明體" charset="-120"/>
                        <a:cs typeface="Arial Unicode MS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109,971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新細明體" charset="-120"/>
                        <a:cs typeface="Arial Unicode MS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新細明體" charset="-120"/>
                        <a:cs typeface="Arial Unicode MS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197,879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新細明體" charset="-120"/>
                        <a:cs typeface="Arial Unicode MS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新細明體" charset="-120"/>
                        <a:cs typeface="Arial Unicode MS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9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No numbers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474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100,680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-8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-8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179,158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39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Case folding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392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-17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-19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96,969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-3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-12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179,158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39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30 stopwords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391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-19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83,390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-14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-24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121,858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-31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-38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39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150 stopwords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391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-19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67,002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-30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-39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94,517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-47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-52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39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stemming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322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-17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-33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63,812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-4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-42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94,517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-52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" name="Group 6">
            <a:extLst>
              <a:ext uri="{FF2B5EF4-FFF2-40B4-BE49-F238E27FC236}">
                <a16:creationId xmlns:a16="http://schemas.microsoft.com/office/drawing/2014/main" id="{5255F975-DA3B-52BA-86A5-40967FE302F8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4267200"/>
            <a:ext cx="5562600" cy="762000"/>
            <a:chOff x="2590800" y="4267200"/>
            <a:chExt cx="5562600" cy="762000"/>
          </a:xfrm>
        </p:grpSpPr>
        <p:sp>
          <p:nvSpPr>
            <p:cNvPr id="23661" name="Rectangle 4">
              <a:extLst>
                <a:ext uri="{FF2B5EF4-FFF2-40B4-BE49-F238E27FC236}">
                  <a16:creationId xmlns:a16="http://schemas.microsoft.com/office/drawing/2014/main" id="{5E520DC7-C39C-365C-E3FE-BD9F68402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0800" y="4648200"/>
              <a:ext cx="533400" cy="381000"/>
            </a:xfrm>
            <a:prstGeom prst="rect">
              <a:avLst/>
            </a:prstGeom>
            <a:solidFill>
              <a:srgbClr val="FFC000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23662" name="Rectangle 5">
              <a:extLst>
                <a:ext uri="{FF2B5EF4-FFF2-40B4-BE49-F238E27FC236}">
                  <a16:creationId xmlns:a16="http://schemas.microsoft.com/office/drawing/2014/main" id="{5CA78203-11E6-CF8D-21C4-4060BDAB6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0000" y="4267200"/>
              <a:ext cx="533400" cy="381000"/>
            </a:xfrm>
            <a:prstGeom prst="rect">
              <a:avLst/>
            </a:prstGeom>
            <a:solidFill>
              <a:srgbClr val="FFC000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C74553D-D515-5F19-866F-79D6A8520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29200"/>
            <a:ext cx="8991600" cy="3810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FC2AF9-8452-CF9F-D27B-DFCB7090E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10200"/>
            <a:ext cx="8991600" cy="3810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E37DAF-3EAD-B23C-3BAE-04F8BCD38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75338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solidFill>
                  <a:srgbClr val="A40508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Exercise: give intuitions for all the ‘0’ entries. Why do some zero entries correspond to big deltas in other columns? </a:t>
            </a:r>
          </a:p>
        </p:txBody>
      </p:sp>
      <p:sp>
        <p:nvSpPr>
          <p:cNvPr id="23660" name="TextBox 4">
            <a:extLst>
              <a:ext uri="{FF2B5EF4-FFF2-40B4-BE49-F238E27FC236}">
                <a16:creationId xmlns:a16="http://schemas.microsoft.com/office/drawing/2014/main" id="{5605B7C7-4853-18AB-5B31-EC61050AB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364F7561-F2BB-5FBC-4977-CCEFC419A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Lossless vs. lossy compression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F03E0049-F638-9AEC-1085-F62CC47E1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Lossless compression: All information is preserved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What we mostly do in IR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Lossy compression: Discard some information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Several of the preprocessing steps can be viewed as lossy compression: case folding, stop words, stemming, number elimination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In Chap.7: Prune postings entries that are unlikely to turn up in the top </a:t>
            </a:r>
            <a:r>
              <a:rPr lang="en-US" altLang="zh-TW" i="1">
                <a:ea typeface="ＭＳ Ｐゴシック" panose="020B0600070205080204" pitchFamily="34" charset="-128"/>
              </a:rPr>
              <a:t>k</a:t>
            </a:r>
            <a:r>
              <a:rPr lang="en-US" altLang="zh-TW">
                <a:ea typeface="ＭＳ Ｐゴシック" panose="020B0600070205080204" pitchFamily="34" charset="-128"/>
              </a:rPr>
              <a:t> list for any query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Almost no loss quality for top </a:t>
            </a:r>
            <a:r>
              <a:rPr lang="en-US" altLang="zh-TW" i="1">
                <a:ea typeface="ＭＳ Ｐゴシック" panose="020B0600070205080204" pitchFamily="34" charset="-128"/>
              </a:rPr>
              <a:t>k</a:t>
            </a:r>
            <a:r>
              <a:rPr lang="en-US" altLang="zh-TW">
                <a:ea typeface="ＭＳ Ｐゴシック" panose="020B0600070205080204" pitchFamily="34" charset="-128"/>
              </a:rPr>
              <a:t> list</a:t>
            </a:r>
          </a:p>
        </p:txBody>
      </p:sp>
      <p:sp>
        <p:nvSpPr>
          <p:cNvPr id="25604" name="TextBox 4">
            <a:extLst>
              <a:ext uri="{FF2B5EF4-FFF2-40B4-BE49-F238E27FC236}">
                <a16:creationId xmlns:a16="http://schemas.microsoft.com/office/drawing/2014/main" id="{7894D56D-AC49-7E3A-EC55-AC52D45E8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BF289D3D-E59B-BA3C-A3BE-592A91B96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Vocabulary vs. collection size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7FF97E24-14DE-45E7-F4A8-4B365EF222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How big is the term vocabulary?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That is, how many distinct words are there?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Can we assume an upper bound?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Not really: At least 70</a:t>
            </a:r>
            <a:r>
              <a:rPr lang="en-US" altLang="zh-TW" baseline="30000">
                <a:ea typeface="ＭＳ Ｐゴシック" panose="020B0600070205080204" pitchFamily="34" charset="-128"/>
              </a:rPr>
              <a:t>20</a:t>
            </a:r>
            <a:r>
              <a:rPr lang="en-US" altLang="zh-TW">
                <a:ea typeface="ＭＳ Ｐゴシック" panose="020B0600070205080204" pitchFamily="34" charset="-128"/>
              </a:rPr>
              <a:t> = 10</a:t>
            </a:r>
            <a:r>
              <a:rPr lang="en-US" altLang="zh-TW" baseline="30000">
                <a:ea typeface="ＭＳ Ｐゴシック" panose="020B0600070205080204" pitchFamily="34" charset="-128"/>
              </a:rPr>
              <a:t>37</a:t>
            </a:r>
            <a:r>
              <a:rPr lang="en-US" altLang="zh-TW">
                <a:ea typeface="ＭＳ Ｐゴシック" panose="020B0600070205080204" pitchFamily="34" charset="-128"/>
              </a:rPr>
              <a:t> different words of length 20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In practice, the vocabulary will keep growing with the collection size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Especially with Unicode </a:t>
            </a:r>
            <a:r>
              <a:rPr lang="en-US" altLang="zh-TW">
                <a:ea typeface="ＭＳ Ｐゴシック" panose="020B0600070205080204" pitchFamily="34" charset="-128"/>
                <a:sym typeface="Wingdings" panose="05000000000000000000" pitchFamily="2" charset="2"/>
              </a:rPr>
              <a:t></a:t>
            </a:r>
            <a:endParaRPr lang="en-US" altLang="zh-TW">
              <a:ea typeface="ＭＳ Ｐゴシック" panose="020B0600070205080204" pitchFamily="34" charset="-128"/>
            </a:endParaRPr>
          </a:p>
        </p:txBody>
      </p:sp>
      <p:sp>
        <p:nvSpPr>
          <p:cNvPr id="27652" name="TextBox 4">
            <a:extLst>
              <a:ext uri="{FF2B5EF4-FFF2-40B4-BE49-F238E27FC236}">
                <a16:creationId xmlns:a16="http://schemas.microsoft.com/office/drawing/2014/main" id="{654E2215-A41B-C6ED-977B-CA3FC3D2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8AC9ABC5-8F80-D8D0-890A-4AD3F6CBD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Vocabulary vs. collection size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14AB79E5-948F-0154-042F-458C15F52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Heaps’ law: </a:t>
            </a:r>
            <a:r>
              <a:rPr lang="en-US" altLang="zh-TW" i="1">
                <a:solidFill>
                  <a:srgbClr val="0000FF"/>
                </a:solidFill>
                <a:ea typeface="ＭＳ Ｐゴシック" panose="020B0600070205080204" pitchFamily="34" charset="-128"/>
              </a:rPr>
              <a:t>M = kT</a:t>
            </a:r>
            <a:r>
              <a:rPr lang="en-US" altLang="zh-TW" i="1" baseline="30000">
                <a:solidFill>
                  <a:srgbClr val="0000FF"/>
                </a:solidFill>
                <a:ea typeface="ＭＳ Ｐゴシック" panose="020B0600070205080204" pitchFamily="34" charset="-128"/>
              </a:rPr>
              <a:t>b</a:t>
            </a:r>
          </a:p>
          <a:p>
            <a:pPr lvl="1"/>
            <a:r>
              <a:rPr lang="en-US" altLang="zh-TW" i="1">
                <a:ea typeface="ＭＳ Ｐゴシック" panose="020B0600070205080204" pitchFamily="34" charset="-128"/>
              </a:rPr>
              <a:t>M</a:t>
            </a:r>
            <a:r>
              <a:rPr lang="en-US" altLang="zh-TW">
                <a:ea typeface="ＭＳ Ｐゴシック" panose="020B0600070205080204" pitchFamily="34" charset="-128"/>
              </a:rPr>
              <a:t> is the size of the vocabulary, </a:t>
            </a:r>
            <a:r>
              <a:rPr lang="en-US" altLang="zh-TW" i="1">
                <a:ea typeface="ＭＳ Ｐゴシック" panose="020B0600070205080204" pitchFamily="34" charset="-128"/>
              </a:rPr>
              <a:t>T</a:t>
            </a:r>
            <a:r>
              <a:rPr lang="en-US" altLang="zh-TW">
                <a:ea typeface="ＭＳ Ｐゴシック" panose="020B0600070205080204" pitchFamily="34" charset="-128"/>
              </a:rPr>
              <a:t> is the number of tokens in the collection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Typical values: 30 ≤ </a:t>
            </a:r>
            <a:r>
              <a:rPr lang="en-US" altLang="zh-TW" i="1">
                <a:ea typeface="ＭＳ Ｐゴシック" panose="020B0600070205080204" pitchFamily="34" charset="-128"/>
              </a:rPr>
              <a:t>k</a:t>
            </a:r>
            <a:r>
              <a:rPr lang="en-US" altLang="zh-TW">
                <a:ea typeface="ＭＳ Ｐゴシック" panose="020B0600070205080204" pitchFamily="34" charset="-128"/>
              </a:rPr>
              <a:t> ≤ 100 and </a:t>
            </a:r>
            <a:r>
              <a:rPr lang="en-US" altLang="zh-TW" i="1">
                <a:ea typeface="ＭＳ Ｐゴシック" panose="020B0600070205080204" pitchFamily="34" charset="-128"/>
              </a:rPr>
              <a:t>b</a:t>
            </a:r>
            <a:r>
              <a:rPr lang="en-US" altLang="zh-TW">
                <a:ea typeface="ＭＳ Ｐゴシック" panose="020B0600070205080204" pitchFamily="34" charset="-128"/>
              </a:rPr>
              <a:t> ≈ 0.5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In a log-log plot of vocabulary size </a:t>
            </a:r>
            <a:r>
              <a:rPr lang="en-US" altLang="zh-TW" i="1">
                <a:ea typeface="ＭＳ Ｐゴシック" panose="020B0600070205080204" pitchFamily="34" charset="-128"/>
              </a:rPr>
              <a:t>M</a:t>
            </a:r>
            <a:r>
              <a:rPr lang="en-US" altLang="zh-TW">
                <a:ea typeface="ＭＳ Ｐゴシック" panose="020B0600070205080204" pitchFamily="34" charset="-128"/>
              </a:rPr>
              <a:t> vs. </a:t>
            </a:r>
            <a:r>
              <a:rPr lang="en-US" altLang="zh-TW" i="1">
                <a:ea typeface="ＭＳ Ｐゴシック" panose="020B0600070205080204" pitchFamily="34" charset="-128"/>
              </a:rPr>
              <a:t>T</a:t>
            </a:r>
            <a:r>
              <a:rPr lang="en-US" altLang="zh-TW">
                <a:ea typeface="ＭＳ Ｐゴシック" panose="020B0600070205080204" pitchFamily="34" charset="-128"/>
              </a:rPr>
              <a:t>, Heaps’ law predicts a line with slope about ½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It is the simplest possible relationship between the two in log-log space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An empirical finding (“empirical law”) in 1978</a:t>
            </a:r>
          </a:p>
        </p:txBody>
      </p:sp>
      <p:sp>
        <p:nvSpPr>
          <p:cNvPr id="29700" name="TextBox 4">
            <a:extLst>
              <a:ext uri="{FF2B5EF4-FFF2-40B4-BE49-F238E27FC236}">
                <a16:creationId xmlns:a16="http://schemas.microsoft.com/office/drawing/2014/main" id="{38082BCA-E7E7-87C3-C628-9DCC380CA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D3F627E0-A663-F4DB-F647-25F9AC7AE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0">
                <a:ea typeface="ＭＳ Ｐゴシック" panose="020B0600070205080204" pitchFamily="34" charset="-128"/>
              </a:rPr>
              <a:t>Heaps’ Law</a:t>
            </a:r>
          </a:p>
        </p:txBody>
      </p:sp>
      <p:pic>
        <p:nvPicPr>
          <p:cNvPr id="31747" name="Content Placeholder 3" descr="heaps.gif">
            <a:extLst>
              <a:ext uri="{FF2B5EF4-FFF2-40B4-BE49-F238E27FC236}">
                <a16:creationId xmlns:a16="http://schemas.microsoft.com/office/drawing/2014/main" id="{0277514B-B3C4-D3CB-9881-442FDFA21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25875" y="1836738"/>
            <a:ext cx="4860925" cy="4487862"/>
          </a:xfrm>
        </p:spPr>
      </p:pic>
      <p:sp>
        <p:nvSpPr>
          <p:cNvPr id="31748" name="Text Placeholder 4">
            <a:extLst>
              <a:ext uri="{FF2B5EF4-FFF2-40B4-BE49-F238E27FC236}">
                <a16:creationId xmlns:a16="http://schemas.microsoft.com/office/drawing/2014/main" id="{D502F8DA-670F-833E-DCF1-B3A44A5CCE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888" y="1600200"/>
            <a:ext cx="3617912" cy="4800600"/>
          </a:xfrm>
        </p:spPr>
        <p:txBody>
          <a:bodyPr/>
          <a:lstStyle/>
          <a:p>
            <a:r>
              <a:rPr lang="en-US" altLang="zh-TW" sz="2400">
                <a:ea typeface="ＭＳ Ｐゴシック" panose="020B0600070205080204" pitchFamily="34" charset="-128"/>
              </a:rPr>
              <a:t>For RCV1, the dashed line</a:t>
            </a:r>
          </a:p>
          <a:p>
            <a:r>
              <a:rPr lang="en-US" altLang="zh-TW" sz="2400">
                <a:solidFill>
                  <a:srgbClr val="A40508"/>
                </a:solidFill>
                <a:ea typeface="ＭＳ Ｐゴシック" panose="020B0600070205080204" pitchFamily="34" charset="-128"/>
              </a:rPr>
              <a:t>log</a:t>
            </a:r>
            <a:r>
              <a:rPr lang="en-US" altLang="zh-TW" sz="2400" baseline="-25000">
                <a:solidFill>
                  <a:srgbClr val="A40508"/>
                </a:solidFill>
                <a:ea typeface="ＭＳ Ｐゴシック" panose="020B0600070205080204" pitchFamily="34" charset="-128"/>
              </a:rPr>
              <a:t>10</a:t>
            </a:r>
            <a:r>
              <a:rPr lang="en-US" altLang="zh-TW" sz="2400" i="1">
                <a:solidFill>
                  <a:srgbClr val="A40508"/>
                </a:solidFill>
                <a:ea typeface="ＭＳ Ｐゴシック" panose="020B0600070205080204" pitchFamily="34" charset="-128"/>
              </a:rPr>
              <a:t>M</a:t>
            </a:r>
            <a:r>
              <a:rPr lang="en-US" altLang="zh-TW" sz="2400">
                <a:solidFill>
                  <a:srgbClr val="A40508"/>
                </a:solidFill>
                <a:ea typeface="ＭＳ Ｐゴシック" panose="020B0600070205080204" pitchFamily="34" charset="-128"/>
              </a:rPr>
              <a:t> = 0.49 log</a:t>
            </a:r>
            <a:r>
              <a:rPr lang="en-US" altLang="zh-TW" sz="2400" baseline="-25000">
                <a:solidFill>
                  <a:srgbClr val="A40508"/>
                </a:solidFill>
                <a:ea typeface="ＭＳ Ｐゴシック" panose="020B0600070205080204" pitchFamily="34" charset="-128"/>
              </a:rPr>
              <a:t>10</a:t>
            </a:r>
            <a:r>
              <a:rPr lang="en-US" altLang="zh-TW" sz="2400" i="1">
                <a:solidFill>
                  <a:srgbClr val="A40508"/>
                </a:solidFill>
                <a:ea typeface="ＭＳ Ｐゴシック" panose="020B0600070205080204" pitchFamily="34" charset="-128"/>
              </a:rPr>
              <a:t>T</a:t>
            </a:r>
            <a:r>
              <a:rPr lang="en-US" altLang="zh-TW" sz="2400">
                <a:solidFill>
                  <a:srgbClr val="A40508"/>
                </a:solidFill>
                <a:ea typeface="ＭＳ Ｐゴシック" panose="020B0600070205080204" pitchFamily="34" charset="-128"/>
              </a:rPr>
              <a:t> + 1.64</a:t>
            </a:r>
            <a:r>
              <a:rPr lang="en-US" altLang="zh-TW" sz="2800">
                <a:solidFill>
                  <a:srgbClr val="A40508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zh-TW" sz="2400">
                <a:ea typeface="ＭＳ Ｐゴシック" panose="020B0600070205080204" pitchFamily="34" charset="-128"/>
              </a:rPr>
              <a:t>is the best least squares fit.</a:t>
            </a:r>
          </a:p>
          <a:p>
            <a:r>
              <a:rPr lang="en-US" altLang="zh-TW" sz="2400">
                <a:ea typeface="ＭＳ Ｐゴシック" panose="020B0600070205080204" pitchFamily="34" charset="-128"/>
              </a:rPr>
              <a:t>Thus, </a:t>
            </a:r>
            <a:r>
              <a:rPr lang="en-US" altLang="zh-TW" sz="2400" i="1">
                <a:solidFill>
                  <a:srgbClr val="A40508"/>
                </a:solidFill>
                <a:ea typeface="ＭＳ Ｐゴシック" panose="020B0600070205080204" pitchFamily="34" charset="-128"/>
              </a:rPr>
              <a:t>M</a:t>
            </a:r>
            <a:r>
              <a:rPr lang="en-US" altLang="zh-TW" sz="2400">
                <a:solidFill>
                  <a:srgbClr val="A40508"/>
                </a:solidFill>
                <a:ea typeface="ＭＳ Ｐゴシック" panose="020B0600070205080204" pitchFamily="34" charset="-128"/>
              </a:rPr>
              <a:t> = 10</a:t>
            </a:r>
            <a:r>
              <a:rPr lang="en-US" altLang="zh-TW" sz="2400" baseline="30000">
                <a:solidFill>
                  <a:srgbClr val="A40508"/>
                </a:solidFill>
                <a:ea typeface="ＭＳ Ｐゴシック" panose="020B0600070205080204" pitchFamily="34" charset="-128"/>
              </a:rPr>
              <a:t>1.64</a:t>
            </a:r>
            <a:r>
              <a:rPr lang="en-US" altLang="zh-TW" sz="2400" i="1">
                <a:solidFill>
                  <a:srgbClr val="A40508"/>
                </a:solidFill>
                <a:ea typeface="ＭＳ Ｐゴシック" panose="020B0600070205080204" pitchFamily="34" charset="-128"/>
              </a:rPr>
              <a:t>T</a:t>
            </a:r>
            <a:r>
              <a:rPr lang="en-US" altLang="zh-TW" sz="2400" baseline="30000">
                <a:solidFill>
                  <a:srgbClr val="A40508"/>
                </a:solidFill>
                <a:ea typeface="ＭＳ Ｐゴシック" panose="020B0600070205080204" pitchFamily="34" charset="-128"/>
              </a:rPr>
              <a:t>0.49</a:t>
            </a:r>
            <a:r>
              <a:rPr lang="en-US" altLang="zh-TW" sz="2400">
                <a:solidFill>
                  <a:srgbClr val="A40508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zh-TW" sz="2400">
                <a:ea typeface="ＭＳ Ｐゴシック" panose="020B0600070205080204" pitchFamily="34" charset="-128"/>
              </a:rPr>
              <a:t>so </a:t>
            </a:r>
            <a:r>
              <a:rPr lang="en-US" altLang="zh-TW" sz="2400" i="1">
                <a:ea typeface="ＭＳ Ｐゴシック" panose="020B0600070205080204" pitchFamily="34" charset="-128"/>
              </a:rPr>
              <a:t>k</a:t>
            </a:r>
            <a:r>
              <a:rPr lang="en-US" altLang="zh-TW" sz="2400">
                <a:ea typeface="ＭＳ Ｐゴシック" panose="020B0600070205080204" pitchFamily="34" charset="-128"/>
              </a:rPr>
              <a:t> = 10</a:t>
            </a:r>
            <a:r>
              <a:rPr lang="en-US" altLang="zh-TW" sz="2400" baseline="30000">
                <a:ea typeface="ＭＳ Ｐゴシック" panose="020B0600070205080204" pitchFamily="34" charset="-128"/>
              </a:rPr>
              <a:t>1.64 </a:t>
            </a:r>
            <a:r>
              <a:rPr lang="en-US" altLang="zh-TW" sz="2400">
                <a:ea typeface="ＭＳ Ｐゴシック" panose="020B0600070205080204" pitchFamily="34" charset="-128"/>
              </a:rPr>
              <a:t>≈ 44 and </a:t>
            </a:r>
            <a:r>
              <a:rPr lang="en-US" altLang="zh-TW" sz="2400" i="1">
                <a:ea typeface="ＭＳ Ｐゴシック" panose="020B0600070205080204" pitchFamily="34" charset="-128"/>
              </a:rPr>
              <a:t>b</a:t>
            </a:r>
            <a:r>
              <a:rPr lang="en-US" altLang="zh-TW" sz="2400">
                <a:ea typeface="ＭＳ Ｐゴシック" panose="020B0600070205080204" pitchFamily="34" charset="-128"/>
              </a:rPr>
              <a:t> = 0.49.</a:t>
            </a:r>
          </a:p>
          <a:p>
            <a:endParaRPr lang="en-US" altLang="zh-TW" sz="1100">
              <a:ea typeface="ＭＳ Ｐゴシック" panose="020B0600070205080204" pitchFamily="34" charset="-128"/>
            </a:endParaRPr>
          </a:p>
          <a:p>
            <a:r>
              <a:rPr lang="en-US" altLang="zh-TW" sz="2400">
                <a:ea typeface="ＭＳ Ｐゴシック" panose="020B0600070205080204" pitchFamily="34" charset="-128"/>
              </a:rPr>
              <a:t>Good empirical fit for Reuters RCV1 !</a:t>
            </a:r>
          </a:p>
          <a:p>
            <a:endParaRPr lang="en-US" altLang="zh-TW" sz="1800">
              <a:ea typeface="ＭＳ Ｐゴシック" panose="020B0600070205080204" pitchFamily="34" charset="-128"/>
            </a:endParaRPr>
          </a:p>
          <a:p>
            <a:r>
              <a:rPr lang="en-US" altLang="zh-TW" sz="2400">
                <a:ea typeface="ＭＳ Ｐゴシック" panose="020B0600070205080204" pitchFamily="34" charset="-128"/>
              </a:rPr>
              <a:t>For first 1,000,020 tokens,</a:t>
            </a:r>
          </a:p>
          <a:p>
            <a:r>
              <a:rPr lang="en-US" altLang="zh-TW" sz="2400">
                <a:ea typeface="ＭＳ Ｐゴシック" panose="020B0600070205080204" pitchFamily="34" charset="-128"/>
              </a:rPr>
              <a:t>law predicts 38,323 terms;</a:t>
            </a:r>
          </a:p>
          <a:p>
            <a:r>
              <a:rPr lang="en-US" altLang="zh-TW" sz="2400">
                <a:ea typeface="ＭＳ Ｐゴシック" panose="020B0600070205080204" pitchFamily="34" charset="-128"/>
              </a:rPr>
              <a:t>actually, 38,365 terms</a:t>
            </a:r>
          </a:p>
        </p:txBody>
      </p:sp>
      <p:sp>
        <p:nvSpPr>
          <p:cNvPr id="31749" name="TextBox 5">
            <a:extLst>
              <a:ext uri="{FF2B5EF4-FFF2-40B4-BE49-F238E27FC236}">
                <a16:creationId xmlns:a16="http://schemas.microsoft.com/office/drawing/2014/main" id="{749D9C6B-AF1E-A8A2-48BD-D16A3C3B1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325" y="914400"/>
            <a:ext cx="2090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Fig 5.1, p.83</a:t>
            </a:r>
          </a:p>
        </p:txBody>
      </p:sp>
      <p:sp>
        <p:nvSpPr>
          <p:cNvPr id="31750" name="TextBox 4">
            <a:extLst>
              <a:ext uri="{FF2B5EF4-FFF2-40B4-BE49-F238E27FC236}">
                <a16:creationId xmlns:a16="http://schemas.microsoft.com/office/drawing/2014/main" id="{854E34E7-3BAA-4FD5-D9F3-930C76C3A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4">
            <a:extLst>
              <a:ext uri="{FF2B5EF4-FFF2-40B4-BE49-F238E27FC236}">
                <a16:creationId xmlns:a16="http://schemas.microsoft.com/office/drawing/2014/main" id="{A19491A2-CA88-5272-3D81-028CFAEE9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Exercises</a:t>
            </a:r>
          </a:p>
        </p:txBody>
      </p:sp>
      <p:sp>
        <p:nvSpPr>
          <p:cNvPr id="33795" name="Content Placeholder 5">
            <a:extLst>
              <a:ext uri="{FF2B5EF4-FFF2-40B4-BE49-F238E27FC236}">
                <a16:creationId xmlns:a16="http://schemas.microsoft.com/office/drawing/2014/main" id="{80231535-BB43-F3EC-2073-BCCE9AA14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What is the effect of including spelling errors, vs. automatically correcting spelling errors on Heaps’ law?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Compute the vocabulary size </a:t>
            </a:r>
            <a:r>
              <a:rPr lang="en-US" altLang="zh-TW" i="1">
                <a:ea typeface="ＭＳ Ｐゴシック" panose="020B0600070205080204" pitchFamily="34" charset="-128"/>
              </a:rPr>
              <a:t>M </a:t>
            </a:r>
            <a:r>
              <a:rPr lang="en-US" altLang="zh-TW">
                <a:ea typeface="ＭＳ Ｐゴシック" panose="020B0600070205080204" pitchFamily="34" charset="-128"/>
              </a:rPr>
              <a:t>for this scenario:</a:t>
            </a:r>
            <a:endParaRPr lang="en-US" altLang="zh-TW" i="1">
              <a:ea typeface="ＭＳ Ｐゴシック" panose="020B0600070205080204" pitchFamily="34" charset="-128"/>
            </a:endParaRP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Looking at a collection of web pages, you find that there are 3,000 different terms in the first 10,000 tokens and 30,000 different terms in the first 1,000,000 tokens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Assume a search engine indexes a total of 20,000,000,000 (2 × 10</a:t>
            </a:r>
            <a:r>
              <a:rPr lang="en-US" altLang="zh-TW" baseline="30000">
                <a:ea typeface="ＭＳ Ｐゴシック" panose="020B0600070205080204" pitchFamily="34" charset="-128"/>
              </a:rPr>
              <a:t>10</a:t>
            </a:r>
            <a:r>
              <a:rPr lang="en-US" altLang="zh-TW">
                <a:ea typeface="ＭＳ Ｐゴシック" panose="020B0600070205080204" pitchFamily="34" charset="-128"/>
              </a:rPr>
              <a:t>) pages, containing 200 tokens on average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What is the size of the vocabulary of the indexed collection as predicted by Heaps’ law?</a:t>
            </a:r>
          </a:p>
        </p:txBody>
      </p:sp>
      <p:sp>
        <p:nvSpPr>
          <p:cNvPr id="33796" name="TextBox 4">
            <a:extLst>
              <a:ext uri="{FF2B5EF4-FFF2-40B4-BE49-F238E27FC236}">
                <a16:creationId xmlns:a16="http://schemas.microsoft.com/office/drawing/2014/main" id="{033CEF11-BA78-5575-30DD-EEB7BE6D0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79874267-BE0F-90C4-9517-A7019C2E0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Zipf’s law (1949)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A7D6B778-0C8E-A626-3CCB-57DDEB33F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52600"/>
            <a:ext cx="8153400" cy="4876800"/>
          </a:xfrm>
        </p:spPr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Heaps’ law gives the vocabulary size in collections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We also study the relative frequencies of terms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In natural language, there are </a:t>
            </a:r>
            <a:r>
              <a:rPr lang="en-US" altLang="zh-TW">
                <a:solidFill>
                  <a:schemeClr val="hlink"/>
                </a:solidFill>
                <a:ea typeface="ＭＳ Ｐゴシック" panose="020B0600070205080204" pitchFamily="34" charset="-128"/>
              </a:rPr>
              <a:t>a few</a:t>
            </a:r>
            <a:r>
              <a:rPr lang="en-US" altLang="zh-TW">
                <a:ea typeface="ＭＳ Ｐゴシック" panose="020B0600070205080204" pitchFamily="34" charset="-128"/>
              </a:rPr>
              <a:t> very frequent terms and </a:t>
            </a:r>
            <a:r>
              <a:rPr lang="en-US" altLang="zh-TW">
                <a:solidFill>
                  <a:schemeClr val="hlink"/>
                </a:solidFill>
                <a:ea typeface="ＭＳ Ｐゴシック" panose="020B0600070205080204" pitchFamily="34" charset="-128"/>
              </a:rPr>
              <a:t>very many</a:t>
            </a:r>
            <a:r>
              <a:rPr lang="en-US" altLang="zh-TW">
                <a:ea typeface="ＭＳ Ｐゴシック" panose="020B0600070205080204" pitchFamily="34" charset="-128"/>
              </a:rPr>
              <a:t> very rare terms</a:t>
            </a:r>
          </a:p>
          <a:p>
            <a:r>
              <a:rPr lang="en-US" altLang="zh-TW">
                <a:solidFill>
                  <a:srgbClr val="FF0000"/>
                </a:solidFill>
                <a:ea typeface="ＭＳ Ｐゴシック" panose="020B0600070205080204" pitchFamily="34" charset="-128"/>
              </a:rPr>
              <a:t>Zipf’s law</a:t>
            </a:r>
            <a:r>
              <a:rPr lang="en-US" altLang="zh-TW">
                <a:ea typeface="ＭＳ Ｐゴシック" panose="020B0600070205080204" pitchFamily="34" charset="-128"/>
              </a:rPr>
              <a:t>: The </a:t>
            </a:r>
            <a:r>
              <a:rPr lang="en-US" altLang="zh-TW" i="1">
                <a:ea typeface="ＭＳ Ｐゴシック" panose="020B0600070205080204" pitchFamily="34" charset="-128"/>
              </a:rPr>
              <a:t>i</a:t>
            </a:r>
            <a:r>
              <a:rPr lang="en-US" altLang="zh-TW">
                <a:ea typeface="ＭＳ Ｐゴシック" panose="020B0600070205080204" pitchFamily="34" charset="-128"/>
              </a:rPr>
              <a:t>th most frequent term has frequency proportional to 1/</a:t>
            </a:r>
            <a:r>
              <a:rPr lang="en-US" altLang="zh-TW" i="1">
                <a:ea typeface="ＭＳ Ｐゴシック" panose="020B0600070205080204" pitchFamily="34" charset="-128"/>
              </a:rPr>
              <a:t>i</a:t>
            </a:r>
            <a:r>
              <a:rPr lang="en-US" altLang="zh-TW">
                <a:ea typeface="ＭＳ Ｐゴシック" panose="020B0600070205080204" pitchFamily="34" charset="-128"/>
              </a:rPr>
              <a:t> </a:t>
            </a:r>
          </a:p>
          <a:p>
            <a:pPr lvl="1"/>
            <a:r>
              <a:rPr lang="en-US" altLang="zh-TW">
                <a:solidFill>
                  <a:srgbClr val="FF0000"/>
                </a:solidFill>
                <a:ea typeface="ＭＳ Ｐゴシック" panose="020B0600070205080204" pitchFamily="34" charset="-128"/>
              </a:rPr>
              <a:t>cf</a:t>
            </a:r>
            <a:r>
              <a:rPr lang="en-US" altLang="zh-TW" i="1" baseline="-25000">
                <a:solidFill>
                  <a:srgbClr val="FF0000"/>
                </a:solidFill>
                <a:ea typeface="ＭＳ Ｐゴシック" panose="020B0600070205080204" pitchFamily="34" charset="-128"/>
              </a:rPr>
              <a:t>i</a:t>
            </a:r>
            <a:r>
              <a:rPr lang="en-US" altLang="zh-TW">
                <a:solidFill>
                  <a:srgbClr val="FF0000"/>
                </a:solidFill>
                <a:ea typeface="ＭＳ Ｐゴシック" panose="020B0600070205080204" pitchFamily="34" charset="-128"/>
              </a:rPr>
              <a:t> ∝ 1/</a:t>
            </a:r>
            <a:r>
              <a:rPr lang="en-US" altLang="zh-TW" i="1">
                <a:solidFill>
                  <a:srgbClr val="FF0000"/>
                </a:solidFill>
                <a:ea typeface="ＭＳ Ｐゴシック" panose="020B0600070205080204" pitchFamily="34" charset="-128"/>
              </a:rPr>
              <a:t>i </a:t>
            </a:r>
            <a:r>
              <a:rPr lang="en-US" altLang="zh-TW" i="1">
                <a:ea typeface="ＭＳ Ｐゴシック" panose="020B0600070205080204" pitchFamily="34" charset="-128"/>
              </a:rPr>
              <a:t>= K/i </a:t>
            </a:r>
            <a:r>
              <a:rPr lang="en-US" altLang="zh-TW">
                <a:ea typeface="ＭＳ Ｐゴシック" panose="020B0600070205080204" pitchFamily="34" charset="-128"/>
              </a:rPr>
              <a:t>where </a:t>
            </a:r>
            <a:r>
              <a:rPr lang="en-US" altLang="zh-TW" i="1">
                <a:ea typeface="ＭＳ Ｐゴシック" panose="020B0600070205080204" pitchFamily="34" charset="-128"/>
              </a:rPr>
              <a:t>K</a:t>
            </a:r>
            <a:r>
              <a:rPr lang="en-US" altLang="zh-TW">
                <a:ea typeface="ＭＳ Ｐゴシック" panose="020B0600070205080204" pitchFamily="34" charset="-128"/>
              </a:rPr>
              <a:t> is a normalizing constant</a:t>
            </a:r>
            <a:endParaRPr lang="en-US" altLang="zh-TW" i="1">
              <a:ea typeface="ＭＳ Ｐゴシック" panose="020B0600070205080204" pitchFamily="34" charset="-128"/>
            </a:endParaRP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cf</a:t>
            </a:r>
            <a:r>
              <a:rPr lang="en-US" altLang="zh-TW" i="1" baseline="-25000">
                <a:ea typeface="ＭＳ Ｐゴシック" panose="020B0600070205080204" pitchFamily="34" charset="-128"/>
              </a:rPr>
              <a:t>i</a:t>
            </a:r>
            <a:r>
              <a:rPr lang="en-US" altLang="zh-TW">
                <a:ea typeface="ＭＳ Ｐゴシック" panose="020B0600070205080204" pitchFamily="34" charset="-128"/>
              </a:rPr>
              <a:t> is </a:t>
            </a:r>
            <a:r>
              <a:rPr lang="en-US" altLang="zh-TW" u="sng">
                <a:ea typeface="ＭＳ Ｐゴシック" panose="020B0600070205080204" pitchFamily="34" charset="-128"/>
              </a:rPr>
              <a:t>collection frequency</a:t>
            </a:r>
            <a:r>
              <a:rPr lang="en-US" altLang="zh-TW">
                <a:ea typeface="ＭＳ Ｐゴシック" panose="020B0600070205080204" pitchFamily="34" charset="-128"/>
              </a:rPr>
              <a:t>: the number of occurrences of the term t</a:t>
            </a:r>
            <a:r>
              <a:rPr lang="en-US" altLang="zh-TW" i="1" baseline="-25000">
                <a:ea typeface="ＭＳ Ｐゴシック" panose="020B0600070205080204" pitchFamily="34" charset="-128"/>
              </a:rPr>
              <a:t>i</a:t>
            </a:r>
            <a:r>
              <a:rPr lang="en-US" altLang="zh-TW">
                <a:ea typeface="ＭＳ Ｐゴシック" panose="020B0600070205080204" pitchFamily="34" charset="-128"/>
              </a:rPr>
              <a:t> in the collection</a:t>
            </a:r>
          </a:p>
        </p:txBody>
      </p:sp>
      <p:sp>
        <p:nvSpPr>
          <p:cNvPr id="35844" name="TextBox 4">
            <a:extLst>
              <a:ext uri="{FF2B5EF4-FFF2-40B4-BE49-F238E27FC236}">
                <a16:creationId xmlns:a16="http://schemas.microsoft.com/office/drawing/2014/main" id="{6C4246D5-2DB0-0A8F-A0BC-1F654FA9A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A115EC03-3E4D-CA9E-DF8C-4F2C714CC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Zipf consequences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4AC49-5BFA-9295-19EB-5F0F57706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 altLang="zh-TW" dirty="0">
                <a:ea typeface="ＭＳ Ｐゴシック" charset="-128"/>
              </a:rPr>
              <a:t>If the most frequent term (</a:t>
            </a:r>
            <a:r>
              <a:rPr lang="en-US" altLang="zh-TW" i="1" dirty="0">
                <a:solidFill>
                  <a:srgbClr val="0000FF"/>
                </a:solidFill>
                <a:ea typeface="ＭＳ Ｐゴシック" charset="-128"/>
              </a:rPr>
              <a:t>the</a:t>
            </a:r>
            <a:r>
              <a:rPr lang="en-US" altLang="zh-TW" dirty="0">
                <a:ea typeface="ＭＳ Ｐゴシック" charset="-128"/>
              </a:rPr>
              <a:t>) occurs cf</a:t>
            </a:r>
            <a:r>
              <a:rPr lang="en-US" altLang="zh-TW" i="1" baseline="-25000" dirty="0">
                <a:ea typeface="ＭＳ Ｐゴシック" charset="-128"/>
              </a:rPr>
              <a:t>1</a:t>
            </a:r>
            <a:r>
              <a:rPr lang="en-US" altLang="zh-TW" dirty="0">
                <a:ea typeface="ＭＳ Ｐゴシック" charset="-128"/>
              </a:rPr>
              <a:t> times 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altLang="zh-TW" dirty="0">
                <a:ea typeface="ＭＳ Ｐゴシック" charset="-128"/>
              </a:rPr>
              <a:t>then the second most frequent term (</a:t>
            </a:r>
            <a:r>
              <a:rPr lang="en-US" altLang="zh-TW" i="1" dirty="0">
                <a:solidFill>
                  <a:srgbClr val="0000FF"/>
                </a:solidFill>
                <a:ea typeface="ＭＳ Ｐゴシック" charset="-128"/>
              </a:rPr>
              <a:t>of</a:t>
            </a:r>
            <a:r>
              <a:rPr lang="en-US" altLang="zh-TW" dirty="0">
                <a:ea typeface="ＭＳ Ｐゴシック" charset="-128"/>
              </a:rPr>
              <a:t>) occurs cf</a:t>
            </a:r>
            <a:r>
              <a:rPr lang="en-US" altLang="zh-TW" i="1" baseline="-25000" dirty="0">
                <a:ea typeface="ＭＳ Ｐゴシック" charset="-128"/>
              </a:rPr>
              <a:t>1</a:t>
            </a:r>
            <a:r>
              <a:rPr lang="en-US" altLang="zh-TW" dirty="0">
                <a:ea typeface="ＭＳ Ｐゴシック" charset="-128"/>
              </a:rPr>
              <a:t>/2 times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altLang="zh-TW" dirty="0">
                <a:ea typeface="ＭＳ Ｐゴシック" charset="-128"/>
              </a:rPr>
              <a:t>the third most frequent term (</a:t>
            </a:r>
            <a:r>
              <a:rPr lang="en-US" altLang="zh-TW" i="1" dirty="0">
                <a:solidFill>
                  <a:srgbClr val="0000FF"/>
                </a:solidFill>
                <a:ea typeface="ＭＳ Ｐゴシック" charset="-128"/>
              </a:rPr>
              <a:t>and</a:t>
            </a:r>
            <a:r>
              <a:rPr lang="en-US" altLang="zh-TW" dirty="0">
                <a:ea typeface="ＭＳ Ｐゴシック" charset="-128"/>
              </a:rPr>
              <a:t>) occurs cf</a:t>
            </a:r>
            <a:r>
              <a:rPr lang="en-US" altLang="zh-TW" i="1" baseline="-25000" dirty="0">
                <a:ea typeface="ＭＳ Ｐゴシック" charset="-128"/>
              </a:rPr>
              <a:t>1</a:t>
            </a:r>
            <a:r>
              <a:rPr lang="en-US" altLang="zh-TW" dirty="0">
                <a:ea typeface="ＭＳ Ｐゴシック" charset="-128"/>
              </a:rPr>
              <a:t>/3 times … </a:t>
            </a:r>
          </a:p>
          <a:p>
            <a:pPr>
              <a:buFont typeface="Wingdings" charset="2"/>
              <a:buChar char="§"/>
              <a:defRPr/>
            </a:pPr>
            <a:r>
              <a:rPr lang="en-US" altLang="zh-TW" dirty="0">
                <a:ea typeface="ＭＳ Ｐゴシック" charset="-128"/>
              </a:rPr>
              <a:t>Equivalent: </a:t>
            </a:r>
            <a:r>
              <a:rPr lang="en-US" altLang="zh-TW" dirty="0" err="1">
                <a:ea typeface="ＭＳ Ｐゴシック" charset="-128"/>
              </a:rPr>
              <a:t>cf</a:t>
            </a:r>
            <a:r>
              <a:rPr lang="en-US" altLang="zh-TW" i="1" baseline="-25000" dirty="0" err="1">
                <a:ea typeface="ＭＳ Ｐゴシック" charset="-128"/>
              </a:rPr>
              <a:t>i</a:t>
            </a:r>
            <a:r>
              <a:rPr lang="en-US" altLang="zh-TW" dirty="0">
                <a:ea typeface="ＭＳ Ｐゴシック" charset="-128"/>
              </a:rPr>
              <a:t> = </a:t>
            </a:r>
            <a:r>
              <a:rPr lang="en-US" altLang="zh-TW" i="1" dirty="0">
                <a:ea typeface="ＭＳ Ｐゴシック" charset="-128"/>
              </a:rPr>
              <a:t>K/</a:t>
            </a:r>
            <a:r>
              <a:rPr lang="en-US" altLang="zh-TW" i="1" dirty="0" err="1">
                <a:ea typeface="ＭＳ Ｐゴシック" charset="-128"/>
              </a:rPr>
              <a:t>i</a:t>
            </a:r>
            <a:r>
              <a:rPr lang="en-US" altLang="zh-TW" dirty="0">
                <a:ea typeface="ＭＳ Ｐゴシック" charset="-128"/>
              </a:rPr>
              <a:t> where </a:t>
            </a:r>
            <a:r>
              <a:rPr lang="en-US" altLang="zh-TW" i="1" dirty="0">
                <a:ea typeface="ＭＳ Ｐゴシック" charset="-128"/>
              </a:rPr>
              <a:t>K</a:t>
            </a:r>
            <a:r>
              <a:rPr lang="en-US" altLang="zh-TW" dirty="0">
                <a:ea typeface="ＭＳ Ｐゴシック" charset="-128"/>
              </a:rPr>
              <a:t> is a normalizing factor, so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altLang="zh-TW" sz="2800" dirty="0">
                <a:solidFill>
                  <a:srgbClr val="FF0000"/>
                </a:solidFill>
                <a:ea typeface="ＭＳ Ｐゴシック" charset="-128"/>
              </a:rPr>
              <a:t>log </a:t>
            </a:r>
            <a:r>
              <a:rPr lang="en-US" altLang="zh-TW" sz="2800" dirty="0" err="1">
                <a:solidFill>
                  <a:srgbClr val="FF0000"/>
                </a:solidFill>
                <a:ea typeface="ＭＳ Ｐゴシック" charset="-128"/>
              </a:rPr>
              <a:t>cf</a:t>
            </a:r>
            <a:r>
              <a:rPr lang="en-US" altLang="zh-TW" sz="2800" i="1" baseline="-25000" dirty="0" err="1">
                <a:solidFill>
                  <a:srgbClr val="FF0000"/>
                </a:solidFill>
                <a:ea typeface="ＭＳ Ｐゴシック" charset="-128"/>
              </a:rPr>
              <a:t>i</a:t>
            </a:r>
            <a:r>
              <a:rPr lang="en-US" altLang="zh-TW" sz="2800" dirty="0">
                <a:solidFill>
                  <a:srgbClr val="FF0000"/>
                </a:solidFill>
                <a:ea typeface="ＭＳ Ｐゴシック" charset="-128"/>
              </a:rPr>
              <a:t> = log </a:t>
            </a:r>
            <a:r>
              <a:rPr lang="en-US" altLang="zh-TW" sz="2800" i="1" dirty="0">
                <a:solidFill>
                  <a:srgbClr val="FF0000"/>
                </a:solidFill>
                <a:ea typeface="ＭＳ Ｐゴシック" charset="-128"/>
              </a:rPr>
              <a:t>K</a:t>
            </a:r>
            <a:r>
              <a:rPr lang="en-US" altLang="zh-TW" sz="2800" dirty="0">
                <a:solidFill>
                  <a:srgbClr val="FF0000"/>
                </a:solidFill>
                <a:ea typeface="ＭＳ Ｐゴシック" charset="-128"/>
              </a:rPr>
              <a:t> - log </a:t>
            </a:r>
            <a:r>
              <a:rPr lang="en-US" altLang="zh-TW" sz="2800" i="1" dirty="0" err="1">
                <a:solidFill>
                  <a:srgbClr val="FF0000"/>
                </a:solidFill>
                <a:ea typeface="ＭＳ Ｐゴシック" charset="-128"/>
              </a:rPr>
              <a:t>i</a:t>
            </a:r>
            <a:endParaRPr lang="en-US" altLang="zh-TW" sz="2800" i="1" dirty="0">
              <a:solidFill>
                <a:srgbClr val="FF0000"/>
              </a:solidFill>
              <a:ea typeface="ＭＳ Ｐゴシック" charset="-128"/>
            </a:endParaRPr>
          </a:p>
          <a:p>
            <a:pPr lvl="1">
              <a:buFont typeface="Wingdings" charset="2"/>
              <a:buChar char="§"/>
              <a:defRPr/>
            </a:pPr>
            <a:r>
              <a:rPr lang="en-US" altLang="zh-TW" sz="2800" dirty="0">
                <a:ea typeface="ＭＳ Ｐゴシック" charset="-128"/>
              </a:rPr>
              <a:t>Linear relationship between log </a:t>
            </a:r>
            <a:r>
              <a:rPr lang="en-US" altLang="zh-TW" sz="2800" dirty="0" err="1">
                <a:ea typeface="ＭＳ Ｐゴシック" charset="-128"/>
              </a:rPr>
              <a:t>cf</a:t>
            </a:r>
            <a:r>
              <a:rPr lang="en-US" altLang="zh-TW" sz="2800" i="1" baseline="-25000" dirty="0" err="1">
                <a:ea typeface="ＭＳ Ｐゴシック" charset="-128"/>
              </a:rPr>
              <a:t>i</a:t>
            </a:r>
            <a:r>
              <a:rPr lang="en-US" altLang="zh-TW" sz="2800" dirty="0">
                <a:ea typeface="ＭＳ Ｐゴシック" charset="-128"/>
              </a:rPr>
              <a:t> and log </a:t>
            </a:r>
            <a:r>
              <a:rPr lang="en-US" altLang="zh-TW" sz="2800" i="1" dirty="0" err="1">
                <a:ea typeface="ＭＳ Ｐゴシック" charset="-128"/>
              </a:rPr>
              <a:t>i</a:t>
            </a:r>
            <a:endParaRPr lang="en-US" altLang="zh-TW" sz="2800" i="1" dirty="0">
              <a:ea typeface="ＭＳ Ｐゴシック" charset="-128"/>
            </a:endParaRPr>
          </a:p>
          <a:p>
            <a:pPr marL="457200" lvl="1" indent="0">
              <a:buFont typeface="Wingdings" charset="2"/>
              <a:buNone/>
              <a:defRPr/>
            </a:pPr>
            <a:endParaRPr lang="en-US" altLang="zh-TW" sz="2800" i="1" dirty="0">
              <a:ea typeface="ＭＳ Ｐゴシック" charset="-128"/>
            </a:endParaRPr>
          </a:p>
          <a:p>
            <a:pPr>
              <a:buFont typeface="Wingdings" charset="2"/>
              <a:buChar char="§"/>
              <a:defRPr/>
            </a:pPr>
            <a:r>
              <a:rPr lang="en-US" altLang="zh-TW" sz="3200" dirty="0">
                <a:ea typeface="ＭＳ Ｐゴシック" charset="-128"/>
              </a:rPr>
              <a:t>Another </a:t>
            </a:r>
            <a:r>
              <a:rPr lang="en-US" altLang="zh-TW" sz="3200" dirty="0">
                <a:solidFill>
                  <a:srgbClr val="0000FF"/>
                </a:solidFill>
                <a:ea typeface="ＭＳ Ｐゴシック" charset="-128"/>
              </a:rPr>
              <a:t>power law </a:t>
            </a:r>
            <a:r>
              <a:rPr lang="en-US" altLang="zh-TW" sz="3200" dirty="0">
                <a:ea typeface="ＭＳ Ｐゴシック" charset="-128"/>
              </a:rPr>
              <a:t>relationship</a:t>
            </a:r>
          </a:p>
        </p:txBody>
      </p:sp>
      <p:sp>
        <p:nvSpPr>
          <p:cNvPr id="37892" name="TextBox 4">
            <a:extLst>
              <a:ext uri="{FF2B5EF4-FFF2-40B4-BE49-F238E27FC236}">
                <a16:creationId xmlns:a16="http://schemas.microsoft.com/office/drawing/2014/main" id="{EBA006DF-6172-DCC7-883F-D756C1D82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BFEFEEF3-8254-DDCC-C61B-88D3E2E9E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Zipf’s law for Reuters RCV1</a:t>
            </a:r>
          </a:p>
        </p:txBody>
      </p:sp>
      <p:sp>
        <p:nvSpPr>
          <p:cNvPr id="39939" name="Slide Number Placeholder 3">
            <a:extLst>
              <a:ext uri="{FF2B5EF4-FFF2-40B4-BE49-F238E27FC236}">
                <a16:creationId xmlns:a16="http://schemas.microsoft.com/office/drawing/2014/main" id="{8020C3DA-0AA4-3719-DE1F-CEE5916A1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D022D9D-136B-42F8-A562-47A88D15B9AE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</a:endParaRPr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BFA94778-70F0-31A4-5D98-BC4791C568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49413"/>
            <a:ext cx="5524500" cy="502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Box 4">
            <a:extLst>
              <a:ext uri="{FF2B5EF4-FFF2-40B4-BE49-F238E27FC236}">
                <a16:creationId xmlns:a16="http://schemas.microsoft.com/office/drawing/2014/main" id="{F04BE2E8-5A01-18E5-51F8-F388651F5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5.1</a:t>
            </a:r>
          </a:p>
        </p:txBody>
      </p:sp>
      <p:sp>
        <p:nvSpPr>
          <p:cNvPr id="39942" name="文字方塊 1">
            <a:extLst>
              <a:ext uri="{FF2B5EF4-FFF2-40B4-BE49-F238E27FC236}">
                <a16:creationId xmlns:a16="http://schemas.microsoft.com/office/drawing/2014/main" id="{191D4918-DE83-F398-8FD2-AFAB588FB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209800"/>
            <a:ext cx="3124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r>
              <a:rPr lang="en-US" altLang="zh-TW" i="1">
                <a:solidFill>
                  <a:srgbClr val="0000FF"/>
                </a:solidFill>
              </a:rPr>
              <a:t>log cf</a:t>
            </a:r>
            <a:r>
              <a:rPr lang="en-US" altLang="zh-TW" i="1" baseline="-25000">
                <a:solidFill>
                  <a:srgbClr val="0000FF"/>
                </a:solidFill>
              </a:rPr>
              <a:t>i</a:t>
            </a:r>
            <a:r>
              <a:rPr lang="en-US" altLang="zh-TW" i="1">
                <a:solidFill>
                  <a:srgbClr val="0000FF"/>
                </a:solidFill>
              </a:rPr>
              <a:t>=log K - log i</a:t>
            </a:r>
          </a:p>
          <a:p>
            <a:r>
              <a:rPr lang="en-US" altLang="zh-TW"/>
              <a:t>vs.</a:t>
            </a:r>
          </a:p>
          <a:p>
            <a:r>
              <a:rPr lang="en-US" altLang="zh-TW"/>
              <a:t>A line with slope -1</a:t>
            </a:r>
            <a:endParaRPr lang="zh-TW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>
            <a:extLst>
              <a:ext uri="{FF2B5EF4-FFF2-40B4-BE49-F238E27FC236}">
                <a16:creationId xmlns:a16="http://schemas.microsoft.com/office/drawing/2014/main" id="{86EADB3A-B4B7-E91E-8341-5CE2E5A9D2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Compression</a:t>
            </a:r>
          </a:p>
        </p:txBody>
      </p:sp>
      <p:sp>
        <p:nvSpPr>
          <p:cNvPr id="41987" name="Rectangle 1027">
            <a:extLst>
              <a:ext uri="{FF2B5EF4-FFF2-40B4-BE49-F238E27FC236}">
                <a16:creationId xmlns:a16="http://schemas.microsoft.com/office/drawing/2014/main" id="{F144173F-9382-C830-A835-F970A87F3C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3200">
                <a:ea typeface="ＭＳ Ｐゴシック" panose="020B0600070205080204" pitchFamily="34" charset="-128"/>
              </a:rPr>
              <a:t>Now, we will consider compressing the space for the dictionary and postings</a:t>
            </a:r>
          </a:p>
          <a:p>
            <a:pPr lvl="1" eaLnBrk="1" hangingPunct="1"/>
            <a:r>
              <a:rPr lang="en-US" altLang="zh-TW" sz="3200">
                <a:ea typeface="ＭＳ Ｐゴシック" panose="020B0600070205080204" pitchFamily="34" charset="-128"/>
              </a:rPr>
              <a:t>Basic Boolean index only</a:t>
            </a:r>
          </a:p>
          <a:p>
            <a:pPr lvl="1" eaLnBrk="1" hangingPunct="1"/>
            <a:r>
              <a:rPr lang="en-US" altLang="zh-TW" sz="3200">
                <a:ea typeface="ＭＳ Ｐゴシック" panose="020B0600070205080204" pitchFamily="34" charset="-128"/>
              </a:rPr>
              <a:t>No study of positional indexes, etc.</a:t>
            </a:r>
          </a:p>
          <a:p>
            <a:pPr lvl="1" eaLnBrk="1" hangingPunct="1"/>
            <a:r>
              <a:rPr lang="en-US" altLang="zh-TW" sz="3200">
                <a:ea typeface="ＭＳ Ｐゴシック" panose="020B0600070205080204" pitchFamily="34" charset="-128"/>
              </a:rPr>
              <a:t>We will consider compression schemes</a:t>
            </a:r>
          </a:p>
        </p:txBody>
      </p:sp>
      <p:sp>
        <p:nvSpPr>
          <p:cNvPr id="41988" name="TextBox 4">
            <a:extLst>
              <a:ext uri="{FF2B5EF4-FFF2-40B4-BE49-F238E27FC236}">
                <a16:creationId xmlns:a16="http://schemas.microsoft.com/office/drawing/2014/main" id="{71578167-D81C-8CF1-5C47-A7CA13172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Ch. 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3">
            <a:extLst>
              <a:ext uri="{FF2B5EF4-FFF2-40B4-BE49-F238E27FC236}">
                <a16:creationId xmlns:a16="http://schemas.microsoft.com/office/drawing/2014/main" id="{B1372F8A-5E45-E00C-B7B4-5665B6243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cap="none" dirty="0">
                <a:solidFill>
                  <a:schemeClr val="bg1">
                    <a:lumMod val="75000"/>
                  </a:schemeClr>
                </a:solidFill>
                <a:ea typeface="ＭＳ Ｐゴシック" panose="020B0600070205080204" pitchFamily="34" charset="-128"/>
              </a:rPr>
              <a:t>DICTIONARY COMPRESSION</a:t>
            </a:r>
          </a:p>
        </p:txBody>
      </p:sp>
      <p:sp>
        <p:nvSpPr>
          <p:cNvPr id="44035" name="Text Placeholder 4">
            <a:extLst>
              <a:ext uri="{FF2B5EF4-FFF2-40B4-BE49-F238E27FC236}">
                <a16:creationId xmlns:a16="http://schemas.microsoft.com/office/drawing/2014/main" id="{06C345F8-F78A-F517-2702-175B462A8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solidFill>
                <a:srgbClr val="898989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4036" name="TextBox 4">
            <a:extLst>
              <a:ext uri="{FF2B5EF4-FFF2-40B4-BE49-F238E27FC236}">
                <a16:creationId xmlns:a16="http://schemas.microsoft.com/office/drawing/2014/main" id="{C4664651-85FF-388E-C470-DC42F391C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6">
            <a:extLst>
              <a:ext uri="{FF2B5EF4-FFF2-40B4-BE49-F238E27FC236}">
                <a16:creationId xmlns:a16="http://schemas.microsoft.com/office/drawing/2014/main" id="{7741EFF9-209C-0B41-B850-054DA75D9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Why compress the dictionary?</a:t>
            </a:r>
          </a:p>
        </p:txBody>
      </p:sp>
      <p:sp>
        <p:nvSpPr>
          <p:cNvPr id="46083" name="Content Placeholder 7">
            <a:extLst>
              <a:ext uri="{FF2B5EF4-FFF2-40B4-BE49-F238E27FC236}">
                <a16:creationId xmlns:a16="http://schemas.microsoft.com/office/drawing/2014/main" id="{FFEA2C3E-53EA-D746-33C5-7B98408B2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Search begins with the dictionary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We want to keep it in memory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Memory footprint competition with other applications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Embedded/mobile devices may have very little memory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Even if the dictionary isn’t in memory, we want it to be small for a fast search startup time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So, compressing the dictionary is important</a:t>
            </a:r>
          </a:p>
        </p:txBody>
      </p:sp>
      <p:sp>
        <p:nvSpPr>
          <p:cNvPr id="46084" name="TextBox 4">
            <a:extLst>
              <a:ext uri="{FF2B5EF4-FFF2-40B4-BE49-F238E27FC236}">
                <a16:creationId xmlns:a16="http://schemas.microsoft.com/office/drawing/2014/main" id="{3B1A9F83-B597-9C66-06A2-6DA5FE5B9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BD6E31FB-B8D2-14C7-5529-D9BF11D171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Dictionary storage - first cut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EE151B18-FB3B-797B-533E-EDA070DDEE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Array of fixed-width entries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~400,000 terms; 28 bytes/term = 11.2 MB</a:t>
            </a:r>
          </a:p>
        </p:txBody>
      </p:sp>
      <p:graphicFrame>
        <p:nvGraphicFramePr>
          <p:cNvPr id="48132" name="Object 0">
            <a:extLst>
              <a:ext uri="{FF2B5EF4-FFF2-40B4-BE49-F238E27FC236}">
                <a16:creationId xmlns:a16="http://schemas.microsoft.com/office/drawing/2014/main" id="{50394845-820D-6B2B-33D4-7DB523653D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3200400"/>
          <a:ext cx="4016375" cy="254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560657" imgH="4067652" progId="Word.Document.8">
                  <p:embed/>
                </p:oleObj>
              </mc:Choice>
              <mc:Fallback>
                <p:oleObj name="Document" r:id="rId3" imgW="6560657" imgH="4067652" progId="Word.Document.8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200400"/>
                        <a:ext cx="4016375" cy="2547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8133" name="AutoShape 5">
            <a:extLst>
              <a:ext uri="{FF2B5EF4-FFF2-40B4-BE49-F238E27FC236}">
                <a16:creationId xmlns:a16="http://schemas.microsoft.com/office/drawing/2014/main" id="{073B8280-3594-83EE-DB28-F4F13F48CE9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19800" y="3962400"/>
            <a:ext cx="2514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34" name="AutoShape 6">
            <a:extLst>
              <a:ext uri="{FF2B5EF4-FFF2-40B4-BE49-F238E27FC236}">
                <a16:creationId xmlns:a16="http://schemas.microsoft.com/office/drawing/2014/main" id="{46927229-2B54-AA13-D628-AD30C1ED5D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19800" y="4343400"/>
            <a:ext cx="2514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35" name="AutoShape 7">
            <a:extLst>
              <a:ext uri="{FF2B5EF4-FFF2-40B4-BE49-F238E27FC236}">
                <a16:creationId xmlns:a16="http://schemas.microsoft.com/office/drawing/2014/main" id="{8FC95152-9CE7-7E7C-7932-E0F0051722E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19800" y="5334000"/>
            <a:ext cx="2514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36" name="AutoShape 8">
            <a:extLst>
              <a:ext uri="{FF2B5EF4-FFF2-40B4-BE49-F238E27FC236}">
                <a16:creationId xmlns:a16="http://schemas.microsoft.com/office/drawing/2014/main" id="{1741B718-6DD5-D9DC-25AF-069072ABB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5562600"/>
            <a:ext cx="2741613" cy="1143000"/>
          </a:xfrm>
          <a:prstGeom prst="upArrowCallout">
            <a:avLst>
              <a:gd name="adj1" fmla="val 59965"/>
              <a:gd name="adj2" fmla="val 59965"/>
              <a:gd name="adj3" fmla="val 1666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</a:rPr>
              <a:t>Dictionary search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</a:rPr>
              <a:t>structure</a:t>
            </a:r>
          </a:p>
        </p:txBody>
      </p:sp>
      <p:sp>
        <p:nvSpPr>
          <p:cNvPr id="48137" name="AutoShape 9">
            <a:extLst>
              <a:ext uri="{FF2B5EF4-FFF2-40B4-BE49-F238E27FC236}">
                <a16:creationId xmlns:a16="http://schemas.microsoft.com/office/drawing/2014/main" id="{910310FD-B0EB-C243-DCCA-B8D56E765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962400"/>
            <a:ext cx="457200" cy="457200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48138" name="AutoShape 10">
            <a:extLst>
              <a:ext uri="{FF2B5EF4-FFF2-40B4-BE49-F238E27FC236}">
                <a16:creationId xmlns:a16="http://schemas.microsoft.com/office/drawing/2014/main" id="{F5119927-B65E-2C2F-AC00-1AC4DEAF9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876800"/>
            <a:ext cx="457200" cy="457200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48139" name="AutoShape 11">
            <a:extLst>
              <a:ext uri="{FF2B5EF4-FFF2-40B4-BE49-F238E27FC236}">
                <a16:creationId xmlns:a16="http://schemas.microsoft.com/office/drawing/2014/main" id="{1AC61B63-4AF4-ED3F-C7D5-5C90D0DCC9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419600"/>
            <a:ext cx="457200" cy="457200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48140" name="Line 12">
            <a:extLst>
              <a:ext uri="{FF2B5EF4-FFF2-40B4-BE49-F238E27FC236}">
                <a16:creationId xmlns:a16="http://schemas.microsoft.com/office/drawing/2014/main" id="{B249E6FB-A821-5BE3-1919-8143060E30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4400" y="42672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8141" name="Line 13">
            <a:extLst>
              <a:ext uri="{FF2B5EF4-FFF2-40B4-BE49-F238E27FC236}">
                <a16:creationId xmlns:a16="http://schemas.microsoft.com/office/drawing/2014/main" id="{2361F11A-93EA-93A3-4AA3-C995E3AA81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81200" y="396240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8142" name="Line 14">
            <a:extLst>
              <a:ext uri="{FF2B5EF4-FFF2-40B4-BE49-F238E27FC236}">
                <a16:creationId xmlns:a16="http://schemas.microsoft.com/office/drawing/2014/main" id="{C8DCBF20-40E4-C01E-05F6-87200756D46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426720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8143" name="Line 15">
            <a:extLst>
              <a:ext uri="{FF2B5EF4-FFF2-40B4-BE49-F238E27FC236}">
                <a16:creationId xmlns:a16="http://schemas.microsoft.com/office/drawing/2014/main" id="{2BD424E4-1615-52F2-E73A-0830E61D0B50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518160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8144" name="Line 16">
            <a:extLst>
              <a:ext uri="{FF2B5EF4-FFF2-40B4-BE49-F238E27FC236}">
                <a16:creationId xmlns:a16="http://schemas.microsoft.com/office/drawing/2014/main" id="{B18E900D-6113-D80D-90B7-8995EA3B30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81200" y="487680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8145" name="Line 17">
            <a:extLst>
              <a:ext uri="{FF2B5EF4-FFF2-40B4-BE49-F238E27FC236}">
                <a16:creationId xmlns:a16="http://schemas.microsoft.com/office/drawing/2014/main" id="{E98F302A-719E-1998-BA1C-1AB722725C55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47244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8146" name="Text Box 18">
            <a:extLst>
              <a:ext uri="{FF2B5EF4-FFF2-40B4-BE49-F238E27FC236}">
                <a16:creationId xmlns:a16="http://schemas.microsoft.com/office/drawing/2014/main" id="{67E7EF9D-A570-E790-4DA9-F5D51A91B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781675"/>
            <a:ext cx="1217613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</a:rPr>
              <a:t>20 bytes</a:t>
            </a:r>
          </a:p>
        </p:txBody>
      </p:sp>
      <p:sp>
        <p:nvSpPr>
          <p:cNvPr id="48147" name="Text Box 19">
            <a:extLst>
              <a:ext uri="{FF2B5EF4-FFF2-40B4-BE49-F238E27FC236}">
                <a16:creationId xmlns:a16="http://schemas.microsoft.com/office/drawing/2014/main" id="{3A222750-610F-8CAC-A49B-347D3C026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2175" y="5781675"/>
            <a:ext cx="1698625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</a:rPr>
              <a:t>4 bytes each</a:t>
            </a:r>
          </a:p>
        </p:txBody>
      </p:sp>
      <p:sp>
        <p:nvSpPr>
          <p:cNvPr id="48148" name="Line 20">
            <a:extLst>
              <a:ext uri="{FF2B5EF4-FFF2-40B4-BE49-F238E27FC236}">
                <a16:creationId xmlns:a16="http://schemas.microsoft.com/office/drawing/2014/main" id="{DB9D288C-DB5F-F16A-884B-BFAB190EA97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00600" y="54864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8149" name="Line 21">
            <a:extLst>
              <a:ext uri="{FF2B5EF4-FFF2-40B4-BE49-F238E27FC236}">
                <a16:creationId xmlns:a16="http://schemas.microsoft.com/office/drawing/2014/main" id="{7C8CB56A-7100-D664-B8BF-9DA66C4FB50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86400" y="54864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8150" name="TextBox 4">
            <a:extLst>
              <a:ext uri="{FF2B5EF4-FFF2-40B4-BE49-F238E27FC236}">
                <a16:creationId xmlns:a16="http://schemas.microsoft.com/office/drawing/2014/main" id="{061475A8-42CD-B85E-142B-3D8781755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109FBA9C-B9A3-5710-19D0-96B411233D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Fixed-width terms are wasteful</a:t>
            </a:r>
          </a:p>
        </p:txBody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67134FDC-CB8B-A5F5-FD60-C51FDC182D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Most of the bytes in the </a:t>
            </a:r>
            <a:r>
              <a:rPr lang="en-US" altLang="zh-TW" b="1">
                <a:ea typeface="ＭＳ Ｐゴシック" panose="020B0600070205080204" pitchFamily="34" charset="-128"/>
              </a:rPr>
              <a:t>Term</a:t>
            </a:r>
            <a:r>
              <a:rPr lang="en-US" altLang="zh-TW">
                <a:ea typeface="ＭＳ Ｐゴシック" panose="020B0600070205080204" pitchFamily="34" charset="-128"/>
              </a:rPr>
              <a:t> column are wasted </a:t>
            </a:r>
            <a:r>
              <a:rPr lang="en-US" altLang="zh-TW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–</a:t>
            </a:r>
            <a:r>
              <a:rPr lang="en-US" altLang="zh-TW">
                <a:ea typeface="ＭＳ Ｐゴシック" panose="020B0600070205080204" pitchFamily="34" charset="-128"/>
              </a:rPr>
              <a:t> we allot 20 bytes for 1 letter terms</a:t>
            </a:r>
          </a:p>
          <a:p>
            <a:pPr lvl="1" eaLnBrk="1" hangingPunct="1"/>
            <a:r>
              <a:rPr lang="en-US" altLang="zh-TW" sz="2000">
                <a:ea typeface="ＭＳ Ｐゴシック" panose="020B0600070205080204" pitchFamily="34" charset="-128"/>
              </a:rPr>
              <a:t>And we still can’t handle </a:t>
            </a:r>
            <a:r>
              <a:rPr lang="en-US" altLang="zh-TW" sz="2000" i="1">
                <a:ea typeface="ＭＳ Ｐゴシック" panose="020B0600070205080204" pitchFamily="34" charset="-128"/>
              </a:rPr>
              <a:t>supercalifragilisticexpialidocious </a:t>
            </a:r>
            <a:r>
              <a:rPr lang="en-US" altLang="zh-TW" sz="2000">
                <a:ea typeface="ＭＳ Ｐゴシック" panose="020B0600070205080204" pitchFamily="34" charset="-128"/>
              </a:rPr>
              <a:t>or </a:t>
            </a:r>
            <a:r>
              <a:rPr lang="en-US" altLang="zh-TW" sz="2000" i="1">
                <a:ea typeface="ＭＳ Ｐゴシック" panose="020B0600070205080204" pitchFamily="34" charset="-128"/>
              </a:rPr>
              <a:t>hydrochlorofluorocarbons.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Written English averages ~4.5 characters/word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Exercise: Why is/isn’t this the number to use for estimating the dictionary size?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Ave. dictionary word in English: ~8 characters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How do we use ~8 characters per dictionary term?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Short words dominate token counts but not type average</a:t>
            </a:r>
          </a:p>
        </p:txBody>
      </p:sp>
      <p:sp>
        <p:nvSpPr>
          <p:cNvPr id="50180" name="TextBox 4">
            <a:extLst>
              <a:ext uri="{FF2B5EF4-FFF2-40B4-BE49-F238E27FC236}">
                <a16:creationId xmlns:a16="http://schemas.microsoft.com/office/drawing/2014/main" id="{17BF8FFC-B01B-696E-DE94-442793E43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85661B68-5510-FDAB-8306-E1A37067B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>
                <a:ea typeface="ＭＳ Ｐゴシック" panose="020B0600070205080204" pitchFamily="34" charset="-128"/>
              </a:rPr>
              <a:t>Compressing the term list: </a:t>
            </a:r>
            <a:br>
              <a:rPr lang="en-US" altLang="zh-TW" sz="3600">
                <a:ea typeface="ＭＳ Ｐゴシック" panose="020B0600070205080204" pitchFamily="34" charset="-128"/>
              </a:rPr>
            </a:br>
            <a:r>
              <a:rPr lang="en-US" altLang="zh-TW" sz="3600">
                <a:ea typeface="ＭＳ Ｐゴシック" panose="020B0600070205080204" pitchFamily="34" charset="-128"/>
              </a:rPr>
              <a:t>Dictionary-as-a-String</a:t>
            </a:r>
          </a:p>
        </p:txBody>
      </p:sp>
      <p:sp>
        <p:nvSpPr>
          <p:cNvPr id="52227" name="Text Box 3">
            <a:extLst>
              <a:ext uri="{FF2B5EF4-FFF2-40B4-BE49-F238E27FC236}">
                <a16:creationId xmlns:a16="http://schemas.microsoft.com/office/drawing/2014/main" id="{BE8E9057-0BE7-51E0-5F28-A864CAE58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50" y="2879725"/>
            <a:ext cx="6599238" cy="406400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000">
                <a:latin typeface="Times New Roman" panose="02020603050405020304" pitchFamily="18" charset="0"/>
                <a:ea typeface="新細明體" panose="02020500000000000000" pitchFamily="18" charset="-120"/>
              </a:rPr>
              <a:t>….systilesyzygeticsyzygialsyzygyszaibelyiteszczecinszomo….</a:t>
            </a:r>
            <a:endParaRPr lang="en-US" altLang="zh-TW" sz="16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graphicFrame>
        <p:nvGraphicFramePr>
          <p:cNvPr id="52228" name="Object 0">
            <a:extLst>
              <a:ext uri="{FF2B5EF4-FFF2-40B4-BE49-F238E27FC236}">
                <a16:creationId xmlns:a16="http://schemas.microsoft.com/office/drawing/2014/main" id="{32E9A30B-B8BA-D890-1A8A-2167BBB8A0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8" y="3697288"/>
          <a:ext cx="3219450" cy="197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403848" imgH="3941064" progId="Word.Document.8">
                  <p:embed/>
                </p:oleObj>
              </mc:Choice>
              <mc:Fallback>
                <p:oleObj name="Document" r:id="rId3" imgW="6403848" imgH="3941064" progId="Word.Document.8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8" y="3697288"/>
                        <a:ext cx="3219450" cy="197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9" name="Line 5">
            <a:extLst>
              <a:ext uri="{FF2B5EF4-FFF2-40B4-BE49-F238E27FC236}">
                <a16:creationId xmlns:a16="http://schemas.microsoft.com/office/drawing/2014/main" id="{7750CE9A-8557-B077-C4CF-78334A0B024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4313238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2230" name="Line 6">
            <a:extLst>
              <a:ext uri="{FF2B5EF4-FFF2-40B4-BE49-F238E27FC236}">
                <a16:creationId xmlns:a16="http://schemas.microsoft.com/office/drawing/2014/main" id="{8FFCAC5F-4104-9D5E-55ED-BABBE88D553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05200" y="3551238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2231" name="Line 7">
            <a:extLst>
              <a:ext uri="{FF2B5EF4-FFF2-40B4-BE49-F238E27FC236}">
                <a16:creationId xmlns:a16="http://schemas.microsoft.com/office/drawing/2014/main" id="{8543C3D3-70FE-A91D-2350-E9064392544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67000" y="3246438"/>
            <a:ext cx="838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2232" name="Line 8">
            <a:extLst>
              <a:ext uri="{FF2B5EF4-FFF2-40B4-BE49-F238E27FC236}">
                <a16:creationId xmlns:a16="http://schemas.microsoft.com/office/drawing/2014/main" id="{BF2FBD27-04E8-1D61-27AA-89AB856EE9D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461803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2233" name="Line 9">
            <a:extLst>
              <a:ext uri="{FF2B5EF4-FFF2-40B4-BE49-F238E27FC236}">
                <a16:creationId xmlns:a16="http://schemas.microsoft.com/office/drawing/2014/main" id="{321B6A6C-0E84-6EAA-DD0A-A5A93BE237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3475038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2234" name="Line 10">
            <a:extLst>
              <a:ext uri="{FF2B5EF4-FFF2-40B4-BE49-F238E27FC236}">
                <a16:creationId xmlns:a16="http://schemas.microsoft.com/office/drawing/2014/main" id="{5C901FA3-19FC-7026-7BDD-F09ECF13690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429000" y="3246438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2235" name="Line 11">
            <a:extLst>
              <a:ext uri="{FF2B5EF4-FFF2-40B4-BE49-F238E27FC236}">
                <a16:creationId xmlns:a16="http://schemas.microsoft.com/office/drawing/2014/main" id="{C61462D7-C31A-435E-6EDD-752C6634E74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4999038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2236" name="Line 12">
            <a:extLst>
              <a:ext uri="{FF2B5EF4-FFF2-40B4-BE49-F238E27FC236}">
                <a16:creationId xmlns:a16="http://schemas.microsoft.com/office/drawing/2014/main" id="{352D6813-A4E9-3AA7-6DE7-021E9266BD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7200" y="3246438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2237" name="Line 13">
            <a:extLst>
              <a:ext uri="{FF2B5EF4-FFF2-40B4-BE49-F238E27FC236}">
                <a16:creationId xmlns:a16="http://schemas.microsoft.com/office/drawing/2014/main" id="{60731C45-2427-FD0D-A452-8A300CEE565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5456238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2238" name="Line 14">
            <a:extLst>
              <a:ext uri="{FF2B5EF4-FFF2-40B4-BE49-F238E27FC236}">
                <a16:creationId xmlns:a16="http://schemas.microsoft.com/office/drawing/2014/main" id="{D3D89053-0580-9088-3E0B-57897B2915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05400" y="3246438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2239" name="AutoShape 16">
            <a:extLst>
              <a:ext uri="{FF2B5EF4-FFF2-40B4-BE49-F238E27FC236}">
                <a16:creationId xmlns:a16="http://schemas.microsoft.com/office/drawing/2014/main" id="{5BFE280E-EBF4-6F58-E8D8-D59C81A87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398838"/>
            <a:ext cx="2741613" cy="1096962"/>
          </a:xfrm>
          <a:prstGeom prst="upArrowCallout">
            <a:avLst>
              <a:gd name="adj1" fmla="val 62482"/>
              <a:gd name="adj2" fmla="val 62482"/>
              <a:gd name="adj3" fmla="val 1666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</a:rPr>
              <a:t>Total string length =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</a:rPr>
              <a:t>400K x 8B = 3.2MB</a:t>
            </a:r>
          </a:p>
        </p:txBody>
      </p:sp>
      <p:sp>
        <p:nvSpPr>
          <p:cNvPr id="52240" name="AutoShape 17">
            <a:extLst>
              <a:ext uri="{FF2B5EF4-FFF2-40B4-BE49-F238E27FC236}">
                <a16:creationId xmlns:a16="http://schemas.microsoft.com/office/drawing/2014/main" id="{AEF1C519-75FE-BC7A-A32D-8A795C920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4846638"/>
            <a:ext cx="3748088" cy="1096962"/>
          </a:xfrm>
          <a:prstGeom prst="leftArrowCallout">
            <a:avLst>
              <a:gd name="adj1" fmla="val 25000"/>
              <a:gd name="adj2" fmla="val 25000"/>
              <a:gd name="adj3" fmla="val 56946"/>
              <a:gd name="adj4" fmla="val 71157"/>
            </a:avLst>
          </a:prstGeom>
          <a:solidFill>
            <a:srgbClr val="00CC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</a:rPr>
              <a:t>Pointers resolve 3.2M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</a:rPr>
              <a:t>positions: log</a:t>
            </a:r>
            <a:r>
              <a:rPr lang="en-US" altLang="zh-TW" sz="2400" baseline="-25000">
                <a:latin typeface="Times New Roman" panose="02020603050405020304" pitchFamily="18" charset="0"/>
                <a:ea typeface="新細明體" panose="02020500000000000000" pitchFamily="18" charset="-120"/>
              </a:rPr>
              <a:t>2</a:t>
            </a: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</a:rPr>
              <a:t>3.2M =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</a:rPr>
              <a:t>22bits = 3bytes</a:t>
            </a:r>
          </a:p>
        </p:txBody>
      </p:sp>
      <p:sp>
        <p:nvSpPr>
          <p:cNvPr id="52241" name="Rectangle 18">
            <a:extLst>
              <a:ext uri="{FF2B5EF4-FFF2-40B4-BE49-F238E27FC236}">
                <a16:creationId xmlns:a16="http://schemas.microsoft.com/office/drawing/2014/main" id="{C2B81BE0-9B08-E081-28C0-C19E74342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524000"/>
            <a:ext cx="8001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A50021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zh-TW" sz="2600">
                <a:latin typeface="Lucida Sans" panose="020B0602030504020204" pitchFamily="34" charset="0"/>
                <a:ea typeface="新細明體" panose="02020500000000000000" pitchFamily="18" charset="-120"/>
              </a:rPr>
              <a:t>Store dictionary as a (long) string of characters:</a:t>
            </a:r>
          </a:p>
          <a:p>
            <a:pPr lvl="1" eaLnBrk="1" hangingPunct="1">
              <a:lnSpc>
                <a:spcPct val="50000"/>
              </a:lnSpc>
              <a:spcBef>
                <a:spcPct val="50000"/>
              </a:spcBef>
              <a:buClr>
                <a:schemeClr val="tx1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TW">
                <a:latin typeface="Lucida Sans" panose="020B0602030504020204" pitchFamily="34" charset="0"/>
                <a:ea typeface="新細明體" panose="02020500000000000000" pitchFamily="18" charset="-120"/>
              </a:rPr>
              <a:t>Pointer to next word shows end of current word</a:t>
            </a:r>
          </a:p>
          <a:p>
            <a:pPr lvl="1" eaLnBrk="1" hangingPunct="1">
              <a:lnSpc>
                <a:spcPct val="50000"/>
              </a:lnSpc>
              <a:spcBef>
                <a:spcPct val="50000"/>
              </a:spcBef>
              <a:buClr>
                <a:schemeClr val="tx1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TW">
                <a:latin typeface="Lucida Sans" panose="020B0602030504020204" pitchFamily="34" charset="0"/>
                <a:ea typeface="新細明體" panose="02020500000000000000" pitchFamily="18" charset="-120"/>
              </a:rPr>
              <a:t>Hope to save up to 60% of dictionary space</a:t>
            </a:r>
          </a:p>
        </p:txBody>
      </p:sp>
      <p:sp>
        <p:nvSpPr>
          <p:cNvPr id="52242" name="TextBox 4">
            <a:extLst>
              <a:ext uri="{FF2B5EF4-FFF2-40B4-BE49-F238E27FC236}">
                <a16:creationId xmlns:a16="http://schemas.microsoft.com/office/drawing/2014/main" id="{9B3563B0-7A58-055E-5E4F-0A6807D28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79504A7C-4E74-A1F1-945C-124B944186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Space for dictionary as a string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1CBE1922-07B1-3C89-B219-3C764AB322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4 bytes per term for Freq.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4 bytes per term for pointer to Postings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3 bytes per term pointer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Avg. 8 bytes per term in term string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400K terms x 19 </a:t>
            </a:r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 7.6 MB (against 11.2MB for fixed width)</a:t>
            </a:r>
            <a:endParaRPr lang="en-US" altLang="zh-TW">
              <a:ea typeface="ＭＳ Ｐゴシック" panose="020B0600070205080204" pitchFamily="34" charset="-128"/>
            </a:endParaRPr>
          </a:p>
        </p:txBody>
      </p:sp>
      <p:sp>
        <p:nvSpPr>
          <p:cNvPr id="54276" name="Text Box 4">
            <a:extLst>
              <a:ext uri="{FF2B5EF4-FFF2-40B4-BE49-F238E27FC236}">
                <a16:creationId xmlns:a16="http://schemas.microsoft.com/office/drawing/2014/main" id="{ED7762D1-FEB4-8AC2-AA5E-60F5D5EDC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0713" y="1905000"/>
            <a:ext cx="198437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zh-TW" altLang="en-US" sz="2400">
                <a:latin typeface="Times New Roman" panose="02020603050405020304" pitchFamily="18" charset="0"/>
                <a:ea typeface="新細明體" panose="02020500000000000000" pitchFamily="18" charset="-120"/>
                <a:sym typeface="Symbol" panose="05050102010706020507" pitchFamily="18" charset="2"/>
              </a:rPr>
              <a:t> </a:t>
            </a: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sym typeface="Symbol" panose="05050102010706020507" pitchFamily="18" charset="2"/>
              </a:rPr>
              <a:t>Now avg. 11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sym typeface="Symbol" panose="05050102010706020507" pitchFamily="18" charset="2"/>
              </a:rPr>
              <a:t> bytes/term,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sym typeface="Symbol" panose="05050102010706020507" pitchFamily="18" charset="2"/>
              </a:rPr>
              <a:t> not 20</a:t>
            </a:r>
            <a:endParaRPr lang="en-US" altLang="zh-TW" sz="24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54277" name="TextBox 4">
            <a:extLst>
              <a:ext uri="{FF2B5EF4-FFF2-40B4-BE49-F238E27FC236}">
                <a16:creationId xmlns:a16="http://schemas.microsoft.com/office/drawing/2014/main" id="{4B9734B0-2CFA-AE83-2710-9FF0D4688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461ABD95-BE5C-ED14-A639-C9D9BAFF2F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Blocking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A83AD361-D3DF-6742-D73A-0EB364574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Store pointers to every </a:t>
            </a:r>
            <a:r>
              <a:rPr lang="en-US" altLang="zh-TW" i="1">
                <a:ea typeface="ＭＳ Ｐゴシック" panose="020B0600070205080204" pitchFamily="34" charset="-128"/>
              </a:rPr>
              <a:t>k</a:t>
            </a:r>
            <a:r>
              <a:rPr lang="en-US" altLang="zh-TW">
                <a:ea typeface="ＭＳ Ｐゴシック" panose="020B0600070205080204" pitchFamily="34" charset="-128"/>
              </a:rPr>
              <a:t>th term string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Example below: </a:t>
            </a:r>
            <a:r>
              <a:rPr lang="en-US" altLang="zh-TW" i="1">
                <a:ea typeface="ＭＳ Ｐゴシック" panose="020B0600070205080204" pitchFamily="34" charset="-128"/>
              </a:rPr>
              <a:t>k=</a:t>
            </a:r>
            <a:r>
              <a:rPr lang="en-US" altLang="zh-TW">
                <a:ea typeface="ＭＳ Ｐゴシック" panose="020B0600070205080204" pitchFamily="34" charset="-128"/>
              </a:rPr>
              <a:t>4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Need to store term lengths (1 extra byte)</a:t>
            </a:r>
          </a:p>
        </p:txBody>
      </p:sp>
      <p:sp>
        <p:nvSpPr>
          <p:cNvPr id="56324" name="Text Box 4">
            <a:extLst>
              <a:ext uri="{FF2B5EF4-FFF2-40B4-BE49-F238E27FC236}">
                <a16:creationId xmlns:a16="http://schemas.microsoft.com/office/drawing/2014/main" id="{A4C6F748-E51D-C760-F4A6-59DD4AC22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2563" y="3276600"/>
            <a:ext cx="7429500" cy="406400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000">
                <a:latin typeface="Times New Roman" panose="02020603050405020304" pitchFamily="18" charset="0"/>
                <a:ea typeface="新細明體" panose="02020500000000000000" pitchFamily="18" charset="-120"/>
              </a:rPr>
              <a:t>….</a:t>
            </a:r>
            <a:r>
              <a:rPr lang="en-US" altLang="zh-TW" sz="2000" b="1">
                <a:solidFill>
                  <a:srgbClr val="990033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7</a:t>
            </a:r>
            <a:r>
              <a:rPr lang="en-US" altLang="zh-TW" sz="2000" b="1" i="1">
                <a:latin typeface="Times New Roman" panose="02020603050405020304" pitchFamily="18" charset="0"/>
                <a:ea typeface="新細明體" panose="02020500000000000000" pitchFamily="18" charset="-120"/>
              </a:rPr>
              <a:t>systile</a:t>
            </a:r>
            <a:r>
              <a:rPr lang="en-US" altLang="zh-TW" sz="2000">
                <a:solidFill>
                  <a:srgbClr val="990033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9</a:t>
            </a:r>
            <a:r>
              <a:rPr lang="en-US" altLang="zh-TW" sz="2000" b="1" i="1">
                <a:latin typeface="Times New Roman" panose="02020603050405020304" pitchFamily="18" charset="0"/>
                <a:ea typeface="新細明體" panose="02020500000000000000" pitchFamily="18" charset="-120"/>
              </a:rPr>
              <a:t>syzygetic</a:t>
            </a:r>
            <a:r>
              <a:rPr lang="en-US" altLang="zh-TW" sz="2000">
                <a:solidFill>
                  <a:srgbClr val="990033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8</a:t>
            </a:r>
            <a:r>
              <a:rPr lang="en-US" altLang="zh-TW" sz="2000" b="1" i="1">
                <a:latin typeface="Times New Roman" panose="02020603050405020304" pitchFamily="18" charset="0"/>
                <a:ea typeface="新細明體" panose="02020500000000000000" pitchFamily="18" charset="-120"/>
              </a:rPr>
              <a:t>syzygial</a:t>
            </a:r>
            <a:r>
              <a:rPr lang="en-US" altLang="zh-TW" sz="2000">
                <a:solidFill>
                  <a:srgbClr val="990033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6</a:t>
            </a:r>
            <a:r>
              <a:rPr lang="en-US" altLang="zh-TW" sz="2000" b="1" i="1">
                <a:latin typeface="Times New Roman" panose="02020603050405020304" pitchFamily="18" charset="0"/>
                <a:ea typeface="新細明體" panose="02020500000000000000" pitchFamily="18" charset="-120"/>
              </a:rPr>
              <a:t>syzygy</a:t>
            </a:r>
            <a:r>
              <a:rPr lang="en-US" altLang="zh-TW" sz="2000">
                <a:solidFill>
                  <a:srgbClr val="990033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11</a:t>
            </a:r>
            <a:r>
              <a:rPr lang="en-US" altLang="zh-TW" sz="2000" b="1" i="1">
                <a:latin typeface="Times New Roman" panose="02020603050405020304" pitchFamily="18" charset="0"/>
                <a:ea typeface="新細明體" panose="02020500000000000000" pitchFamily="18" charset="-120"/>
              </a:rPr>
              <a:t>szaibelyite</a:t>
            </a:r>
            <a:r>
              <a:rPr lang="en-US" altLang="zh-TW" sz="2000">
                <a:solidFill>
                  <a:srgbClr val="990033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8</a:t>
            </a:r>
            <a:r>
              <a:rPr lang="en-US" altLang="zh-TW" sz="2000" b="1" i="1">
                <a:latin typeface="Times New Roman" panose="02020603050405020304" pitchFamily="18" charset="0"/>
                <a:ea typeface="新細明體" panose="02020500000000000000" pitchFamily="18" charset="-120"/>
              </a:rPr>
              <a:t>szczecin</a:t>
            </a:r>
            <a:r>
              <a:rPr lang="en-US" altLang="zh-TW" sz="2000">
                <a:solidFill>
                  <a:srgbClr val="990033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9</a:t>
            </a:r>
            <a:r>
              <a:rPr lang="en-US" altLang="zh-TW" sz="2000" b="1" i="1">
                <a:latin typeface="Times New Roman" panose="02020603050405020304" pitchFamily="18" charset="0"/>
                <a:ea typeface="新細明體" panose="02020500000000000000" pitchFamily="18" charset="-120"/>
              </a:rPr>
              <a:t>szomo</a:t>
            </a:r>
            <a:r>
              <a:rPr lang="en-US" altLang="zh-TW" sz="2000">
                <a:latin typeface="Times New Roman" panose="02020603050405020304" pitchFamily="18" charset="0"/>
                <a:ea typeface="新細明體" panose="02020500000000000000" pitchFamily="18" charset="-120"/>
              </a:rPr>
              <a:t>….</a:t>
            </a:r>
            <a:endParaRPr lang="en-US" altLang="zh-TW" sz="16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graphicFrame>
        <p:nvGraphicFramePr>
          <p:cNvPr id="56325" name="Object 1024">
            <a:extLst>
              <a:ext uri="{FF2B5EF4-FFF2-40B4-BE49-F238E27FC236}">
                <a16:creationId xmlns:a16="http://schemas.microsoft.com/office/drawing/2014/main" id="{97F86EFE-AF23-9474-40D6-16AA23D192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8" y="4483100"/>
          <a:ext cx="3317875" cy="233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598920" imgH="4687824" progId="Word.Document.8">
                  <p:embed/>
                </p:oleObj>
              </mc:Choice>
              <mc:Fallback>
                <p:oleObj name="Document" r:id="rId3" imgW="6598920" imgH="4687824" progId="Word.Document.8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8" y="4483100"/>
                        <a:ext cx="3317875" cy="233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6" name="Line 6">
            <a:extLst>
              <a:ext uri="{FF2B5EF4-FFF2-40B4-BE49-F238E27FC236}">
                <a16:creationId xmlns:a16="http://schemas.microsoft.com/office/drawing/2014/main" id="{848F6F3C-7736-0646-8205-97F2BB49076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6327" name="Line 7">
            <a:extLst>
              <a:ext uri="{FF2B5EF4-FFF2-40B4-BE49-F238E27FC236}">
                <a16:creationId xmlns:a16="http://schemas.microsoft.com/office/drawing/2014/main" id="{F8C83DD6-3E89-B6CF-5192-4A7DA9FCE66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5200" y="4343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6328" name="Line 8">
            <a:extLst>
              <a:ext uri="{FF2B5EF4-FFF2-40B4-BE49-F238E27FC236}">
                <a16:creationId xmlns:a16="http://schemas.microsoft.com/office/drawing/2014/main" id="{801F5587-3A28-A741-74A1-018E9BEEEE4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981200" y="3657600"/>
            <a:ext cx="1524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6329" name="Line 9">
            <a:extLst>
              <a:ext uri="{FF2B5EF4-FFF2-40B4-BE49-F238E27FC236}">
                <a16:creationId xmlns:a16="http://schemas.microsoft.com/office/drawing/2014/main" id="{6116581C-9C3A-48E8-5C04-A13390D5881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64770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6330" name="Line 10">
            <a:extLst>
              <a:ext uri="{FF2B5EF4-FFF2-40B4-BE49-F238E27FC236}">
                <a16:creationId xmlns:a16="http://schemas.microsoft.com/office/drawing/2014/main" id="{7C533A31-52D7-0493-4544-6EA59A91C4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15000" y="3657600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6331" name="Text Box 11">
            <a:extLst>
              <a:ext uri="{FF2B5EF4-FFF2-40B4-BE49-F238E27FC236}">
                <a16:creationId xmlns:a16="http://schemas.microsoft.com/office/drawing/2014/main" id="{DDE917DB-19F6-024A-1307-E1520C145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6925" y="5181600"/>
            <a:ext cx="1968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zh-TW" altLang="en-US" sz="2400">
                <a:latin typeface="Times New Roman" panose="02020603050405020304" pitchFamily="18" charset="0"/>
                <a:ea typeface="新細明體" panose="02020500000000000000" pitchFamily="18" charset="-120"/>
                <a:sym typeface="Symbol" panose="05050102010706020507" pitchFamily="18" charset="2"/>
              </a:rPr>
              <a:t> </a:t>
            </a: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sym typeface="Symbol" panose="05050102010706020507" pitchFamily="18" charset="2"/>
              </a:rPr>
              <a:t>Save 9 bytes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sym typeface="Symbol" panose="05050102010706020507" pitchFamily="18" charset="2"/>
              </a:rPr>
              <a:t> on 3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sym typeface="Symbol" panose="05050102010706020507" pitchFamily="18" charset="2"/>
              </a:rPr>
              <a:t> pointers</a:t>
            </a:r>
            <a:endParaRPr lang="en-US" altLang="zh-TW" sz="24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56332" name="AutoShape 12">
            <a:extLst>
              <a:ext uri="{FF2B5EF4-FFF2-40B4-BE49-F238E27FC236}">
                <a16:creationId xmlns:a16="http://schemas.microsoft.com/office/drawing/2014/main" id="{D49DDA37-3313-AA4A-EA7D-607B6A7AC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1388" y="5257800"/>
            <a:ext cx="2970212" cy="914400"/>
          </a:xfrm>
          <a:prstGeom prst="leftArrowCallout">
            <a:avLst>
              <a:gd name="adj1" fmla="val 25000"/>
              <a:gd name="adj2" fmla="val 25000"/>
              <a:gd name="adj3" fmla="val 54138"/>
              <a:gd name="adj4" fmla="val 70444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</a:rPr>
              <a:t>Lose 4 bytes on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</a:rPr>
              <a:t>term lengths</a:t>
            </a:r>
          </a:p>
        </p:txBody>
      </p:sp>
      <p:sp>
        <p:nvSpPr>
          <p:cNvPr id="56333" name="TextBox 4">
            <a:extLst>
              <a:ext uri="{FF2B5EF4-FFF2-40B4-BE49-F238E27FC236}">
                <a16:creationId xmlns:a16="http://schemas.microsoft.com/office/drawing/2014/main" id="{DAB3C63F-99EB-B370-6464-85AEF89F3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7CBEA159-8692-E7EF-A474-FADD072A09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Net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D3ED6B1D-E8E5-16F6-1DF4-2FB10BCD90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Example for block size </a:t>
            </a:r>
            <a:r>
              <a:rPr lang="en-US" altLang="zh-TW" i="1">
                <a:ea typeface="ＭＳ Ｐゴシック" panose="020B0600070205080204" pitchFamily="34" charset="-128"/>
              </a:rPr>
              <a:t>k</a:t>
            </a:r>
            <a:r>
              <a:rPr lang="en-US" altLang="zh-TW">
                <a:ea typeface="ＭＳ Ｐゴシック" panose="020B0600070205080204" pitchFamily="34" charset="-128"/>
              </a:rPr>
              <a:t> = 4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Where we used 3 bytes/pointer without blocking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3 x 4 = 12 bytes,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now we use 3 + 4 = 7 bytes</a:t>
            </a:r>
          </a:p>
        </p:txBody>
      </p:sp>
      <p:sp>
        <p:nvSpPr>
          <p:cNvPr id="1217540" name="Text Box 4">
            <a:extLst>
              <a:ext uri="{FF2B5EF4-FFF2-40B4-BE49-F238E27FC236}">
                <a16:creationId xmlns:a16="http://schemas.microsoft.com/office/drawing/2014/main" id="{7CE6710F-6D2F-FEB6-EAA4-31F82A27C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038" y="3886200"/>
            <a:ext cx="85058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>
                <a:solidFill>
                  <a:srgbClr val="357E69"/>
                </a:solidFill>
                <a:ea typeface="新細明體" panose="02020500000000000000" pitchFamily="18" charset="-120"/>
              </a:rPr>
              <a:t>Shaved another ~0.5MB. This reduces the size of the dictionary from 7.6 MB to 7.1 MB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>
                <a:solidFill>
                  <a:srgbClr val="357E69"/>
                </a:solidFill>
                <a:ea typeface="新細明體" panose="02020500000000000000" pitchFamily="18" charset="-120"/>
              </a:rPr>
              <a:t>We can save more with larger </a:t>
            </a:r>
            <a:r>
              <a:rPr lang="en-US" altLang="zh-TW" i="1">
                <a:solidFill>
                  <a:srgbClr val="357E69"/>
                </a:solidFill>
                <a:ea typeface="新細明體" panose="02020500000000000000" pitchFamily="18" charset="-120"/>
              </a:rPr>
              <a:t>k</a:t>
            </a:r>
            <a:endParaRPr lang="en-US" altLang="zh-TW">
              <a:solidFill>
                <a:srgbClr val="357E69"/>
              </a:solidFill>
              <a:ea typeface="新細明體" panose="02020500000000000000" pitchFamily="18" charset="-120"/>
            </a:endParaRPr>
          </a:p>
        </p:txBody>
      </p:sp>
      <p:sp>
        <p:nvSpPr>
          <p:cNvPr id="1217541" name="Text Box 5">
            <a:extLst>
              <a:ext uri="{FF2B5EF4-FFF2-40B4-BE49-F238E27FC236}">
                <a16:creationId xmlns:a16="http://schemas.microsoft.com/office/drawing/2014/main" id="{B9D7C3C4-0C17-2172-1170-B81C10DD5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5562600"/>
            <a:ext cx="3946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Why not go with larger </a:t>
            </a: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</a:rPr>
              <a:t>k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?</a:t>
            </a:r>
          </a:p>
        </p:txBody>
      </p:sp>
      <p:sp>
        <p:nvSpPr>
          <p:cNvPr id="58374" name="TextBox 4">
            <a:extLst>
              <a:ext uri="{FF2B5EF4-FFF2-40B4-BE49-F238E27FC236}">
                <a16:creationId xmlns:a16="http://schemas.microsoft.com/office/drawing/2014/main" id="{3B1F173A-9E64-584B-0C08-B52DAE976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7540" grpId="0" autoUpdateAnimBg="0"/>
      <p:bldP spid="1217541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92FDED14-1596-5B84-2169-324575769A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Exercise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CDE3DF1D-EE6C-4574-ABEA-3A47075415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Estimate the space usage (and savings compared to 7.6 MB) with blocking, for block sizes of </a:t>
            </a:r>
            <a:r>
              <a:rPr lang="en-US" altLang="zh-TW" i="1">
                <a:ea typeface="ＭＳ Ｐゴシック" panose="020B0600070205080204" pitchFamily="34" charset="-128"/>
              </a:rPr>
              <a:t>k = 4, 8 </a:t>
            </a:r>
            <a:r>
              <a:rPr lang="en-US" altLang="zh-TW">
                <a:ea typeface="ＭＳ Ｐゴシック" panose="020B0600070205080204" pitchFamily="34" charset="-128"/>
              </a:rPr>
              <a:t>and</a:t>
            </a:r>
            <a:r>
              <a:rPr lang="en-US" altLang="zh-TW" i="1">
                <a:ea typeface="ＭＳ Ｐゴシック" panose="020B0600070205080204" pitchFamily="34" charset="-128"/>
              </a:rPr>
              <a:t> 16</a:t>
            </a:r>
          </a:p>
        </p:txBody>
      </p:sp>
      <p:sp>
        <p:nvSpPr>
          <p:cNvPr id="60420" name="TextBox 4">
            <a:extLst>
              <a:ext uri="{FF2B5EF4-FFF2-40B4-BE49-F238E27FC236}">
                <a16:creationId xmlns:a16="http://schemas.microsoft.com/office/drawing/2014/main" id="{A8261D0E-121A-9D4A-3226-7F25A52D6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E22F0B42-53C7-8F44-2FB3-95706CC01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>
                <a:ea typeface="ＭＳ Ｐゴシック" panose="020B0600070205080204" pitchFamily="34" charset="-128"/>
              </a:rPr>
              <a:t>Dictionary search without blocking</a:t>
            </a:r>
          </a:p>
        </p:txBody>
      </p:sp>
      <p:pic>
        <p:nvPicPr>
          <p:cNvPr id="62467" name="Content Placeholder 3" descr="tree1.gif">
            <a:extLst>
              <a:ext uri="{FF2B5EF4-FFF2-40B4-BE49-F238E27FC236}">
                <a16:creationId xmlns:a16="http://schemas.microsoft.com/office/drawing/2014/main" id="{EC1C8CAF-76F7-1F3D-E283-01BB322CE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33" r="-5733"/>
          <a:stretch>
            <a:fillRect/>
          </a:stretch>
        </p:blipFill>
        <p:spPr>
          <a:xfrm>
            <a:off x="4191000" y="1600200"/>
            <a:ext cx="4724400" cy="4953000"/>
          </a:xfrm>
        </p:spPr>
      </p:pic>
      <p:sp>
        <p:nvSpPr>
          <p:cNvPr id="62468" name="Text Placeholder 4">
            <a:extLst>
              <a:ext uri="{FF2B5EF4-FFF2-40B4-BE49-F238E27FC236}">
                <a16:creationId xmlns:a16="http://schemas.microsoft.com/office/drawing/2014/main" id="{4967FE8A-C04D-82AB-AAAA-B239C22A12FD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76200" y="1709738"/>
            <a:ext cx="4191000" cy="2938462"/>
          </a:xfrm>
        </p:spPr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Assuming each dictionary term equally likely in query (not really so in practice!), average number of comparisons = </a:t>
            </a:r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</a:rPr>
              <a:t>(1+2</a:t>
            </a:r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∙</a:t>
            </a:r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</a:rPr>
              <a:t>2+4</a:t>
            </a:r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∙</a:t>
            </a:r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</a:rPr>
              <a:t>3+4)/8 ~2.6</a:t>
            </a:r>
          </a:p>
        </p:txBody>
      </p:sp>
      <p:sp>
        <p:nvSpPr>
          <p:cNvPr id="62469" name="TextBox 4">
            <a:extLst>
              <a:ext uri="{FF2B5EF4-FFF2-40B4-BE49-F238E27FC236}">
                <a16:creationId xmlns:a16="http://schemas.microsoft.com/office/drawing/2014/main" id="{0CEA78FE-EE82-B4FF-85AE-D84718328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2050F3-DB71-ECCD-2117-97F84D815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876800"/>
            <a:ext cx="3733800" cy="16764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406E84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r>
              <a:rPr lang="en-US" sz="2000" dirty="0">
                <a:solidFill>
                  <a:schemeClr val="lt1"/>
                </a:solidFill>
                <a:latin typeface="+mn-lt"/>
                <a:cs typeface="+mn-cs"/>
              </a:rPr>
              <a:t>Exercise: what if the frequencies of query terms were non-uniform but known, how would you structure the dictionary search tree?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>
            <a:extLst>
              <a:ext uri="{FF2B5EF4-FFF2-40B4-BE49-F238E27FC236}">
                <a16:creationId xmlns:a16="http://schemas.microsoft.com/office/drawing/2014/main" id="{371C36E3-56B8-36F5-1C94-E39D95074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Dictionary search with blocking</a:t>
            </a:r>
          </a:p>
        </p:txBody>
      </p:sp>
      <p:pic>
        <p:nvPicPr>
          <p:cNvPr id="64515" name="Content Placeholder 4" descr="tree2.gif">
            <a:extLst>
              <a:ext uri="{FF2B5EF4-FFF2-40B4-BE49-F238E27FC236}">
                <a16:creationId xmlns:a16="http://schemas.microsoft.com/office/drawing/2014/main" id="{9615FCD9-8F57-7BDC-6C08-51ED10100B6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905000"/>
            <a:ext cx="8339138" cy="1981200"/>
          </a:xfrm>
        </p:spPr>
      </p:pic>
      <p:sp>
        <p:nvSpPr>
          <p:cNvPr id="64516" name="Text Placeholder 5">
            <a:extLst>
              <a:ext uri="{FF2B5EF4-FFF2-40B4-BE49-F238E27FC236}">
                <a16:creationId xmlns:a16="http://schemas.microsoft.com/office/drawing/2014/main" id="{7BFAE8B5-5F7D-6A4A-19BB-5BCCF2C853E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Binary search down to 4-term block;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Then linear search through terms in block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Blocks of 4 (binary tree), avg. = </a:t>
            </a:r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</a:rPr>
              <a:t>(1+2</a:t>
            </a:r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∙</a:t>
            </a:r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</a:rPr>
              <a:t>2+2</a:t>
            </a:r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∙</a:t>
            </a:r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</a:rPr>
              <a:t>3+2</a:t>
            </a:r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∙</a:t>
            </a:r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</a:rPr>
              <a:t>4+5)/8 = 3 compares</a:t>
            </a:r>
          </a:p>
          <a:p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64517" name="TextBox 4">
            <a:extLst>
              <a:ext uri="{FF2B5EF4-FFF2-40B4-BE49-F238E27FC236}">
                <a16:creationId xmlns:a16="http://schemas.microsoft.com/office/drawing/2014/main" id="{2217E396-AF7F-9FC8-34EC-0DCEA5402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63E79A66-CC15-70D5-695E-059A36636E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Exercise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3EE3C1A9-3FA6-3CE9-20EC-DC6395AA3B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Estimate the impact on search performance (and slowdown compared to </a:t>
            </a:r>
            <a:r>
              <a:rPr lang="en-US" altLang="zh-TW" i="1">
                <a:ea typeface="ＭＳ Ｐゴシック" panose="020B0600070205080204" pitchFamily="34" charset="-128"/>
              </a:rPr>
              <a:t>k=</a:t>
            </a:r>
            <a:r>
              <a:rPr lang="en-US" altLang="zh-TW">
                <a:ea typeface="ＭＳ Ｐゴシック" panose="020B0600070205080204" pitchFamily="34" charset="-128"/>
              </a:rPr>
              <a:t>1) with blocking, for block sizes of </a:t>
            </a:r>
            <a:r>
              <a:rPr lang="en-US" altLang="zh-TW" i="1">
                <a:ea typeface="ＭＳ Ｐゴシック" panose="020B0600070205080204" pitchFamily="34" charset="-128"/>
              </a:rPr>
              <a:t>k = 4, 8 </a:t>
            </a:r>
            <a:r>
              <a:rPr lang="en-US" altLang="zh-TW">
                <a:ea typeface="ＭＳ Ｐゴシック" panose="020B0600070205080204" pitchFamily="34" charset="-128"/>
              </a:rPr>
              <a:t>and</a:t>
            </a:r>
            <a:r>
              <a:rPr lang="en-US" altLang="zh-TW" i="1">
                <a:ea typeface="ＭＳ Ｐゴシック" panose="020B0600070205080204" pitchFamily="34" charset="-128"/>
              </a:rPr>
              <a:t> 16</a:t>
            </a:r>
          </a:p>
        </p:txBody>
      </p:sp>
      <p:sp>
        <p:nvSpPr>
          <p:cNvPr id="66564" name="TextBox 4">
            <a:extLst>
              <a:ext uri="{FF2B5EF4-FFF2-40B4-BE49-F238E27FC236}">
                <a16:creationId xmlns:a16="http://schemas.microsoft.com/office/drawing/2014/main" id="{FA17C956-845A-83F7-CCAC-CEB00A77E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5.2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DD3FEEA3-6E13-EA03-FF0A-FDC1D1EDAE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Front coding</a:t>
            </a:r>
          </a:p>
        </p:txBody>
      </p:sp>
      <p:sp>
        <p:nvSpPr>
          <p:cNvPr id="175107" name="Rectangle 3">
            <a:extLst>
              <a:ext uri="{FF2B5EF4-FFF2-40B4-BE49-F238E27FC236}">
                <a16:creationId xmlns:a16="http://schemas.microsoft.com/office/drawing/2014/main" id="{771F0FF2-1307-D475-3AE4-ED6DDD648D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u="sng">
                <a:ea typeface="ＭＳ Ｐゴシック" panose="020B0600070205080204" pitchFamily="34" charset="-128"/>
              </a:rPr>
              <a:t>Front-coding</a:t>
            </a:r>
            <a:r>
              <a:rPr lang="en-US" altLang="zh-TW">
                <a:ea typeface="ＭＳ Ｐゴシック" panose="020B0600070205080204" pitchFamily="34" charset="-128"/>
              </a:rPr>
              <a:t>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Sorted words commonly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have long common prefix </a:t>
            </a:r>
            <a:r>
              <a:rPr lang="en-US" altLang="zh-TW">
                <a:ea typeface="ＭＳ Ｐゴシック" panose="020B0600070205080204" pitchFamily="34" charset="-128"/>
              </a:rPr>
              <a:t>– store differences only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(for last </a:t>
            </a:r>
            <a:r>
              <a:rPr lang="en-US" altLang="zh-TW" i="1">
                <a:ea typeface="ＭＳ Ｐゴシック" panose="020B0600070205080204" pitchFamily="34" charset="-128"/>
              </a:rPr>
              <a:t>k-1</a:t>
            </a:r>
            <a:r>
              <a:rPr lang="en-US" altLang="zh-TW">
                <a:ea typeface="ＭＳ Ｐゴシック" panose="020B0600070205080204" pitchFamily="34" charset="-128"/>
              </a:rPr>
              <a:t> in a block of </a:t>
            </a:r>
            <a:r>
              <a:rPr lang="en-US" altLang="zh-TW" i="1">
                <a:ea typeface="ＭＳ Ｐゴシック" panose="020B0600070205080204" pitchFamily="34" charset="-128"/>
              </a:rPr>
              <a:t>k</a:t>
            </a:r>
            <a:r>
              <a:rPr lang="en-US" altLang="zh-TW">
                <a:ea typeface="ＭＳ Ｐゴシック" panose="020B0600070205080204" pitchFamily="34" charset="-128"/>
              </a:rPr>
              <a:t>)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</a:rPr>
              <a:t>8</a:t>
            </a:r>
            <a:r>
              <a:rPr lang="en-US" altLang="zh-TW" b="1" i="1">
                <a:ea typeface="ＭＳ Ｐゴシック" panose="020B0600070205080204" pitchFamily="34" charset="-128"/>
              </a:rPr>
              <a:t>automata</a:t>
            </a:r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</a:rPr>
              <a:t>8</a:t>
            </a:r>
            <a:r>
              <a:rPr lang="en-US" altLang="zh-TW" b="1" i="1">
                <a:ea typeface="ＭＳ Ｐゴシック" panose="020B0600070205080204" pitchFamily="34" charset="-128"/>
              </a:rPr>
              <a:t>automate</a:t>
            </a:r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</a:rPr>
              <a:t>9</a:t>
            </a:r>
            <a:r>
              <a:rPr lang="en-US" altLang="zh-TW" b="1" i="1">
                <a:ea typeface="ＭＳ Ｐゴシック" panose="020B0600070205080204" pitchFamily="34" charset="-128"/>
              </a:rPr>
              <a:t>automatic</a:t>
            </a:r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</a:rPr>
              <a:t>10</a:t>
            </a:r>
            <a:r>
              <a:rPr lang="en-US" altLang="zh-TW" b="1" i="1">
                <a:ea typeface="ＭＳ Ｐゴシック" panose="020B0600070205080204" pitchFamily="34" charset="-128"/>
              </a:rPr>
              <a:t>automation</a:t>
            </a:r>
          </a:p>
        </p:txBody>
      </p:sp>
      <p:sp>
        <p:nvSpPr>
          <p:cNvPr id="68612" name="Text Box 4">
            <a:extLst>
              <a:ext uri="{FF2B5EF4-FFF2-40B4-BE49-F238E27FC236}">
                <a16:creationId xmlns:a16="http://schemas.microsoft.com/office/drawing/2014/main" id="{52FDBD53-016A-FC10-E646-5629E9B65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375" y="4038600"/>
            <a:ext cx="4321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sym typeface="Symbol" panose="05050102010706020507" pitchFamily="18" charset="2"/>
              </a:rPr>
              <a:t></a:t>
            </a:r>
            <a:r>
              <a:rPr lang="en-US" altLang="zh-TW" sz="2400">
                <a:solidFill>
                  <a:srgbClr val="A40508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8</a:t>
            </a:r>
            <a:r>
              <a:rPr lang="en-US" altLang="zh-TW" sz="2400" b="1" i="1">
                <a:latin typeface="Lucida Sans" panose="020B0602030504020204" pitchFamily="34" charset="0"/>
                <a:ea typeface="新細明體" panose="02020500000000000000" pitchFamily="18" charset="-120"/>
              </a:rPr>
              <a:t>automat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*</a:t>
            </a:r>
            <a:r>
              <a:rPr lang="en-US" altLang="zh-TW" sz="2400" b="1" i="1">
                <a:latin typeface="Lucida Sans" panose="020B0602030504020204" pitchFamily="34" charset="0"/>
                <a:ea typeface="新細明體" panose="02020500000000000000" pitchFamily="18" charset="-120"/>
              </a:rPr>
              <a:t>a</a:t>
            </a:r>
            <a:r>
              <a:rPr lang="en-US" altLang="zh-TW" sz="2400">
                <a:solidFill>
                  <a:srgbClr val="A40508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1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sym typeface="Symbol" panose="05050102010706020507" pitchFamily="18" charset="2"/>
              </a:rPr>
              <a:t></a:t>
            </a:r>
            <a:r>
              <a:rPr lang="en-US" altLang="zh-TW" sz="2400" b="1" i="1">
                <a:latin typeface="Lucida Sans" panose="020B0602030504020204" pitchFamily="34" charset="0"/>
                <a:ea typeface="新細明體" panose="02020500000000000000" pitchFamily="18" charset="-120"/>
                <a:sym typeface="Symbol" panose="05050102010706020507" pitchFamily="18" charset="2"/>
              </a:rPr>
              <a:t>e</a:t>
            </a:r>
            <a:r>
              <a:rPr lang="en-US" altLang="zh-TW" sz="2400">
                <a:solidFill>
                  <a:srgbClr val="A40508"/>
                </a:solidFill>
                <a:latin typeface="Lucida Sans" panose="020B0602030504020204" pitchFamily="34" charset="0"/>
                <a:ea typeface="新細明體" panose="02020500000000000000" pitchFamily="18" charset="-120"/>
                <a:sym typeface="Symbol" panose="05050102010706020507" pitchFamily="18" charset="2"/>
              </a:rPr>
              <a:t>2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sym typeface="Symbol" panose="05050102010706020507" pitchFamily="18" charset="2"/>
              </a:rPr>
              <a:t></a:t>
            </a:r>
            <a:r>
              <a:rPr lang="en-US" altLang="zh-TW" sz="2400" b="1" i="1">
                <a:latin typeface="Lucida Sans" panose="020B0602030504020204" pitchFamily="34" charset="0"/>
                <a:ea typeface="新細明體" panose="02020500000000000000" pitchFamily="18" charset="-120"/>
                <a:sym typeface="Symbol" panose="05050102010706020507" pitchFamily="18" charset="2"/>
              </a:rPr>
              <a:t>ic</a:t>
            </a:r>
            <a:r>
              <a:rPr lang="en-US" altLang="zh-TW" sz="2400">
                <a:solidFill>
                  <a:srgbClr val="A40508"/>
                </a:solidFill>
                <a:latin typeface="Lucida Sans" panose="020B0602030504020204" pitchFamily="34" charset="0"/>
                <a:ea typeface="新細明體" panose="02020500000000000000" pitchFamily="18" charset="-120"/>
                <a:sym typeface="Symbol" panose="05050102010706020507" pitchFamily="18" charset="2"/>
              </a:rPr>
              <a:t>3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sym typeface="Symbol" panose="05050102010706020507" pitchFamily="18" charset="2"/>
              </a:rPr>
              <a:t></a:t>
            </a:r>
            <a:r>
              <a:rPr lang="en-US" altLang="zh-TW" sz="2400" b="1" i="1">
                <a:latin typeface="Lucida Sans" panose="020B0602030504020204" pitchFamily="34" charset="0"/>
                <a:ea typeface="新細明體" panose="02020500000000000000" pitchFamily="18" charset="-120"/>
                <a:sym typeface="Symbol" panose="05050102010706020507" pitchFamily="18" charset="2"/>
              </a:rPr>
              <a:t>ion</a:t>
            </a:r>
          </a:p>
        </p:txBody>
      </p:sp>
      <p:sp>
        <p:nvSpPr>
          <p:cNvPr id="68613" name="Line 5">
            <a:extLst>
              <a:ext uri="{FF2B5EF4-FFF2-40B4-BE49-F238E27FC236}">
                <a16:creationId xmlns:a16="http://schemas.microsoft.com/office/drawing/2014/main" id="{FD4AB2D0-D3CA-401E-A5BB-D7376C6FC2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30575" y="4419600"/>
            <a:ext cx="0" cy="1143000"/>
          </a:xfrm>
          <a:prstGeom prst="line">
            <a:avLst/>
          </a:prstGeom>
          <a:noFill/>
          <a:ln w="12700">
            <a:solidFill>
              <a:schemeClr val="hlink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8614" name="Text Box 6">
            <a:extLst>
              <a:ext uri="{FF2B5EF4-FFF2-40B4-BE49-F238E27FC236}">
                <a16:creationId xmlns:a16="http://schemas.microsoft.com/office/drawing/2014/main" id="{E9F1F59E-58CA-96FF-95BC-311B97F87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025" y="5486400"/>
            <a:ext cx="2720975" cy="4572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Encodes </a:t>
            </a:r>
            <a:r>
              <a:rPr lang="en-US" altLang="zh-TW" sz="2400" b="1" i="1">
                <a:latin typeface="Lucida Sans" panose="020B0602030504020204" pitchFamily="34" charset="0"/>
                <a:ea typeface="新細明體" panose="02020500000000000000" pitchFamily="18" charset="-120"/>
              </a:rPr>
              <a:t>automat</a:t>
            </a:r>
          </a:p>
        </p:txBody>
      </p:sp>
      <p:sp>
        <p:nvSpPr>
          <p:cNvPr id="68615" name="Line 7">
            <a:extLst>
              <a:ext uri="{FF2B5EF4-FFF2-40B4-BE49-F238E27FC236}">
                <a16:creationId xmlns:a16="http://schemas.microsoft.com/office/drawing/2014/main" id="{14E5AD0D-269D-6375-F564-6DAEB94E231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33800" y="4419600"/>
            <a:ext cx="381000" cy="1143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8616" name="Text Box 8">
            <a:extLst>
              <a:ext uri="{FF2B5EF4-FFF2-40B4-BE49-F238E27FC236}">
                <a16:creationId xmlns:a16="http://schemas.microsoft.com/office/drawing/2014/main" id="{EE511FCC-DDFE-A5FC-3C38-2BA6284CE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5370513"/>
            <a:ext cx="2714625" cy="830262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Extra length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beyond </a:t>
            </a:r>
            <a:r>
              <a:rPr lang="en-US" altLang="zh-TW" sz="2400" b="1" i="1">
                <a:latin typeface="Lucida Sans" panose="020B0602030504020204" pitchFamily="34" charset="0"/>
                <a:ea typeface="新細明體" panose="02020500000000000000" pitchFamily="18" charset="-120"/>
              </a:rPr>
              <a:t>automat</a:t>
            </a:r>
          </a:p>
        </p:txBody>
      </p:sp>
      <p:sp>
        <p:nvSpPr>
          <p:cNvPr id="175113" name="Text Box 9">
            <a:extLst>
              <a:ext uri="{FF2B5EF4-FFF2-40B4-BE49-F238E27FC236}">
                <a16:creationId xmlns:a16="http://schemas.microsoft.com/office/drawing/2014/main" id="{AC4D3782-6472-A59C-187E-5D1A99861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0863" y="6323013"/>
            <a:ext cx="6627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Begins to resemble general string compression</a:t>
            </a:r>
          </a:p>
        </p:txBody>
      </p:sp>
      <p:sp>
        <p:nvSpPr>
          <p:cNvPr id="68618" name="TextBox 4">
            <a:extLst>
              <a:ext uri="{FF2B5EF4-FFF2-40B4-BE49-F238E27FC236}">
                <a16:creationId xmlns:a16="http://schemas.microsoft.com/office/drawing/2014/main" id="{F9BB4A61-DF5C-8290-53F1-71B6DF5BD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 build="p" autoUpdateAnimBg="0"/>
      <p:bldP spid="175113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>
            <a:extLst>
              <a:ext uri="{FF2B5EF4-FFF2-40B4-BE49-F238E27FC236}">
                <a16:creationId xmlns:a16="http://schemas.microsoft.com/office/drawing/2014/main" id="{B9E46BE1-70C9-A9D6-3229-B571C8F05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800">
                <a:ea typeface="ＭＳ Ｐゴシック" panose="020B0600070205080204" pitchFamily="34" charset="-128"/>
              </a:rPr>
              <a:t>RCV1 dictionary compression summary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292E7D8-ADAB-D395-C4E2-E3CDF96C8F7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752600"/>
          <a:ext cx="8229600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8122">
                <a:tc>
                  <a:txBody>
                    <a:bodyPr/>
                    <a:lstStyle/>
                    <a:p>
                      <a:r>
                        <a:rPr lang="en-US" sz="2400" dirty="0"/>
                        <a:t>Technique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Size in MB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8122">
                <a:tc>
                  <a:txBody>
                    <a:bodyPr/>
                    <a:lstStyle/>
                    <a:p>
                      <a:r>
                        <a:rPr lang="en-US" sz="2400" dirty="0"/>
                        <a:t>Fixed</a:t>
                      </a:r>
                      <a:r>
                        <a:rPr lang="en-US" sz="2400" baseline="0" dirty="0"/>
                        <a:t> width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6110">
                <a:tc>
                  <a:txBody>
                    <a:bodyPr/>
                    <a:lstStyle/>
                    <a:p>
                      <a:r>
                        <a:rPr lang="en-US" sz="2400" dirty="0"/>
                        <a:t>Dictionary-as-String with pointers to every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7.6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8122">
                <a:tc>
                  <a:txBody>
                    <a:bodyPr/>
                    <a:lstStyle/>
                    <a:p>
                      <a:r>
                        <a:rPr lang="en-US" sz="2400" dirty="0"/>
                        <a:t>Also, blocking </a:t>
                      </a:r>
                      <a:r>
                        <a:rPr lang="en-US" sz="2400" i="1" dirty="0" err="1"/>
                        <a:t>k</a:t>
                      </a:r>
                      <a:r>
                        <a:rPr lang="en-US" sz="2400" i="1" dirty="0"/>
                        <a:t> </a:t>
                      </a:r>
                      <a:r>
                        <a:rPr lang="en-US" sz="2400" i="0" dirty="0"/>
                        <a:t>= 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7.1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8122">
                <a:tc>
                  <a:txBody>
                    <a:bodyPr/>
                    <a:lstStyle/>
                    <a:p>
                      <a:r>
                        <a:rPr lang="en-US" sz="2400" dirty="0"/>
                        <a:t>Also, Blocking + front coding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5.9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0679" name="TextBox 4">
            <a:extLst>
              <a:ext uri="{FF2B5EF4-FFF2-40B4-BE49-F238E27FC236}">
                <a16:creationId xmlns:a16="http://schemas.microsoft.com/office/drawing/2014/main" id="{81C0AAB8-4F84-B5DA-FEA0-CF958E764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5.2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3">
            <a:extLst>
              <a:ext uri="{FF2B5EF4-FFF2-40B4-BE49-F238E27FC236}">
                <a16:creationId xmlns:a16="http://schemas.microsoft.com/office/drawing/2014/main" id="{797A4CAA-D76A-163B-9DB7-67C0C217B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cap="none" dirty="0">
                <a:solidFill>
                  <a:schemeClr val="bg1">
                    <a:lumMod val="75000"/>
                  </a:schemeClr>
                </a:solidFill>
                <a:ea typeface="ＭＳ Ｐゴシック" panose="020B0600070205080204" pitchFamily="34" charset="-128"/>
              </a:rPr>
              <a:t>POSTINGS COMPRESSION</a:t>
            </a:r>
          </a:p>
        </p:txBody>
      </p:sp>
      <p:sp>
        <p:nvSpPr>
          <p:cNvPr id="72707" name="Text Placeholder 4">
            <a:extLst>
              <a:ext uri="{FF2B5EF4-FFF2-40B4-BE49-F238E27FC236}">
                <a16:creationId xmlns:a16="http://schemas.microsoft.com/office/drawing/2014/main" id="{9A516B6B-1996-0421-A7EB-2A2B0E9BF0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solidFill>
                <a:srgbClr val="898989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72708" name="TextBox 4">
            <a:extLst>
              <a:ext uri="{FF2B5EF4-FFF2-40B4-BE49-F238E27FC236}">
                <a16:creationId xmlns:a16="http://schemas.microsoft.com/office/drawing/2014/main" id="{FB528630-9B21-A369-2884-47F1AFE2C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5.3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>
            <a:extLst>
              <a:ext uri="{FF2B5EF4-FFF2-40B4-BE49-F238E27FC236}">
                <a16:creationId xmlns:a16="http://schemas.microsoft.com/office/drawing/2014/main" id="{B7F893B4-D735-1D6E-2DD9-C478CE3A7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Postings compression</a:t>
            </a:r>
          </a:p>
        </p:txBody>
      </p:sp>
      <p:sp>
        <p:nvSpPr>
          <p:cNvPr id="74755" name="Content Placeholder 2">
            <a:extLst>
              <a:ext uri="{FF2B5EF4-FFF2-40B4-BE49-F238E27FC236}">
                <a16:creationId xmlns:a16="http://schemas.microsoft.com/office/drawing/2014/main" id="{7BA88FF7-53E0-6830-3EF7-5350614D5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The postings file is much larger than the dictionary, factor of at least 10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Key desideratum: store each posting compactly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A posting for our purposes is a docID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For Reuters (800,000 documents), we would use 32 bits per docID when using 4-byte integers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Alternatively, we can use log</a:t>
            </a:r>
            <a:r>
              <a:rPr lang="en-US" altLang="zh-TW" baseline="-25000">
                <a:ea typeface="ＭＳ Ｐゴシック" panose="020B0600070205080204" pitchFamily="34" charset="-128"/>
              </a:rPr>
              <a:t>2</a:t>
            </a:r>
            <a:r>
              <a:rPr lang="en-US" altLang="zh-TW">
                <a:ea typeface="ＭＳ Ｐゴシック" panose="020B0600070205080204" pitchFamily="34" charset="-128"/>
              </a:rPr>
              <a:t> 800,000 ≈ 20 bits per docID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Our goal: use a lot less than 20 bits per docID</a:t>
            </a:r>
          </a:p>
        </p:txBody>
      </p:sp>
      <p:sp>
        <p:nvSpPr>
          <p:cNvPr id="74756" name="TextBox 3">
            <a:extLst>
              <a:ext uri="{FF2B5EF4-FFF2-40B4-BE49-F238E27FC236}">
                <a16:creationId xmlns:a16="http://schemas.microsoft.com/office/drawing/2014/main" id="{21C80EA8-045D-A0CA-7774-A8551C5F21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5.3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050">
            <a:extLst>
              <a:ext uri="{FF2B5EF4-FFF2-40B4-BE49-F238E27FC236}">
                <a16:creationId xmlns:a16="http://schemas.microsoft.com/office/drawing/2014/main" id="{5127FEB0-C6CC-96AA-616F-BE88FA06C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Postings: two conflicting forces</a:t>
            </a:r>
          </a:p>
        </p:txBody>
      </p:sp>
      <p:sp>
        <p:nvSpPr>
          <p:cNvPr id="76803" name="Rectangle 2051">
            <a:extLst>
              <a:ext uri="{FF2B5EF4-FFF2-40B4-BE49-F238E27FC236}">
                <a16:creationId xmlns:a16="http://schemas.microsoft.com/office/drawing/2014/main" id="{CE1FF79F-8736-BC4A-D625-BD66A6CB52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 term like </a:t>
            </a:r>
            <a:r>
              <a:rPr lang="en-US" altLang="zh-TW" b="1" i="1">
                <a:ea typeface="ＭＳ Ｐゴシック" panose="020B0600070205080204" pitchFamily="34" charset="-128"/>
              </a:rPr>
              <a:t>arachnocentric </a:t>
            </a:r>
            <a:r>
              <a:rPr lang="en-US" altLang="zh-TW">
                <a:ea typeface="ＭＳ Ｐゴシック" panose="020B0600070205080204" pitchFamily="34" charset="-128"/>
              </a:rPr>
              <a:t>occurs in maybe one doc out of a million – we would like to store this posting using log</a:t>
            </a:r>
            <a:r>
              <a:rPr lang="en-US" altLang="zh-TW" baseline="-25000">
                <a:ea typeface="ＭＳ Ｐゴシック" panose="020B0600070205080204" pitchFamily="34" charset="-128"/>
              </a:rPr>
              <a:t>2</a:t>
            </a:r>
            <a:r>
              <a:rPr lang="en-US" altLang="zh-TW">
                <a:ea typeface="ＭＳ Ｐゴシック" panose="020B0600070205080204" pitchFamily="34" charset="-128"/>
              </a:rPr>
              <a:t> 1M ~ 20 bits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 term like </a:t>
            </a:r>
            <a:r>
              <a:rPr lang="en-US" altLang="zh-TW" b="1" i="1">
                <a:ea typeface="ＭＳ Ｐゴシック" panose="020B0600070205080204" pitchFamily="34" charset="-128"/>
              </a:rPr>
              <a:t>the</a:t>
            </a:r>
            <a:r>
              <a:rPr lang="en-US" altLang="zh-TW">
                <a:ea typeface="ＭＳ Ｐゴシック" panose="020B0600070205080204" pitchFamily="34" charset="-128"/>
              </a:rPr>
              <a:t> occurs in virtually every doc, so 20 bits/posting is too expensive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Prefer 0/1 bitmap vector in this case </a:t>
            </a:r>
          </a:p>
        </p:txBody>
      </p:sp>
      <p:sp>
        <p:nvSpPr>
          <p:cNvPr id="76804" name="TextBox 3">
            <a:extLst>
              <a:ext uri="{FF2B5EF4-FFF2-40B4-BE49-F238E27FC236}">
                <a16:creationId xmlns:a16="http://schemas.microsoft.com/office/drawing/2014/main" id="{801047F1-AEA1-31A5-7249-4646FAC97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CFFF9DB2-9CEF-BB93-2910-A511816D1B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Postings file entry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592600AC-24EE-286F-12B5-0A2DD6A4E7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store the list of docs containing a term in increasing order of docID</a:t>
            </a:r>
          </a:p>
          <a:p>
            <a:pPr lvl="1" eaLnBrk="1" hangingPunct="1"/>
            <a:r>
              <a:rPr lang="en-US" altLang="zh-TW" b="1" i="1">
                <a:ea typeface="ＭＳ Ｐゴシック" panose="020B0600070205080204" pitchFamily="34" charset="-128"/>
              </a:rPr>
              <a:t>computer</a:t>
            </a:r>
            <a:r>
              <a:rPr lang="en-US" altLang="zh-TW">
                <a:ea typeface="ＭＳ Ｐゴシック" panose="020B0600070205080204" pitchFamily="34" charset="-128"/>
              </a:rPr>
              <a:t>: 33,47,154,159,202 …</a:t>
            </a:r>
          </a:p>
          <a:p>
            <a:pPr eaLnBrk="1" hangingPunct="1"/>
            <a:r>
              <a:rPr lang="en-US" altLang="zh-TW" u="sng">
                <a:ea typeface="ＭＳ Ｐゴシック" panose="020B0600070205080204" pitchFamily="34" charset="-128"/>
              </a:rPr>
              <a:t>Consequence</a:t>
            </a:r>
            <a:r>
              <a:rPr lang="en-US" altLang="zh-TW">
                <a:ea typeface="ＭＳ Ｐゴシック" panose="020B0600070205080204" pitchFamily="34" charset="-128"/>
              </a:rPr>
              <a:t>: it suffices to store </a:t>
            </a:r>
            <a:r>
              <a:rPr lang="en-US" altLang="zh-TW" i="1">
                <a:solidFill>
                  <a:srgbClr val="0000FF"/>
                </a:solidFill>
                <a:ea typeface="ＭＳ Ｐゴシック" panose="020B0600070205080204" pitchFamily="34" charset="-128"/>
              </a:rPr>
              <a:t>gaps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33,14,107,5,43 …</a:t>
            </a:r>
          </a:p>
          <a:p>
            <a:pPr eaLnBrk="1" hangingPunct="1"/>
            <a:r>
              <a:rPr lang="en-US" altLang="zh-TW" u="sng">
                <a:ea typeface="ＭＳ Ｐゴシック" panose="020B0600070205080204" pitchFamily="34" charset="-128"/>
              </a:rPr>
              <a:t>Hope</a:t>
            </a:r>
            <a:r>
              <a:rPr lang="en-US" altLang="zh-TW">
                <a:ea typeface="ＭＳ Ｐゴシック" panose="020B0600070205080204" pitchFamily="34" charset="-128"/>
              </a:rPr>
              <a:t>: most gaps can be encoded/stored with far fewer than 20 bits</a:t>
            </a:r>
          </a:p>
        </p:txBody>
      </p:sp>
      <p:sp>
        <p:nvSpPr>
          <p:cNvPr id="78852" name="Rectangle 4">
            <a:extLst>
              <a:ext uri="{FF2B5EF4-FFF2-40B4-BE49-F238E27FC236}">
                <a16:creationId xmlns:a16="http://schemas.microsoft.com/office/drawing/2014/main" id="{876E69F8-58F3-3E4A-0E7A-158021150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590800"/>
            <a:ext cx="990600" cy="381000"/>
          </a:xfrm>
          <a:prstGeom prst="rect">
            <a:avLst/>
          </a:prstGeom>
          <a:noFill/>
          <a:ln w="2540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8853" name="Rectangle 5">
            <a:extLst>
              <a:ext uri="{FF2B5EF4-FFF2-40B4-BE49-F238E27FC236}">
                <a16:creationId xmlns:a16="http://schemas.microsoft.com/office/drawing/2014/main" id="{1FCC26CF-5B56-F8B3-F301-F3DEB0587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581400"/>
            <a:ext cx="304800" cy="301625"/>
          </a:xfrm>
          <a:prstGeom prst="rect">
            <a:avLst/>
          </a:prstGeom>
          <a:noFill/>
          <a:ln w="2540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cxnSp>
        <p:nvCxnSpPr>
          <p:cNvPr id="78854" name="AutoShape 6">
            <a:extLst>
              <a:ext uri="{FF2B5EF4-FFF2-40B4-BE49-F238E27FC236}">
                <a16:creationId xmlns:a16="http://schemas.microsoft.com/office/drawing/2014/main" id="{B9AF42B4-63C2-D76F-8493-6D7E8E2DEF0F}"/>
              </a:ext>
            </a:extLst>
          </p:cNvPr>
          <p:cNvCxnSpPr>
            <a:cxnSpLocks noChangeShapeType="1"/>
            <a:stCxn id="78853" idx="0"/>
            <a:endCxn id="78852" idx="2"/>
          </p:cNvCxnSpPr>
          <p:nvPr/>
        </p:nvCxnSpPr>
        <p:spPr bwMode="auto">
          <a:xfrm rot="5400000" flipH="1" flipV="1">
            <a:off x="2990850" y="2647950"/>
            <a:ext cx="609600" cy="1257300"/>
          </a:xfrm>
          <a:prstGeom prst="straightConnector1">
            <a:avLst/>
          </a:prstGeom>
          <a:noFill/>
          <a:ln w="2540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55" name="TextBox 6">
            <a:extLst>
              <a:ext uri="{FF2B5EF4-FFF2-40B4-BE49-F238E27FC236}">
                <a16:creationId xmlns:a16="http://schemas.microsoft.com/office/drawing/2014/main" id="{A8D50E91-989A-4EAD-50FA-A87BA46949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>
            <a:extLst>
              <a:ext uri="{FF2B5EF4-FFF2-40B4-BE49-F238E27FC236}">
                <a16:creationId xmlns:a16="http://schemas.microsoft.com/office/drawing/2014/main" id="{8DBD3B75-0402-3B00-0486-A5BBFA8B5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Three postings entries</a:t>
            </a:r>
          </a:p>
        </p:txBody>
      </p:sp>
      <p:pic>
        <p:nvPicPr>
          <p:cNvPr id="80899" name="Content Placeholder 3" descr="postingsgaps.gif">
            <a:extLst>
              <a:ext uri="{FF2B5EF4-FFF2-40B4-BE49-F238E27FC236}">
                <a16:creationId xmlns:a16="http://schemas.microsoft.com/office/drawing/2014/main" id="{C685769B-7275-28CE-3687-65B7792E3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514600"/>
            <a:ext cx="9144000" cy="1835150"/>
          </a:xfrm>
        </p:spPr>
      </p:pic>
      <p:sp>
        <p:nvSpPr>
          <p:cNvPr id="80900" name="TextBox 3">
            <a:extLst>
              <a:ext uri="{FF2B5EF4-FFF2-40B4-BE49-F238E27FC236}">
                <a16:creationId xmlns:a16="http://schemas.microsoft.com/office/drawing/2014/main" id="{14CFC559-CA03-6694-C94D-6C0C98041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5.3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050">
            <a:extLst>
              <a:ext uri="{FF2B5EF4-FFF2-40B4-BE49-F238E27FC236}">
                <a16:creationId xmlns:a16="http://schemas.microsoft.com/office/drawing/2014/main" id="{6D3E64A1-4268-E881-F083-0519084A18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Variable length encoding</a:t>
            </a:r>
          </a:p>
        </p:txBody>
      </p:sp>
      <p:sp>
        <p:nvSpPr>
          <p:cNvPr id="82947" name="Rectangle 2051">
            <a:extLst>
              <a:ext uri="{FF2B5EF4-FFF2-40B4-BE49-F238E27FC236}">
                <a16:creationId xmlns:a16="http://schemas.microsoft.com/office/drawing/2014/main" id="{4A144EFA-A6D1-1AB9-BA73-A5BF8DAEF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Aim: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For </a:t>
            </a:r>
            <a:r>
              <a:rPr lang="en-US" altLang="zh-TW" b="1" i="1">
                <a:ea typeface="ＭＳ Ｐゴシック" panose="020B0600070205080204" pitchFamily="34" charset="-128"/>
              </a:rPr>
              <a:t>arachnocentric</a:t>
            </a:r>
            <a:r>
              <a:rPr lang="en-US" altLang="zh-TW">
                <a:ea typeface="ＭＳ Ｐゴシック" panose="020B0600070205080204" pitchFamily="34" charset="-128"/>
              </a:rPr>
              <a:t>, we will use ~20 bits/gap entry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For </a:t>
            </a:r>
            <a:r>
              <a:rPr lang="en-US" altLang="zh-TW" b="1" i="1">
                <a:ea typeface="ＭＳ Ｐゴシック" panose="020B0600070205080204" pitchFamily="34" charset="-128"/>
              </a:rPr>
              <a:t>the</a:t>
            </a:r>
            <a:r>
              <a:rPr lang="en-US" altLang="zh-TW">
                <a:ea typeface="ＭＳ Ｐゴシック" panose="020B0600070205080204" pitchFamily="34" charset="-128"/>
              </a:rPr>
              <a:t>, we will use ~1 bit/gap entry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If the average gap for a term is </a:t>
            </a:r>
            <a:r>
              <a:rPr lang="en-US" altLang="zh-TW" i="1">
                <a:ea typeface="ＭＳ Ｐゴシック" panose="020B0600070205080204" pitchFamily="34" charset="-128"/>
              </a:rPr>
              <a:t>G</a:t>
            </a:r>
            <a:r>
              <a:rPr lang="en-US" altLang="zh-TW">
                <a:ea typeface="ＭＳ Ｐゴシック" panose="020B0600070205080204" pitchFamily="34" charset="-128"/>
              </a:rPr>
              <a:t>, we want to use ~log</a:t>
            </a:r>
            <a:r>
              <a:rPr lang="en-US" altLang="zh-TW" baseline="-25000">
                <a:ea typeface="ＭＳ Ｐゴシック" panose="020B0600070205080204" pitchFamily="34" charset="-128"/>
              </a:rPr>
              <a:t>2</a:t>
            </a:r>
            <a:r>
              <a:rPr lang="en-US" altLang="zh-TW" i="1">
                <a:ea typeface="ＭＳ Ｐゴシック" panose="020B0600070205080204" pitchFamily="34" charset="-128"/>
              </a:rPr>
              <a:t>G</a:t>
            </a:r>
            <a:r>
              <a:rPr lang="en-US" altLang="zh-TW">
                <a:ea typeface="ＭＳ Ｐゴシック" panose="020B0600070205080204" pitchFamily="34" charset="-128"/>
              </a:rPr>
              <a:t> bits/gap entry</a:t>
            </a:r>
          </a:p>
          <a:p>
            <a:pPr eaLnBrk="1" hangingPunct="1"/>
            <a:r>
              <a:rPr lang="en-US" altLang="zh-TW" u="sng">
                <a:ea typeface="ＭＳ Ｐゴシック" panose="020B0600070205080204" pitchFamily="34" charset="-128"/>
              </a:rPr>
              <a:t>Key challenge</a:t>
            </a:r>
            <a:r>
              <a:rPr lang="en-US" altLang="zh-TW">
                <a:ea typeface="ＭＳ Ｐゴシック" panose="020B0600070205080204" pitchFamily="34" charset="-128"/>
              </a:rPr>
              <a:t>: encode every integer (gap) with about as few bits as needed for that integer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This requires a </a:t>
            </a:r>
            <a:r>
              <a:rPr lang="en-US" altLang="zh-TW" i="1">
                <a:solidFill>
                  <a:srgbClr val="357E69"/>
                </a:solidFill>
                <a:ea typeface="ＭＳ Ｐゴシック" panose="020B0600070205080204" pitchFamily="34" charset="-128"/>
              </a:rPr>
              <a:t>variable length encoding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Variable length codes achieve this by using short codes for small numbers</a:t>
            </a:r>
          </a:p>
        </p:txBody>
      </p:sp>
      <p:sp>
        <p:nvSpPr>
          <p:cNvPr id="82948" name="TextBox 3">
            <a:extLst>
              <a:ext uri="{FF2B5EF4-FFF2-40B4-BE49-F238E27FC236}">
                <a16:creationId xmlns:a16="http://schemas.microsoft.com/office/drawing/2014/main" id="{9BECE681-7271-6990-60F2-A2365041D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5.3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>
            <a:extLst>
              <a:ext uri="{FF2B5EF4-FFF2-40B4-BE49-F238E27FC236}">
                <a16:creationId xmlns:a16="http://schemas.microsoft.com/office/drawing/2014/main" id="{F5FB8374-73ED-773A-6830-56F337CAF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Variable Byte (VB) codes</a:t>
            </a:r>
          </a:p>
        </p:txBody>
      </p:sp>
      <p:sp>
        <p:nvSpPr>
          <p:cNvPr id="84995" name="Content Placeholder 2">
            <a:extLst>
              <a:ext uri="{FF2B5EF4-FFF2-40B4-BE49-F238E27FC236}">
                <a16:creationId xmlns:a16="http://schemas.microsoft.com/office/drawing/2014/main" id="{3AC0291F-36F1-DFF7-D359-D0AE10CF3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For a gap value </a:t>
            </a:r>
            <a:r>
              <a:rPr lang="en-US" altLang="zh-TW" i="1">
                <a:ea typeface="ＭＳ Ｐゴシック" panose="020B0600070205080204" pitchFamily="34" charset="-128"/>
              </a:rPr>
              <a:t>G, </a:t>
            </a:r>
            <a:r>
              <a:rPr lang="en-US" altLang="zh-TW">
                <a:ea typeface="ＭＳ Ｐゴシック" panose="020B0600070205080204" pitchFamily="34" charset="-128"/>
              </a:rPr>
              <a:t>we want to use close to the fewest bytes needed to hold log</a:t>
            </a:r>
            <a:r>
              <a:rPr lang="en-US" altLang="zh-TW" baseline="-25000">
                <a:ea typeface="ＭＳ Ｐゴシック" panose="020B0600070205080204" pitchFamily="34" charset="-128"/>
              </a:rPr>
              <a:t>2 </a:t>
            </a:r>
            <a:r>
              <a:rPr lang="en-US" altLang="zh-TW" i="1">
                <a:ea typeface="ＭＳ Ｐゴシック" panose="020B0600070205080204" pitchFamily="34" charset="-128"/>
              </a:rPr>
              <a:t>G</a:t>
            </a:r>
            <a:r>
              <a:rPr lang="en-US" altLang="zh-TW">
                <a:ea typeface="ＭＳ Ｐゴシック" panose="020B0600070205080204" pitchFamily="34" charset="-128"/>
              </a:rPr>
              <a:t> bits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Begin with one byte to store </a:t>
            </a:r>
            <a:r>
              <a:rPr lang="en-US" altLang="zh-TW" i="1">
                <a:ea typeface="ＭＳ Ｐゴシック" panose="020B0600070205080204" pitchFamily="34" charset="-128"/>
              </a:rPr>
              <a:t>G</a:t>
            </a:r>
            <a:r>
              <a:rPr lang="en-US" altLang="zh-TW">
                <a:ea typeface="ＭＳ Ｐゴシック" panose="020B0600070205080204" pitchFamily="34" charset="-128"/>
              </a:rPr>
              <a:t> and dedicate 1 bit in it to be a </a:t>
            </a:r>
            <a:r>
              <a:rPr lang="en-US" altLang="zh-TW" u="sng">
                <a:ea typeface="ＭＳ Ｐゴシック" panose="020B0600070205080204" pitchFamily="34" charset="-128"/>
              </a:rPr>
              <a:t>continuation </a:t>
            </a:r>
            <a:r>
              <a:rPr lang="en-US" altLang="zh-TW">
                <a:ea typeface="ＭＳ Ｐゴシック" panose="020B0600070205080204" pitchFamily="34" charset="-128"/>
              </a:rPr>
              <a:t>bit </a:t>
            </a:r>
            <a:r>
              <a:rPr lang="en-US" altLang="zh-TW" i="1">
                <a:ea typeface="ＭＳ Ｐゴシック" panose="020B0600070205080204" pitchFamily="34" charset="-128"/>
              </a:rPr>
              <a:t>c</a:t>
            </a:r>
            <a:endParaRPr lang="en-US" altLang="zh-TW">
              <a:ea typeface="ＭＳ Ｐゴシック" panose="020B0600070205080204" pitchFamily="34" charset="-128"/>
            </a:endParaRPr>
          </a:p>
          <a:p>
            <a:r>
              <a:rPr lang="en-US" altLang="zh-TW">
                <a:ea typeface="ＭＳ Ｐゴシック" panose="020B0600070205080204" pitchFamily="34" charset="-128"/>
              </a:rPr>
              <a:t>If </a:t>
            </a:r>
            <a:r>
              <a:rPr lang="en-US" altLang="zh-TW" i="1">
                <a:ea typeface="ＭＳ Ｐゴシック" panose="020B0600070205080204" pitchFamily="34" charset="-128"/>
              </a:rPr>
              <a:t>G</a:t>
            </a:r>
            <a:r>
              <a:rPr lang="en-US" altLang="zh-TW">
                <a:ea typeface="ＭＳ Ｐゴシック" panose="020B0600070205080204" pitchFamily="34" charset="-128"/>
              </a:rPr>
              <a:t> ≤127, binary-encode it in the 7 available bits and set </a:t>
            </a:r>
            <a:r>
              <a:rPr lang="en-US" altLang="zh-TW" i="1">
                <a:ea typeface="ＭＳ Ｐゴシック" panose="020B0600070205080204" pitchFamily="34" charset="-128"/>
              </a:rPr>
              <a:t>c </a:t>
            </a:r>
            <a:r>
              <a:rPr lang="en-US" altLang="zh-TW">
                <a:ea typeface="ＭＳ Ｐゴシック" panose="020B0600070205080204" pitchFamily="34" charset="-128"/>
              </a:rPr>
              <a:t>=1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Else encode </a:t>
            </a:r>
            <a:r>
              <a:rPr lang="en-US" altLang="zh-TW" i="1">
                <a:ea typeface="ＭＳ Ｐゴシック" panose="020B0600070205080204" pitchFamily="34" charset="-128"/>
              </a:rPr>
              <a:t>G</a:t>
            </a:r>
            <a:r>
              <a:rPr lang="en-US" altLang="zh-TW">
                <a:ea typeface="ＭＳ Ｐゴシック" panose="020B0600070205080204" pitchFamily="34" charset="-128"/>
              </a:rPr>
              <a:t>’s lower-order 7 bits and then use additional bytes to encode the higher order bits using the same algorithm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At the end set the continuation bit of the last byte to 1 (</a:t>
            </a:r>
            <a:r>
              <a:rPr lang="en-US" altLang="zh-TW" i="1">
                <a:ea typeface="ＭＳ Ｐゴシック" panose="020B0600070205080204" pitchFamily="34" charset="-128"/>
              </a:rPr>
              <a:t>c</a:t>
            </a:r>
            <a:r>
              <a:rPr lang="en-US" altLang="zh-TW">
                <a:ea typeface="ＭＳ Ｐゴシック" panose="020B0600070205080204" pitchFamily="34" charset="-128"/>
              </a:rPr>
              <a:t> =1) – and for the other bytes </a:t>
            </a:r>
            <a:r>
              <a:rPr lang="en-US" altLang="zh-TW" i="1">
                <a:ea typeface="ＭＳ Ｐゴシック" panose="020B0600070205080204" pitchFamily="34" charset="-128"/>
              </a:rPr>
              <a:t>c</a:t>
            </a:r>
            <a:r>
              <a:rPr lang="en-US" altLang="zh-TW">
                <a:ea typeface="ＭＳ Ｐゴシック" panose="020B0600070205080204" pitchFamily="34" charset="-128"/>
              </a:rPr>
              <a:t> = 0</a:t>
            </a:r>
          </a:p>
        </p:txBody>
      </p:sp>
      <p:sp>
        <p:nvSpPr>
          <p:cNvPr id="84996" name="TextBox 3">
            <a:extLst>
              <a:ext uri="{FF2B5EF4-FFF2-40B4-BE49-F238E27FC236}">
                <a16:creationId xmlns:a16="http://schemas.microsoft.com/office/drawing/2014/main" id="{495773EA-72BD-81B1-6665-7DDD62AE7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5.3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>
            <a:extLst>
              <a:ext uri="{FF2B5EF4-FFF2-40B4-BE49-F238E27FC236}">
                <a16:creationId xmlns:a16="http://schemas.microsoft.com/office/drawing/2014/main" id="{A6F041EC-176E-AB1A-24AE-F34800D4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Example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F93C242-1EFF-63CF-C612-CEFAAAB1F20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5800" y="1752600"/>
          <a:ext cx="7772400" cy="1657350"/>
        </p:xfrm>
        <a:graphic>
          <a:graphicData uri="http://schemas.openxmlformats.org/drawingml/2006/table">
            <a:tbl>
              <a:tblPr/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docIDs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824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829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215406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gaps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新細明體" charset="-12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214577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VB 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00000110 10111000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10000101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00001101 00001100 10110001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0F11103-7326-8BD4-56DB-925906661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581400"/>
            <a:ext cx="803751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Postings stored as the byte concatenation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000">
                <a:solidFill>
                  <a:srgbClr val="A40508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000001101011100010000101000011010000110010110001</a:t>
            </a:r>
          </a:p>
        </p:txBody>
      </p:sp>
      <p:sp>
        <p:nvSpPr>
          <p:cNvPr id="6" name="Up Arrow Callout 5">
            <a:extLst>
              <a:ext uri="{FF2B5EF4-FFF2-40B4-BE49-F238E27FC236}">
                <a16:creationId xmlns:a16="http://schemas.microsoft.com/office/drawing/2014/main" id="{5EEAD693-F916-5213-65FE-64C7F5F6B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289425"/>
            <a:ext cx="5983288" cy="1273175"/>
          </a:xfrm>
          <a:prstGeom prst="upArrowCallout">
            <a:avLst>
              <a:gd name="adj1" fmla="val 25020"/>
              <a:gd name="adj2" fmla="val 24999"/>
              <a:gd name="adj3" fmla="val 25000"/>
              <a:gd name="adj4" fmla="val 64977"/>
            </a:avLst>
          </a:prstGeom>
          <a:solidFill>
            <a:srgbClr val="FFC000">
              <a:alpha val="2901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Key property: VB-encoded postings are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uniquely prefix-decodable</a:t>
            </a:r>
          </a:p>
        </p:txBody>
      </p:sp>
      <p:grpSp>
        <p:nvGrpSpPr>
          <p:cNvPr id="2" name="Group 8">
            <a:extLst>
              <a:ext uri="{FF2B5EF4-FFF2-40B4-BE49-F238E27FC236}">
                <a16:creationId xmlns:a16="http://schemas.microsoft.com/office/drawing/2014/main" id="{8B1D122D-BE57-E18D-5CBE-5CEBBBFAEB13}"/>
              </a:ext>
            </a:extLst>
          </p:cNvPr>
          <p:cNvGrpSpPr>
            <a:grpSpLocks/>
          </p:cNvGrpSpPr>
          <p:nvPr/>
        </p:nvGrpSpPr>
        <p:grpSpPr bwMode="auto">
          <a:xfrm>
            <a:off x="4495800" y="2133600"/>
            <a:ext cx="3810000" cy="4648200"/>
            <a:chOff x="4495800" y="2133600"/>
            <a:chExt cx="3810000" cy="4648200"/>
          </a:xfrm>
        </p:grpSpPr>
        <p:sp>
          <p:nvSpPr>
            <p:cNvPr id="87069" name="Rounded Rectangle 6">
              <a:extLst>
                <a:ext uri="{FF2B5EF4-FFF2-40B4-BE49-F238E27FC236}">
                  <a16:creationId xmlns:a16="http://schemas.microsoft.com/office/drawing/2014/main" id="{513D3055-4154-CFD7-EEB5-E98C863664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0" y="2133600"/>
              <a:ext cx="1219200" cy="685800"/>
            </a:xfrm>
            <a:prstGeom prst="roundRect">
              <a:avLst>
                <a:gd name="adj" fmla="val 16667"/>
              </a:avLst>
            </a:prstGeom>
            <a:solidFill>
              <a:srgbClr val="FFFF00">
                <a:alpha val="25098"/>
              </a:srgb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87070" name="Line Callout 3 7">
              <a:extLst>
                <a:ext uri="{FF2B5EF4-FFF2-40B4-BE49-F238E27FC236}">
                  <a16:creationId xmlns:a16="http://schemas.microsoft.com/office/drawing/2014/main" id="{6E455C50-CF1C-3854-AA9E-1B5976739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5800" y="5867400"/>
              <a:ext cx="3810000" cy="914400"/>
            </a:xfrm>
            <a:prstGeom prst="borderCallout3">
              <a:avLst>
                <a:gd name="adj1" fmla="val -894"/>
                <a:gd name="adj2" fmla="val 100759"/>
                <a:gd name="adj3" fmla="val -207736"/>
                <a:gd name="adj4" fmla="val 114884"/>
                <a:gd name="adj5" fmla="val -239287"/>
                <a:gd name="adj6" fmla="val 60000"/>
                <a:gd name="adj7" fmla="val -335847"/>
                <a:gd name="adj8" fmla="val 1808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For a small gap (5), VB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uses a whole byte</a:t>
              </a:r>
            </a:p>
          </p:txBody>
        </p:sp>
      </p:grpSp>
      <p:sp>
        <p:nvSpPr>
          <p:cNvPr id="87068" name="TextBox 8">
            <a:extLst>
              <a:ext uri="{FF2B5EF4-FFF2-40B4-BE49-F238E27FC236}">
                <a16:creationId xmlns:a16="http://schemas.microsoft.com/office/drawing/2014/main" id="{5865CD0E-AE15-D752-143E-72AAF1E5A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>
            <a:extLst>
              <a:ext uri="{FF2B5EF4-FFF2-40B4-BE49-F238E27FC236}">
                <a16:creationId xmlns:a16="http://schemas.microsoft.com/office/drawing/2014/main" id="{C937FD28-52EA-4FE5-3E5D-18782CE87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Other variable unit codes</a:t>
            </a:r>
          </a:p>
        </p:txBody>
      </p:sp>
      <p:sp>
        <p:nvSpPr>
          <p:cNvPr id="89091" name="Content Placeholder 2">
            <a:extLst>
              <a:ext uri="{FF2B5EF4-FFF2-40B4-BE49-F238E27FC236}">
                <a16:creationId xmlns:a16="http://schemas.microsoft.com/office/drawing/2014/main" id="{DA4E244D-6B7E-15D8-49A5-1A08CBEA3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Instead of bytes, we can also use a different “unit of alignment”: 32 bits (words), 16 bits, 4 bits (nibbles)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Variable byte alignment wastes space if you have many small gaps – nibbles do better in such cases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Variable byte codes: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Used by many commercial/research systems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Good low-tech blend of variable-length coding and sensitivity to computer memory alignment matches (vs. bit-level codes, which we look at next)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There is also recent work on word-aligned codes that pack a variable number of gaps into one word</a:t>
            </a:r>
          </a:p>
        </p:txBody>
      </p:sp>
      <p:sp>
        <p:nvSpPr>
          <p:cNvPr id="89092" name="TextBox 3">
            <a:extLst>
              <a:ext uri="{FF2B5EF4-FFF2-40B4-BE49-F238E27FC236}">
                <a16:creationId xmlns:a16="http://schemas.microsoft.com/office/drawing/2014/main" id="{3B38F9CB-699D-6F2D-392E-9A003F820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5.3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>
            <a:extLst>
              <a:ext uri="{FF2B5EF4-FFF2-40B4-BE49-F238E27FC236}">
                <a16:creationId xmlns:a16="http://schemas.microsoft.com/office/drawing/2014/main" id="{21429528-55D6-4A60-BE9A-20E0E443F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Unary code</a:t>
            </a:r>
          </a:p>
        </p:txBody>
      </p:sp>
      <p:sp>
        <p:nvSpPr>
          <p:cNvPr id="91139" name="Content Placeholder 2">
            <a:extLst>
              <a:ext uri="{FF2B5EF4-FFF2-40B4-BE49-F238E27FC236}">
                <a16:creationId xmlns:a16="http://schemas.microsoft.com/office/drawing/2014/main" id="{FAD3355C-8085-743A-5FD1-0F1AB44C7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Represent </a:t>
            </a:r>
            <a:r>
              <a:rPr lang="en-US" altLang="zh-TW" i="1">
                <a:ea typeface="ＭＳ Ｐゴシック" panose="020B0600070205080204" pitchFamily="34" charset="-128"/>
              </a:rPr>
              <a:t>n</a:t>
            </a:r>
            <a:r>
              <a:rPr lang="en-US" altLang="zh-TW">
                <a:ea typeface="ＭＳ Ｐゴシック" panose="020B0600070205080204" pitchFamily="34" charset="-128"/>
              </a:rPr>
              <a:t> as </a:t>
            </a:r>
            <a:r>
              <a:rPr lang="en-US" altLang="zh-TW" i="1">
                <a:ea typeface="ＭＳ Ｐゴシック" panose="020B0600070205080204" pitchFamily="34" charset="-128"/>
              </a:rPr>
              <a:t>n</a:t>
            </a:r>
            <a:r>
              <a:rPr lang="en-US" altLang="zh-TW">
                <a:ea typeface="ＭＳ Ｐゴシック" panose="020B0600070205080204" pitchFamily="34" charset="-128"/>
              </a:rPr>
              <a:t> 1s with a final 0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Unary code for 3 is 1110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Unary code for 40 is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11111111111111111111111111111111111111110 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Unary code for 80 is: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111111111111111111111111111111111111111111111111111111111111111111111111111111110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TW">
              <a:ea typeface="ＭＳ Ｐゴシック" panose="020B0600070205080204" pitchFamily="34" charset="-128"/>
            </a:endParaRPr>
          </a:p>
          <a:p>
            <a:r>
              <a:rPr lang="en-US" altLang="zh-TW">
                <a:ea typeface="ＭＳ Ｐゴシック" panose="020B0600070205080204" pitchFamily="34" charset="-128"/>
              </a:rPr>
              <a:t>This doesn’t look promising, but….</a:t>
            </a:r>
          </a:p>
          <a:p>
            <a:pPr>
              <a:buFont typeface="Wingdings" panose="05000000000000000000" pitchFamily="2" charset="2"/>
              <a:buNone/>
            </a:pPr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91140" name="Slide Number Placeholder 3">
            <a:extLst>
              <a:ext uri="{FF2B5EF4-FFF2-40B4-BE49-F238E27FC236}">
                <a16:creationId xmlns:a16="http://schemas.microsoft.com/office/drawing/2014/main" id="{CD3C52A5-3883-356F-FDFA-F436C5C32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62695A3-B8A4-4B1D-8DE0-D7FEF62012C6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>
            <a:extLst>
              <a:ext uri="{FF2B5EF4-FFF2-40B4-BE49-F238E27FC236}">
                <a16:creationId xmlns:a16="http://schemas.microsoft.com/office/drawing/2014/main" id="{D6AF6DFA-5047-2DA1-D400-C012B7A10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Gamma codes</a:t>
            </a:r>
          </a:p>
        </p:txBody>
      </p:sp>
      <p:sp>
        <p:nvSpPr>
          <p:cNvPr id="93187" name="Content Placeholder 2">
            <a:extLst>
              <a:ext uri="{FF2B5EF4-FFF2-40B4-BE49-F238E27FC236}">
                <a16:creationId xmlns:a16="http://schemas.microsoft.com/office/drawing/2014/main" id="{D7A984A0-DEAD-EF0C-F63B-B65263742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We can compress better with </a:t>
            </a:r>
            <a:r>
              <a:rPr lang="en-US" altLang="zh-TW" u="sng">
                <a:ea typeface="ＭＳ Ｐゴシック" panose="020B0600070205080204" pitchFamily="34" charset="-128"/>
              </a:rPr>
              <a:t>bit-level</a:t>
            </a:r>
            <a:r>
              <a:rPr lang="en-US" altLang="zh-TW">
                <a:ea typeface="ＭＳ Ｐゴシック" panose="020B0600070205080204" pitchFamily="34" charset="-128"/>
              </a:rPr>
              <a:t> codes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The Gamma code is the best known of these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Represent a gap </a:t>
            </a:r>
            <a:r>
              <a:rPr lang="en-US" altLang="zh-TW" i="1">
                <a:ea typeface="ＭＳ Ｐゴシック" panose="020B0600070205080204" pitchFamily="34" charset="-128"/>
              </a:rPr>
              <a:t>G</a:t>
            </a:r>
            <a:r>
              <a:rPr lang="en-US" altLang="zh-TW">
                <a:ea typeface="ＭＳ Ｐゴシック" panose="020B0600070205080204" pitchFamily="34" charset="-128"/>
              </a:rPr>
              <a:t> as a pair </a:t>
            </a:r>
            <a:r>
              <a:rPr lang="en-US" altLang="zh-TW" i="1">
                <a:ea typeface="ＭＳ Ｐゴシック" panose="020B0600070205080204" pitchFamily="34" charset="-128"/>
              </a:rPr>
              <a:t>length</a:t>
            </a:r>
            <a:r>
              <a:rPr lang="en-US" altLang="zh-TW">
                <a:ea typeface="ＭＳ Ｐゴシック" panose="020B0600070205080204" pitchFamily="34" charset="-128"/>
              </a:rPr>
              <a:t> and </a:t>
            </a:r>
            <a:r>
              <a:rPr lang="en-US" altLang="zh-TW" i="1">
                <a:ea typeface="ＭＳ Ｐゴシック" panose="020B0600070205080204" pitchFamily="34" charset="-128"/>
              </a:rPr>
              <a:t>offset</a:t>
            </a:r>
            <a:endParaRPr lang="en-US" altLang="zh-TW">
              <a:ea typeface="ＭＳ Ｐゴシック" panose="020B0600070205080204" pitchFamily="34" charset="-128"/>
            </a:endParaRPr>
          </a:p>
          <a:p>
            <a:r>
              <a:rPr lang="en-US" altLang="zh-TW" i="1">
                <a:solidFill>
                  <a:srgbClr val="0000FF"/>
                </a:solidFill>
                <a:ea typeface="ＭＳ Ｐゴシック" panose="020B0600070205080204" pitchFamily="34" charset="-128"/>
              </a:rPr>
              <a:t>offset</a:t>
            </a:r>
            <a:r>
              <a:rPr lang="en-US" altLang="zh-TW">
                <a:ea typeface="ＭＳ Ｐゴシック" panose="020B0600070205080204" pitchFamily="34" charset="-128"/>
              </a:rPr>
              <a:t> is </a:t>
            </a:r>
            <a:r>
              <a:rPr lang="en-US" altLang="zh-TW" i="1">
                <a:ea typeface="ＭＳ Ｐゴシック" panose="020B0600070205080204" pitchFamily="34" charset="-128"/>
              </a:rPr>
              <a:t>G</a:t>
            </a:r>
            <a:r>
              <a:rPr lang="en-US" altLang="zh-TW">
                <a:ea typeface="ＭＳ Ｐゴシック" panose="020B0600070205080204" pitchFamily="34" charset="-128"/>
              </a:rPr>
              <a:t> in binary, with the leading bit cut off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For example 13 → 1101 → 101</a:t>
            </a:r>
          </a:p>
          <a:p>
            <a:r>
              <a:rPr lang="en-US" altLang="zh-TW" i="1">
                <a:solidFill>
                  <a:srgbClr val="0000FF"/>
                </a:solidFill>
                <a:ea typeface="ＭＳ Ｐゴシック" panose="020B0600070205080204" pitchFamily="34" charset="-128"/>
              </a:rPr>
              <a:t>length</a:t>
            </a:r>
            <a:r>
              <a:rPr lang="en-US" altLang="zh-TW">
                <a:ea typeface="ＭＳ Ｐゴシック" panose="020B0600070205080204" pitchFamily="34" charset="-128"/>
              </a:rPr>
              <a:t> is the length of offset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For 13 (offset 101), this is 3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We encode </a:t>
            </a:r>
            <a:r>
              <a:rPr lang="en-US" altLang="zh-TW" i="1">
                <a:ea typeface="ＭＳ Ｐゴシック" panose="020B0600070205080204" pitchFamily="34" charset="-128"/>
              </a:rPr>
              <a:t>length</a:t>
            </a:r>
            <a:r>
              <a:rPr lang="en-US" altLang="zh-TW">
                <a:ea typeface="ＭＳ Ｐゴシック" panose="020B0600070205080204" pitchFamily="34" charset="-128"/>
              </a:rPr>
              <a:t> with </a:t>
            </a:r>
            <a:r>
              <a:rPr lang="en-US" altLang="zh-TW" i="1">
                <a:ea typeface="ＭＳ Ｐゴシック" panose="020B0600070205080204" pitchFamily="34" charset="-128"/>
              </a:rPr>
              <a:t>unary code</a:t>
            </a:r>
            <a:r>
              <a:rPr lang="en-US" altLang="zh-TW">
                <a:ea typeface="ＭＳ Ｐゴシック" panose="020B0600070205080204" pitchFamily="34" charset="-128"/>
              </a:rPr>
              <a:t>: 1110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Gamma code of 13 is the concatenation of </a:t>
            </a:r>
            <a:r>
              <a:rPr lang="en-US" altLang="zh-TW" i="1">
                <a:ea typeface="ＭＳ Ｐゴシック" panose="020B0600070205080204" pitchFamily="34" charset="-128"/>
              </a:rPr>
              <a:t>length</a:t>
            </a:r>
            <a:r>
              <a:rPr lang="en-US" altLang="zh-TW">
                <a:ea typeface="ＭＳ Ｐゴシック" panose="020B0600070205080204" pitchFamily="34" charset="-128"/>
              </a:rPr>
              <a:t> and </a:t>
            </a:r>
            <a:r>
              <a:rPr lang="en-US" altLang="zh-TW" i="1">
                <a:ea typeface="ＭＳ Ｐゴシック" panose="020B0600070205080204" pitchFamily="34" charset="-128"/>
              </a:rPr>
              <a:t>offset</a:t>
            </a:r>
            <a:r>
              <a:rPr lang="en-US" altLang="zh-TW">
                <a:ea typeface="ＭＳ Ｐゴシック" panose="020B0600070205080204" pitchFamily="34" charset="-128"/>
              </a:rPr>
              <a:t>: 1110101</a:t>
            </a:r>
          </a:p>
        </p:txBody>
      </p:sp>
      <p:sp>
        <p:nvSpPr>
          <p:cNvPr id="93188" name="TextBox 3">
            <a:extLst>
              <a:ext uri="{FF2B5EF4-FFF2-40B4-BE49-F238E27FC236}">
                <a16:creationId xmlns:a16="http://schemas.microsoft.com/office/drawing/2014/main" id="{04E9E857-57A9-5303-33F9-CA6BE7D92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5.3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>
            <a:extLst>
              <a:ext uri="{FF2B5EF4-FFF2-40B4-BE49-F238E27FC236}">
                <a16:creationId xmlns:a16="http://schemas.microsoft.com/office/drawing/2014/main" id="{7943B95B-05E5-073F-A2C2-A0472AB62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Gamma code examples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6DD9468-E230-4EA6-A068-50556EAF206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3400" y="1752600"/>
          <a:ext cx="8153400" cy="4086225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number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length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offset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charset="2"/>
                          <a:ea typeface="新細明體" charset="-120"/>
                          <a:cs typeface="Arial Unicode MS" charset="0"/>
                        </a:rPr>
                        <a:t>g</a:t>
                      </a: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-code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新細明體" charset="-12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新細明體" charset="-12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none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新細明體" charset="-12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110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110,00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1110,001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1110,101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11110,1000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511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111111110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11111111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111111110,11111111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11111111110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0000000001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11111111110,0000000001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5297" name="TextBox 4">
            <a:extLst>
              <a:ext uri="{FF2B5EF4-FFF2-40B4-BE49-F238E27FC236}">
                <a16:creationId xmlns:a16="http://schemas.microsoft.com/office/drawing/2014/main" id="{6AD69948-D43C-89D8-6DC0-BC51CB591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5.3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050">
            <a:extLst>
              <a:ext uri="{FF2B5EF4-FFF2-40B4-BE49-F238E27FC236}">
                <a16:creationId xmlns:a16="http://schemas.microsoft.com/office/drawing/2014/main" id="{1420560B-081E-8301-D611-939BC18F2F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Gamma code properties</a:t>
            </a:r>
          </a:p>
        </p:txBody>
      </p:sp>
      <p:sp>
        <p:nvSpPr>
          <p:cNvPr id="97283" name="Rectangle 2051">
            <a:extLst>
              <a:ext uri="{FF2B5EF4-FFF2-40B4-BE49-F238E27FC236}">
                <a16:creationId xmlns:a16="http://schemas.microsoft.com/office/drawing/2014/main" id="{49BE1BCD-53F8-5807-E2F1-1964BE8E6E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i="1">
                <a:ea typeface="ＭＳ Ｐゴシック" panose="020B0600070205080204" pitchFamily="34" charset="-128"/>
              </a:rPr>
              <a:t>G</a:t>
            </a:r>
            <a:r>
              <a:rPr lang="en-US" altLang="zh-TW">
                <a:ea typeface="ＭＳ Ｐゴシック" panose="020B0600070205080204" pitchFamily="34" charset="-128"/>
              </a:rPr>
              <a:t> is encoded using 2 </a:t>
            </a:r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log </a:t>
            </a:r>
            <a:r>
              <a:rPr lang="en-US" altLang="zh-TW" i="1">
                <a:ea typeface="ＭＳ Ｐゴシック" panose="020B0600070205080204" pitchFamily="34" charset="-128"/>
                <a:sym typeface="Symbol" panose="05050102010706020507" pitchFamily="18" charset="2"/>
              </a:rPr>
              <a:t>G</a:t>
            </a:r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 + 1 bits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Length of offset is log </a:t>
            </a:r>
            <a:r>
              <a:rPr lang="en-US" altLang="zh-TW" i="1">
                <a:ea typeface="ＭＳ Ｐゴシック" panose="020B0600070205080204" pitchFamily="34" charset="-128"/>
                <a:sym typeface="Symbol" panose="05050102010706020507" pitchFamily="18" charset="2"/>
              </a:rPr>
              <a:t>G</a:t>
            </a:r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 bits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Length of length is log </a:t>
            </a:r>
            <a:r>
              <a:rPr lang="en-US" altLang="zh-TW" i="1">
                <a:ea typeface="ＭＳ Ｐゴシック" panose="020B0600070205080204" pitchFamily="34" charset="-128"/>
                <a:sym typeface="Symbol" panose="05050102010706020507" pitchFamily="18" charset="2"/>
              </a:rPr>
              <a:t>G</a:t>
            </a:r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 + 1 bits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All gamma codes have an odd number of bits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Almost within a factor of 2 of best possible, </a:t>
            </a:r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log</a:t>
            </a:r>
            <a:r>
              <a:rPr lang="en-US" altLang="zh-TW" baseline="-25000">
                <a:ea typeface="ＭＳ Ｐゴシック" panose="020B0600070205080204" pitchFamily="34" charset="-128"/>
                <a:sym typeface="Symbol" panose="05050102010706020507" pitchFamily="18" charset="2"/>
              </a:rPr>
              <a:t>2</a:t>
            </a:r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zh-TW" i="1">
                <a:ea typeface="ＭＳ Ｐゴシック" panose="020B0600070205080204" pitchFamily="34" charset="-128"/>
                <a:sym typeface="Symbol" panose="05050102010706020507" pitchFamily="18" charset="2"/>
              </a:rPr>
              <a:t>G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Gamma code is uniquely prefix-decodable, like VB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Gamma code can be used for any distribution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Gamma code is parameter-free</a:t>
            </a:r>
          </a:p>
        </p:txBody>
      </p:sp>
      <p:sp>
        <p:nvSpPr>
          <p:cNvPr id="97284" name="TextBox 3">
            <a:extLst>
              <a:ext uri="{FF2B5EF4-FFF2-40B4-BE49-F238E27FC236}">
                <a16:creationId xmlns:a16="http://schemas.microsoft.com/office/drawing/2014/main" id="{67089DCD-A988-C67F-A41C-83D008CE3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>
            <a:extLst>
              <a:ext uri="{FF2B5EF4-FFF2-40B4-BE49-F238E27FC236}">
                <a16:creationId xmlns:a16="http://schemas.microsoft.com/office/drawing/2014/main" id="{B215E804-30BD-7AD9-3D6B-CEBF5BD97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Gamma seldom used in practice</a:t>
            </a:r>
          </a:p>
        </p:txBody>
      </p:sp>
      <p:sp>
        <p:nvSpPr>
          <p:cNvPr id="99331" name="Content Placeholder 2">
            <a:extLst>
              <a:ext uri="{FF2B5EF4-FFF2-40B4-BE49-F238E27FC236}">
                <a16:creationId xmlns:a16="http://schemas.microsoft.com/office/drawing/2014/main" id="{02ADEC6A-0D3A-C07F-8E34-13485F5BB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Machines have word boundaries – 8, 16, 32, 64 bits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Operations that cross word boundaries are slower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Compressing and manipulating at the granularity of bits can be slow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Variable byte encoding is aligned and thus potentially more efficient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Regardless of efficiency, variable byte is conceptually simpler at little additional space cost</a:t>
            </a:r>
          </a:p>
        </p:txBody>
      </p:sp>
      <p:sp>
        <p:nvSpPr>
          <p:cNvPr id="99332" name="TextBox 3">
            <a:extLst>
              <a:ext uri="{FF2B5EF4-FFF2-40B4-BE49-F238E27FC236}">
                <a16:creationId xmlns:a16="http://schemas.microsoft.com/office/drawing/2014/main" id="{AA2A0602-805A-1702-B26A-1E76752DA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5.3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>
            <a:extLst>
              <a:ext uri="{FF2B5EF4-FFF2-40B4-BE49-F238E27FC236}">
                <a16:creationId xmlns:a16="http://schemas.microsoft.com/office/drawing/2014/main" id="{C9ED81C3-B123-E423-3F81-8DD7B780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RCV1 compression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02A40C2-71F7-D5D0-4EC8-33A9AE3B435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5800" y="1752600"/>
          <a:ext cx="7772400" cy="4457700"/>
        </p:xfrm>
        <a:graphic>
          <a:graphicData uri="http://schemas.openxmlformats.org/drawingml/2006/table">
            <a:tbl>
              <a:tblPr/>
              <a:tblGrid>
                <a:gridCol w="632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Data structure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Size in MB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dictionary, fixed-width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dictionary, term pointers into string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7.6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with blocking, k = 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7.1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with blocking &amp; front coding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5.9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collection (text, xml markup etc)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3,600.0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collection (text)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960.0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Term-doc incidence matrix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40,000.0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postings, uncompressed (32-bit words)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400.0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postings, uncompressed (20 bits)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250.0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Arial Unicode MS" charset="0"/>
                        </a:rPr>
                        <a:t>postings, variable byte encoded</a:t>
                      </a: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新細明體" charset="-12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  <a:cs typeface="Arial Unicode MS" charset="0"/>
                        </a:rPr>
                        <a:t>116.0</a:t>
                      </a: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新細明體" charset="-12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postings, 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Symbol" charset="2"/>
                          <a:ea typeface="新細明體" charset="-120"/>
                          <a:cs typeface="Arial Unicode MS" charset="0"/>
                        </a:rPr>
                        <a:t>g-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encoded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新細明體" charset="-120"/>
                          <a:cs typeface="Arial Unicode MS" charset="0"/>
                        </a:rPr>
                        <a:t>101.0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1420" name="TextBox 4">
            <a:extLst>
              <a:ext uri="{FF2B5EF4-FFF2-40B4-BE49-F238E27FC236}">
                <a16:creationId xmlns:a16="http://schemas.microsoft.com/office/drawing/2014/main" id="{C6DDEF86-D5C0-6171-6C30-F825AADF8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5.3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>
            <a:extLst>
              <a:ext uri="{FF2B5EF4-FFF2-40B4-BE49-F238E27FC236}">
                <a16:creationId xmlns:a16="http://schemas.microsoft.com/office/drawing/2014/main" id="{110048D0-26C9-4D7E-2A1D-97FEE2118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Index compression summary</a:t>
            </a:r>
          </a:p>
        </p:txBody>
      </p:sp>
      <p:sp>
        <p:nvSpPr>
          <p:cNvPr id="103427" name="Content Placeholder 2">
            <a:extLst>
              <a:ext uri="{FF2B5EF4-FFF2-40B4-BE49-F238E27FC236}">
                <a16:creationId xmlns:a16="http://schemas.microsoft.com/office/drawing/2014/main" id="{BCF329E2-02CD-4B01-871D-6F58FF8AC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We can now create an index for highly efficient Boolean retrieval that is very space efficient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Only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4%</a:t>
            </a:r>
            <a:r>
              <a:rPr lang="en-US" altLang="zh-TW">
                <a:ea typeface="ＭＳ Ｐゴシック" panose="020B0600070205080204" pitchFamily="34" charset="-128"/>
              </a:rPr>
              <a:t> of the total size of the collection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Only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10-15%</a:t>
            </a:r>
            <a:r>
              <a:rPr lang="en-US" altLang="zh-TW">
                <a:ea typeface="ＭＳ Ｐゴシック" panose="020B0600070205080204" pitchFamily="34" charset="-128"/>
              </a:rPr>
              <a:t> of the total size of the </a:t>
            </a:r>
            <a:r>
              <a:rPr lang="en-US" altLang="zh-TW" u="sng">
                <a:ea typeface="ＭＳ Ｐゴシック" panose="020B0600070205080204" pitchFamily="34" charset="-128"/>
              </a:rPr>
              <a:t>text</a:t>
            </a:r>
            <a:r>
              <a:rPr lang="en-US" altLang="zh-TW">
                <a:ea typeface="ＭＳ Ｐゴシック" panose="020B0600070205080204" pitchFamily="34" charset="-128"/>
              </a:rPr>
              <a:t> in the collection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However, we’ve ignored positional information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Hence, space savings are less for indexes used in practice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But techniques substantially the same</a:t>
            </a:r>
          </a:p>
        </p:txBody>
      </p:sp>
      <p:sp>
        <p:nvSpPr>
          <p:cNvPr id="103428" name="TextBox 3">
            <a:extLst>
              <a:ext uri="{FF2B5EF4-FFF2-40B4-BE49-F238E27FC236}">
                <a16:creationId xmlns:a16="http://schemas.microsoft.com/office/drawing/2014/main" id="{660DDBD6-C73F-8248-92B0-E9F3DC4A4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5.3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1028">
            <a:extLst>
              <a:ext uri="{FF2B5EF4-FFF2-40B4-BE49-F238E27FC236}">
                <a16:creationId xmlns:a16="http://schemas.microsoft.com/office/drawing/2014/main" id="{3C11F555-8185-05FC-BFA6-658B92823A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Resources for today’s lecture</a:t>
            </a:r>
          </a:p>
        </p:txBody>
      </p:sp>
      <p:sp>
        <p:nvSpPr>
          <p:cNvPr id="105475" name="Rectangle 1029">
            <a:extLst>
              <a:ext uri="{FF2B5EF4-FFF2-40B4-BE49-F238E27FC236}">
                <a16:creationId xmlns:a16="http://schemas.microsoft.com/office/drawing/2014/main" id="{97412C7E-4551-9E23-8530-B5431E41B8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i="1">
                <a:ea typeface="ＭＳ Ｐゴシック" panose="020B0600070205080204" pitchFamily="34" charset="-128"/>
              </a:rPr>
              <a:t>IIR</a:t>
            </a:r>
            <a:r>
              <a:rPr lang="en-US" altLang="zh-TW">
                <a:ea typeface="ＭＳ Ｐゴシック" panose="020B0600070205080204" pitchFamily="34" charset="-128"/>
              </a:rPr>
              <a:t> 5</a:t>
            </a:r>
          </a:p>
          <a:p>
            <a:pPr eaLnBrk="1" hangingPunct="1"/>
            <a:r>
              <a:rPr lang="en-US" altLang="zh-TW" i="1">
                <a:ea typeface="ＭＳ Ｐゴシック" panose="020B0600070205080204" pitchFamily="34" charset="-128"/>
              </a:rPr>
              <a:t>MG</a:t>
            </a:r>
            <a:r>
              <a:rPr lang="en-US" altLang="zh-TW">
                <a:ea typeface="ＭＳ Ｐゴシック" panose="020B0600070205080204" pitchFamily="34" charset="-128"/>
              </a:rPr>
              <a:t> 3.3, 3.4.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F. Scholer, H.E. Williams and J. Zobel. 2002. Compression of Inverted Indexes For Fast Query Evaluation. </a:t>
            </a:r>
            <a:r>
              <a:rPr lang="en-US" altLang="zh-TW" i="1">
                <a:ea typeface="ＭＳ Ｐゴシック" panose="020B0600070205080204" pitchFamily="34" charset="-128"/>
              </a:rPr>
              <a:t>Proc. ACM-SIGIR 2002</a:t>
            </a:r>
            <a:r>
              <a:rPr lang="en-US" altLang="zh-TW">
                <a:ea typeface="ＭＳ Ｐゴシック" panose="020B0600070205080204" pitchFamily="34" charset="-128"/>
              </a:rPr>
              <a:t>.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Variable byte codes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V. N. Anh and A. Moffat. 2005. Inverted Index Compression Using Word-Aligned Binary Codes. </a:t>
            </a:r>
            <a:r>
              <a:rPr lang="en-US" altLang="zh-TW" i="1">
                <a:ea typeface="ＭＳ Ｐゴシック" panose="020B0600070205080204" pitchFamily="34" charset="-128"/>
              </a:rPr>
              <a:t>Information Retrieval </a:t>
            </a:r>
            <a:r>
              <a:rPr lang="en-US" altLang="zh-TW">
                <a:ea typeface="ＭＳ Ｐゴシック" panose="020B0600070205080204" pitchFamily="34" charset="-128"/>
              </a:rPr>
              <a:t>8: 151–166.  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Word aligned codes</a:t>
            </a:r>
          </a:p>
        </p:txBody>
      </p:sp>
      <p:sp>
        <p:nvSpPr>
          <p:cNvPr id="105476" name="TextBox 3">
            <a:extLst>
              <a:ext uri="{FF2B5EF4-FFF2-40B4-BE49-F238E27FC236}">
                <a16:creationId xmlns:a16="http://schemas.microsoft.com/office/drawing/2014/main" id="{0EFF6C5B-2220-FC26-8085-EF3E1D143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Ch.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22230</TotalTime>
  <Words>2999</Words>
  <Application>Microsoft Office PowerPoint</Application>
  <PresentationFormat>如螢幕大小 (4:3)</PresentationFormat>
  <Paragraphs>506</Paragraphs>
  <Slides>47</Slides>
  <Notes>47</Notes>
  <HiddenSlides>0</HiddenSlides>
  <MMClips>0</MMClips>
  <ScaleCrop>false</ScaleCrop>
  <HeadingPairs>
    <vt:vector size="8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47</vt:i4>
      </vt:variant>
    </vt:vector>
  </HeadingPairs>
  <TitlesOfParts>
    <vt:vector size="59" baseType="lpstr">
      <vt:lpstr>Lucida Sans</vt:lpstr>
      <vt:lpstr>Arial Unicode MS</vt:lpstr>
      <vt:lpstr>Arial</vt:lpstr>
      <vt:lpstr>Calibri</vt:lpstr>
      <vt:lpstr>ＭＳ Ｐゴシック</vt:lpstr>
      <vt:lpstr>Wingdings</vt:lpstr>
      <vt:lpstr>新細明體</vt:lpstr>
      <vt:lpstr>Tahoma</vt:lpstr>
      <vt:lpstr>Times New Roman</vt:lpstr>
      <vt:lpstr>Symbol</vt:lpstr>
      <vt:lpstr>IIR-slides</vt:lpstr>
      <vt:lpstr>Microsoft Word 97 - 2004 Document</vt:lpstr>
      <vt:lpstr>PowerPoint 簡報</vt:lpstr>
      <vt:lpstr>Last lecture – index construction</vt:lpstr>
      <vt:lpstr>Today</vt:lpstr>
      <vt:lpstr>Why compression (in general)?</vt:lpstr>
      <vt:lpstr>Why compression for inverted indexes?</vt:lpstr>
      <vt:lpstr>Recall Reuters RCV1</vt:lpstr>
      <vt:lpstr>Index parameters vs. what we index  (IIR Table 5.1, p.80)</vt:lpstr>
      <vt:lpstr>Lossless vs. lossy compression</vt:lpstr>
      <vt:lpstr>Vocabulary vs. collection size</vt:lpstr>
      <vt:lpstr>Vocabulary vs. collection size</vt:lpstr>
      <vt:lpstr>Heaps’ Law</vt:lpstr>
      <vt:lpstr>Exercises</vt:lpstr>
      <vt:lpstr>Zipf’s law (1949)</vt:lpstr>
      <vt:lpstr>Zipf consequences</vt:lpstr>
      <vt:lpstr>Zipf’s law for Reuters RCV1</vt:lpstr>
      <vt:lpstr>Compression</vt:lpstr>
      <vt:lpstr>DICTIONARY COMPRESSION</vt:lpstr>
      <vt:lpstr>Why compress the dictionary?</vt:lpstr>
      <vt:lpstr>Dictionary storage - first cut</vt:lpstr>
      <vt:lpstr>Fixed-width terms are wasteful</vt:lpstr>
      <vt:lpstr>Compressing the term list:  Dictionary-as-a-String</vt:lpstr>
      <vt:lpstr>Space for dictionary as a string</vt:lpstr>
      <vt:lpstr>Blocking</vt:lpstr>
      <vt:lpstr>Net</vt:lpstr>
      <vt:lpstr>Exercise</vt:lpstr>
      <vt:lpstr>Dictionary search without blocking</vt:lpstr>
      <vt:lpstr>Dictionary search with blocking</vt:lpstr>
      <vt:lpstr>Exercise</vt:lpstr>
      <vt:lpstr>Front coding</vt:lpstr>
      <vt:lpstr>RCV1 dictionary compression summary</vt:lpstr>
      <vt:lpstr>POSTINGS COMPRESSION</vt:lpstr>
      <vt:lpstr>Postings compression</vt:lpstr>
      <vt:lpstr>Postings: two conflicting forces</vt:lpstr>
      <vt:lpstr>Postings file entry</vt:lpstr>
      <vt:lpstr>Three postings entries</vt:lpstr>
      <vt:lpstr>Variable length encoding</vt:lpstr>
      <vt:lpstr>Variable Byte (VB) codes</vt:lpstr>
      <vt:lpstr>Example</vt:lpstr>
      <vt:lpstr>Other variable unit codes</vt:lpstr>
      <vt:lpstr>Unary code</vt:lpstr>
      <vt:lpstr>Gamma codes</vt:lpstr>
      <vt:lpstr>Gamma code examples</vt:lpstr>
      <vt:lpstr>Gamma code properties</vt:lpstr>
      <vt:lpstr>Gamma seldom used in practice</vt:lpstr>
      <vt:lpstr>RCV1 compression</vt:lpstr>
      <vt:lpstr>Index compression summary</vt:lpstr>
      <vt:lpstr>Resources for today’s lecture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王正豪</cp:lastModifiedBy>
  <cp:revision>325</cp:revision>
  <cp:lastPrinted>2009-09-27T15:38:04Z</cp:lastPrinted>
  <dcterms:created xsi:type="dcterms:W3CDTF">2009-10-03T21:00:24Z</dcterms:created>
  <dcterms:modified xsi:type="dcterms:W3CDTF">2026-10-06T04:43:28Z</dcterms:modified>
</cp:coreProperties>
</file>