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51"/>
  </p:notesMasterIdLst>
  <p:handoutMasterIdLst>
    <p:handoutMasterId r:id="rId52"/>
  </p:handoutMasterIdLst>
  <p:sldIdLst>
    <p:sldId id="258" r:id="rId2"/>
    <p:sldId id="400" r:id="rId3"/>
    <p:sldId id="401" r:id="rId4"/>
    <p:sldId id="402" r:id="rId5"/>
    <p:sldId id="403" r:id="rId6"/>
    <p:sldId id="404" r:id="rId7"/>
    <p:sldId id="405" r:id="rId8"/>
    <p:sldId id="406" r:id="rId9"/>
    <p:sldId id="407" r:id="rId10"/>
    <p:sldId id="408" r:id="rId11"/>
    <p:sldId id="409" r:id="rId12"/>
    <p:sldId id="410" r:id="rId13"/>
    <p:sldId id="411" r:id="rId14"/>
    <p:sldId id="412" r:id="rId15"/>
    <p:sldId id="413" r:id="rId16"/>
    <p:sldId id="414" r:id="rId17"/>
    <p:sldId id="415" r:id="rId18"/>
    <p:sldId id="416" r:id="rId19"/>
    <p:sldId id="417" r:id="rId20"/>
    <p:sldId id="418" r:id="rId21"/>
    <p:sldId id="419" r:id="rId22"/>
    <p:sldId id="420" r:id="rId23"/>
    <p:sldId id="421" r:id="rId24"/>
    <p:sldId id="422" r:id="rId25"/>
    <p:sldId id="423" r:id="rId26"/>
    <p:sldId id="424" r:id="rId27"/>
    <p:sldId id="425" r:id="rId28"/>
    <p:sldId id="426" r:id="rId29"/>
    <p:sldId id="427" r:id="rId30"/>
    <p:sldId id="428" r:id="rId31"/>
    <p:sldId id="429" r:id="rId32"/>
    <p:sldId id="430" r:id="rId33"/>
    <p:sldId id="431" r:id="rId34"/>
    <p:sldId id="432" r:id="rId35"/>
    <p:sldId id="433" r:id="rId36"/>
    <p:sldId id="434" r:id="rId37"/>
    <p:sldId id="435" r:id="rId38"/>
    <p:sldId id="447" r:id="rId39"/>
    <p:sldId id="448" r:id="rId40"/>
    <p:sldId id="436" r:id="rId41"/>
    <p:sldId id="437" r:id="rId42"/>
    <p:sldId id="438" r:id="rId43"/>
    <p:sldId id="439" r:id="rId44"/>
    <p:sldId id="440" r:id="rId45"/>
    <p:sldId id="441" r:id="rId46"/>
    <p:sldId id="442" r:id="rId47"/>
    <p:sldId id="443" r:id="rId48"/>
    <p:sldId id="445" r:id="rId49"/>
    <p:sldId id="446" r:id="rId50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Arial Unicode MS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Arial Unicode MS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Arial Unicode MS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Arial Unicode MS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Arial Unicode MS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0"/>
        <a:ea typeface="Arial Unicode MS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0"/>
        <a:ea typeface="Arial Unicode MS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0"/>
        <a:ea typeface="Arial Unicode MS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0"/>
        <a:ea typeface="Arial Unicode MS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gray" frameSlides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B2B2B2"/>
    <a:srgbClr val="FF9966"/>
    <a:srgbClr val="F4F3EB"/>
    <a:srgbClr val="F0EEEB"/>
    <a:srgbClr val="00A000"/>
    <a:srgbClr val="A40508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18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65536" y="13457817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7F8A543F-5458-E233-767A-31105F28961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ahoma" pitchFamily="34" charset="0"/>
                <a:ea typeface="Arial Unicode MS" pitchFamily="34" charset="-120"/>
                <a:cs typeface="Arial Unicode MS" pitchFamily="34" charset="-120"/>
              </a:defRPr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4F936BEA-912B-EADA-901B-33F1BECBCB0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pitchFamily="34" charset="0"/>
                <a:ea typeface="Arial Unicode MS" pitchFamily="34" charset="-120"/>
                <a:cs typeface="Arial Unicode MS" pitchFamily="34" charset="-120"/>
              </a:defRPr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97284" name="Rectangle 4">
            <a:extLst>
              <a:ext uri="{FF2B5EF4-FFF2-40B4-BE49-F238E27FC236}">
                <a16:creationId xmlns:a16="http://schemas.microsoft.com/office/drawing/2014/main" id="{3427EB1A-2AC5-A0F8-6394-FFCCE73051C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ahoma" pitchFamily="34" charset="0"/>
                <a:ea typeface="Arial Unicode MS" pitchFamily="34" charset="-120"/>
                <a:cs typeface="Arial Unicode MS" pitchFamily="34" charset="-120"/>
              </a:defRPr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97285" name="Rectangle 5">
            <a:extLst>
              <a:ext uri="{FF2B5EF4-FFF2-40B4-BE49-F238E27FC236}">
                <a16:creationId xmlns:a16="http://schemas.microsoft.com/office/drawing/2014/main" id="{2ABED079-7BDC-7ECD-A941-EA277DA37BB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panose="020B0604030504040204" pitchFamily="34" charset="0"/>
              </a:defRPr>
            </a:lvl1pPr>
          </a:lstStyle>
          <a:p>
            <a:fld id="{E5F25199-93D8-4BB9-B160-42341C5EDFFF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61EC19DF-E7FF-CF82-D753-BF87A7A4EAA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Arial Unicode MS" pitchFamily="34" charset="-120"/>
                <a:cs typeface="Arial Unicode MS" pitchFamily="34" charset="-120"/>
              </a:defRPr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0D471378-6FAE-B998-6AD8-65A34ADE7E8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Arial Unicode MS" pitchFamily="34" charset="-120"/>
                <a:cs typeface="Arial Unicode MS" pitchFamily="34" charset="-120"/>
              </a:defRPr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C3540C56-2777-ADF0-3E27-A9848BFEE97C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81" name="Rectangle 5">
            <a:extLst>
              <a:ext uri="{FF2B5EF4-FFF2-40B4-BE49-F238E27FC236}">
                <a16:creationId xmlns:a16="http://schemas.microsoft.com/office/drawing/2014/main" id="{685CDC1F-F70B-2D87-5B4B-AD58B65B7A2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1382" name="Rectangle 6">
            <a:extLst>
              <a:ext uri="{FF2B5EF4-FFF2-40B4-BE49-F238E27FC236}">
                <a16:creationId xmlns:a16="http://schemas.microsoft.com/office/drawing/2014/main" id="{69E246AB-64FB-2852-DA26-56F808E6C96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Arial Unicode MS" pitchFamily="34" charset="-120"/>
                <a:cs typeface="Arial Unicode MS" pitchFamily="34" charset="-120"/>
              </a:defRPr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101383" name="Rectangle 7">
            <a:extLst>
              <a:ext uri="{FF2B5EF4-FFF2-40B4-BE49-F238E27FC236}">
                <a16:creationId xmlns:a16="http://schemas.microsoft.com/office/drawing/2014/main" id="{BA32A5BF-9FFC-DA7B-D85D-947A0B2EC6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E223F4A5-857F-409E-AE06-AF723857FB0D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E07608BB-35CA-F6CD-7D10-E5F6873357C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08F74F1D-12B6-046D-1167-10D79CFE917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A365D498-7956-87A3-C043-AFD8900C5A5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64C14393-54F2-4FAD-755C-D777D427A5F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CF6DEE7F-C945-3E4F-A2EC-8833FE61BB6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6365CF42-0498-AFBA-2E7B-C624D3B431AE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0DD29621-8EE6-A7BE-8DA2-7D832B73FAB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FBE84DC-A567-6151-E166-EA2F7E4A0FF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4B724E82-DFA3-216D-0FC0-92FB95A4E05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301F54FE-0D3A-9BF0-32F2-11CDB267A967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A89D0A75-BA1C-759D-F653-AE8DE129EC9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08DB9307-95C6-A139-F5A8-2C7931D8337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8346B585-5CA7-9CC2-6E4D-1BC9FB1B0AD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BBB9CE0C-362B-5D85-CFF5-3B6F05A9E05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9B53E369-F6D0-7DE1-4CCE-1C98E3D20C7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E751F686-B94F-2D3E-EBF2-06C1AAA04D1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04FA3D06-2CF0-1E00-2FA7-1D870D735E0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4290AE8E-3AE1-7A6D-0A09-5065B30DA6BC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2EE918AF-2A98-8ED9-6A80-92011FD7123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4A74B6E0-078B-8A41-CDAA-24ADA1D570D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95E3EEA4-B904-98B1-5FA6-924D7FD7642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DD6222FD-5523-5744-A56D-4ADF3AAD384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92E405A7-4954-262A-0126-A7A71C810B4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FCF525AD-02B8-8E96-9260-0988319A47A3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7E570F59-DDC7-D581-E8F6-0A54B6FBC86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5C8A439D-4BC8-D20D-404E-1FCABE3077A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379D773C-A4FE-884C-EE8C-47A83402140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606CF0E3-D769-498B-32EA-20CAF218375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9FA595BD-0DA0-CEB3-FC99-6E2A8A37A3D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971360A0-169E-8376-3430-5C43357F8B5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022C7266-907F-EBC6-3BBF-BDC2E616F2E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47C338D3-A913-9C64-FAFD-1C588B0D307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C3CF87F6-0FEA-F367-3DE2-5933CDA9252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8E8C0E5E-4DE6-4E7B-2CC1-F2A271F6C2F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13E57857-C9BF-19CD-B46E-64E01FA160F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6EBC2DC7-5B44-3903-D900-989E279C053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F002E12E-8B14-B199-FFE0-A5051B9AA56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DF11D0AE-4EA1-88E6-6FE7-F52C29F959D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EFBFD9D5-C914-1628-BE28-C4610AD6785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5B846123-21C2-B370-1BA6-4044A3E5414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F99DCF55-E105-A113-ECB1-2577285DB50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170F810F-63D7-C419-E1DA-9D84E7E270B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>
            <a:extLst>
              <a:ext uri="{FF2B5EF4-FFF2-40B4-BE49-F238E27FC236}">
                <a16:creationId xmlns:a16="http://schemas.microsoft.com/office/drawing/2014/main" id="{DC9B2525-9A45-2DFB-8373-5F1EF0C154B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>
            <a:extLst>
              <a:ext uri="{FF2B5EF4-FFF2-40B4-BE49-F238E27FC236}">
                <a16:creationId xmlns:a16="http://schemas.microsoft.com/office/drawing/2014/main" id="{25366FAF-1CEC-D8AF-DB94-1D718FAD71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>
                <a:latin typeface="Arial" panose="020B0604020202020204" pitchFamily="34" charset="0"/>
                <a:ea typeface="ＭＳ Ｐゴシック" panose="020B0600070205080204" pitchFamily="34" charset="-128"/>
              </a:rPr>
              <a:t>What is the overall complexity of </a:t>
            </a:r>
          </a:p>
        </p:txBody>
      </p:sp>
      <p:sp>
        <p:nvSpPr>
          <p:cNvPr id="54276" name="Slide Number Placeholder 3">
            <a:extLst>
              <a:ext uri="{FF2B5EF4-FFF2-40B4-BE49-F238E27FC236}">
                <a16:creationId xmlns:a16="http://schemas.microsoft.com/office/drawing/2014/main" id="{108A4D9E-244E-A91A-E90A-E2C7D51471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CB9EE97-F935-42AB-8D26-435BB3998CDC}" type="slidenum">
              <a:rPr kumimoji="0" lang="en-US" altLang="zh-TW">
                <a:latin typeface="Lucida Sans" panose="020B0602030504020204" pitchFamily="34" charset="0"/>
                <a:ea typeface="Arial Unicode MS" pitchFamily="34" charset="-128"/>
              </a:rPr>
              <a:pPr>
                <a:spcBef>
                  <a:spcPct val="0"/>
                </a:spcBef>
              </a:pPr>
              <a:t>22</a:t>
            </a:fld>
            <a:endParaRPr kumimoji="0" lang="en-US" altLang="zh-TW">
              <a:latin typeface="Lucida Sans" panose="020B0602030504020204" pitchFamily="34" charset="0"/>
              <a:ea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6DD990BA-E373-3E0D-B435-59748A51FF7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32355A0A-CEB3-93B7-C489-F8BD4569261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C0464B1A-9D01-EA39-FFD5-EB31821D33D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C1AA7062-0AE2-F430-09A2-CB4CF095027C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F41F1284-B4D1-1771-878D-E2770E5350B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52AD70D3-AE09-589D-6489-BAE89BF312E2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5CF4FFDF-04E2-DD51-53E6-0D2E80BD754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8FD3CB2F-6850-1A41-449B-D10DE10E9E9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0A11557D-8D3A-9120-2881-B3A33D879DB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A42CF046-B75B-E237-9090-5599566ADD42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B381D520-3754-C6AC-94BE-EAB45C7E9C9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1F218C05-D454-7C59-2A06-932B17A8F78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73731382-4427-5CA1-3977-A9363D352A4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3ACD6F9E-3594-C438-74EB-2CE6EB9AD17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A35FF421-2597-C569-B0C0-68D3D465D64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BC6602E8-E1BA-A1EC-EBB4-1B7C6AE6F47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FE288BBE-8EB5-2C83-51E5-7EB4073F772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F146B01D-B3A2-F4C0-D942-C91E35E473A7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994573DE-B41F-5B83-573F-6B776082BF5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A71E50BE-B7A4-7608-05DD-D547934FDBB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0A627573-A521-245F-02DD-E662D55BA78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D0DDE9AB-1658-7B91-AFF7-C4F8DA13D6A4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0A2D198E-54F6-B65B-FD61-11CCB289BA0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256B1E22-1D31-8CE2-1F4E-19402EBA07E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1FF47AB9-D7BC-D7EC-446B-0CF576E2942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B81D8C4D-2D8B-8D13-2F07-6858945D2B6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7272B917-09DC-5E66-8448-666D6FA710A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46787CE7-4465-A720-93C2-EE45AD895F8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6868E937-48C4-67E7-F3B0-769060075D5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30276A59-14D7-4A79-AC49-A85A518296FC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82FA6CAD-CBCE-5E1E-5E7A-44277B82592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B7D7EF94-B8DE-A2AA-19AF-18484CA70467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DFA8B34A-BF82-4058-2642-5E6841F5C80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B8672658-5848-8463-6D2C-828F7BF88F34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B0BCEFF0-9C82-493B-C052-B5CD6476287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2EE313A1-6886-63A3-ED65-E662BA4AB219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35224CAD-524E-DB55-F11D-E8FB142B38E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5C3440D0-2597-6395-23C3-3939AE1AEBAC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D6810685-9C52-1DE7-756E-139997B276A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67D5ADB4-321B-5820-27AD-26EE8483466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A507D8BC-D4B3-9E4E-7B11-C3E713939C3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01520395-19B1-B222-22BD-77BF6DDE116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D6FA2495-8B6C-B55C-B3F6-B1EACE2D140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D6F299F8-2063-8D1A-D407-AEC77417ED82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60ED89B5-16D9-59E5-AFDE-F00B8F06324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6909EB17-66F2-EE3F-E935-D8C01373B4BE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34FA6EC0-8FEF-48C4-794B-66DD3FAF301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85BC6E9D-A3BA-B759-55F5-29BB5352D91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D03D31ED-53F7-54FD-2682-E2916215C79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5F1370D8-EC62-6EA0-7887-457C97F4E69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rgbClr val="2333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1B1F7A0A-32DC-BEEE-D2C9-6C58FAF161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4263" y="1981200"/>
            <a:ext cx="3013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zh-TW" sz="3600">
                <a:solidFill>
                  <a:srgbClr val="FBFCFF"/>
                </a:solidFill>
                <a:latin typeface="Calibri" panose="020F0502020204030204" pitchFamily="34" charset="0"/>
              </a:rPr>
              <a:t>Introduction to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618696CE-8C51-2F99-F948-67BADB53E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304800"/>
          </a:xfrm>
          <a:prstGeom prst="rect">
            <a:avLst/>
          </a:prstGeom>
          <a:solidFill>
            <a:srgbClr val="139CB7"/>
          </a:solidFill>
          <a:ln w="9525">
            <a:solidFill>
              <a:srgbClr val="406E84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9pPr>
          </a:lstStyle>
          <a:p>
            <a:pPr algn="ctr" eaLnBrk="1" hangingPunct="1">
              <a:defRPr/>
            </a:pPr>
            <a:endParaRPr lang="zh-TW" altLang="zh-TW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F3B15A1E-29B1-6D1C-3B9C-4E3A08046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263" y="2590800"/>
            <a:ext cx="56467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zh-TW" sz="4800" b="1">
                <a:solidFill>
                  <a:srgbClr val="139CB7"/>
                </a:solidFill>
                <a:latin typeface="Calibri" panose="020F0502020204030204" pitchFamily="34" charset="0"/>
              </a:rPr>
              <a:t>Information Retrieval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62200"/>
          </a:xfrm>
        </p:spPr>
        <p:txBody>
          <a:bodyPr/>
          <a:lstStyle>
            <a:lvl1pPr marL="0" indent="0" algn="ctr">
              <a:buNone/>
              <a:defRPr>
                <a:solidFill>
                  <a:srgbClr val="43708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20C8C09-2155-A038-649E-1F1FC4D1E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AF5F359-1795-3812-37C2-C6CF656A4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D090FDC-E4A9-D663-2C5E-B0192F936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fld id="{77A4953E-2BAC-40C3-B84F-21B8B38F655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9329488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9">
            <a:extLst>
              <a:ext uri="{FF2B5EF4-FFF2-40B4-BE49-F238E27FC236}">
                <a16:creationId xmlns:a16="http://schemas.microsoft.com/office/drawing/2014/main" id="{0478EA43-8347-0CB6-3FE5-3840CA562C9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C8F8C53-94D1-B1EA-DA9D-B84F880F2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A76377F-4B4F-C4A2-4D60-7E733DAC5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37BBF50-CAB6-C172-A265-3599A25BE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B79911-ED33-4FE5-A51C-1AC74B3EA31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9328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D088C-1CF9-4B39-46CD-671A9D4E3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6A784-1225-CCB5-A0DB-0FB64E07D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27AA4-FD6F-C3D6-CFB8-C6AB7CD78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ECA2EB-2F3E-4D66-B506-9DBB97CF261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20860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07133F80-AC29-DC2B-9E92-5C182904F11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7B91BB17-9AE3-544C-F229-BEBF74149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FFBAEBCF-6E4B-0F76-ED23-AD0D6DA7D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93F5432B-CE10-461A-EF3F-83B456BF9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E538B-D4DC-4538-A0A1-B432042EFE3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63620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9">
            <a:extLst>
              <a:ext uri="{FF2B5EF4-FFF2-40B4-BE49-F238E27FC236}">
                <a16:creationId xmlns:a16="http://schemas.microsoft.com/office/drawing/2014/main" id="{17F88F7B-D1DB-2ED9-6500-5D63327FD4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201B0A44-E411-F395-22EF-30928B56D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FFABE031-0725-D29E-CED1-D44004AF4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C44E295B-42B7-BCE5-5A38-AC9D89DF7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870C71-74FE-464A-9086-2A15BAD8CF6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20983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9">
            <a:extLst>
              <a:ext uri="{FF2B5EF4-FFF2-40B4-BE49-F238E27FC236}">
                <a16:creationId xmlns:a16="http://schemas.microsoft.com/office/drawing/2014/main" id="{5B96CABD-0350-AABE-9E6A-1F5E5DF06C5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B260BBD2-CD6B-245A-F8C8-29D6F5F9F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E4012EF1-AB61-B8AC-678A-3A4F20555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206BE073-0774-F001-F3AF-D3518492B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1E7ED4-84C9-4742-8C94-43498A9BD42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62539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63F7BCA-BA9B-18ED-93F7-DA2E81FB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9274F5C-F272-2BC8-2C8B-60F55F4AC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265866D-A600-E9B6-EA7C-6850C6DDB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FE0F2E-2866-4B5F-B089-80181AE897D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02765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EC1C5AF-0658-AA97-49EC-3E9A421CA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F24FE65-F41B-2873-C13C-6C0E30B9D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1FE55C1-B56B-E365-9DA0-5957C13EC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960D93-82C3-47B8-95C6-F990DF2469D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94259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BB0D61-D292-C770-EB19-4339BCC03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EE0B5DB-CABA-7A83-4CAE-C8EA10B8D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ABA2305-1B58-BD47-645E-58EFF5751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780023-378C-4FF5-AE59-0FCEA772D45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8173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9">
            <a:extLst>
              <a:ext uri="{FF2B5EF4-FFF2-40B4-BE49-F238E27FC236}">
                <a16:creationId xmlns:a16="http://schemas.microsoft.com/office/drawing/2014/main" id="{1AEED511-8DAD-1423-0B50-CA9F458009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8BC4A45-0A28-2001-351C-0A6DCCAF2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DC6505D-5386-B2AF-7E62-B12A37BF1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4374AE3-4E70-EE06-9970-0117C079B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8770F3-DBE1-43E5-943A-AC88184FB3E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05429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12830-8075-F86B-8710-90BA0F5F6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A240F-1CCE-D761-FAFE-F8938FDA4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EB11F2-55B6-CF17-AE83-500F7B446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6EDED7-43C7-4804-A237-96FC9C56D40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14915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752600"/>
            <a:ext cx="77724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23F7E9-E4AC-CB61-84C2-A1CDDD1F6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D5AFE-B624-C779-B0E1-CC0D1CE04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E2AA4A-8365-99C4-C693-E20B1DCE6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568D02-73F1-4CB0-9E56-F8EE969F7B4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003803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77724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67200"/>
            <a:ext cx="77724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773D7AA-E33E-2AF8-543F-C00169AB1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31ACF3D-4181-7655-D1F5-9C4732B11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0E27EBE-1A15-286E-04F9-BA5A48DA6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2FCBC5-0B66-46B0-B3D8-62828020738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97311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F0197C3-34DC-D694-11B2-DEB10AFF518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BB8D51EE-2103-3EBE-2722-1B04858FCEE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3757DA-61DF-D451-EF6D-7532F7D5F3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34" charset="0"/>
                <a:ea typeface="Arial Unicode MS" pitchFamily="34" charset="-120"/>
                <a:cs typeface="Arial Unicode MS" pitchFamily="34" charset="-120"/>
              </a:defRPr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BFA0F4-2CCA-81BC-B969-AE2439B75F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Arial Unicode MS" pitchFamily="34" charset="-120"/>
                <a:cs typeface="Arial Unicode MS" pitchFamily="34" charset="-120"/>
              </a:defRPr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452975-1ACE-DBAE-2EDC-0CEA9E9E43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C8E82E98-A83E-4710-A22E-05872A123209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30CA5F-9537-5E36-5588-B027C2BA5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733800" cy="274638"/>
          </a:xfrm>
          <a:prstGeom prst="rect">
            <a:avLst/>
          </a:prstGeom>
          <a:solidFill>
            <a:srgbClr val="0E485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defRPr/>
            </a:pPr>
            <a:r>
              <a:rPr lang="en-US" sz="1600" i="1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Introduction to Information Retrieval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9966AF-D329-C1EA-50D0-E0B7E0FC7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0"/>
            <a:ext cx="3886200" cy="274638"/>
          </a:xfrm>
          <a:prstGeom prst="rect">
            <a:avLst/>
          </a:prstGeom>
          <a:solidFill>
            <a:srgbClr val="0E485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defRPr/>
            </a:pPr>
            <a:r>
              <a:rPr lang="en-US" sz="160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EE8D00-7F27-AC7E-5AEC-A6E1FCD21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0"/>
            <a:ext cx="1524000" cy="274638"/>
          </a:xfrm>
          <a:prstGeom prst="rect">
            <a:avLst/>
          </a:prstGeom>
          <a:solidFill>
            <a:srgbClr val="139CB7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defRPr/>
            </a:pPr>
            <a:r>
              <a:rPr lang="en-US" sz="160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68" r:id="rId3"/>
    <p:sldLayoutId id="2147483977" r:id="rId4"/>
    <p:sldLayoutId id="2147483978" r:id="rId5"/>
    <p:sldLayoutId id="2147483979" r:id="rId6"/>
    <p:sldLayoutId id="2147483969" r:id="rId7"/>
    <p:sldLayoutId id="2147483970" r:id="rId8"/>
    <p:sldLayoutId id="2147483971" r:id="rId9"/>
    <p:sldLayoutId id="2147483980" r:id="rId10"/>
    <p:sldLayoutId id="2147483972" r:id="rId11"/>
    <p:sldLayoutId id="2147483973" r:id="rId12"/>
    <p:sldLayoutId id="2147483974" r:id="rId13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437085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357E69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918BA3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F6E7E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33337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7">
            <a:extLst>
              <a:ext uri="{FF2B5EF4-FFF2-40B4-BE49-F238E27FC236}">
                <a16:creationId xmlns:a16="http://schemas.microsoft.com/office/drawing/2014/main" id="{B3B58F9B-E037-9D9B-53E9-5492DA9E6D8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66800" y="3886200"/>
            <a:ext cx="7010400" cy="2362200"/>
          </a:xfrm>
        </p:spPr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Modified from Stanford CS276 slides</a:t>
            </a:r>
            <a:endParaRPr lang="en-US" altLang="zh-TW"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zh-TW">
                <a:solidFill>
                  <a:srgbClr val="FFFF00"/>
                </a:solidFill>
                <a:ea typeface="ＭＳ Ｐゴシック" panose="020B0600070205080204" pitchFamily="34" charset="-128"/>
              </a:rPr>
              <a:t>Chap. 4: Index Construction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89AD6110-EF32-AE0A-83D5-26F9D364DC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Outline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F161897A-CD2B-8D41-A31B-7000C83743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Last lecture: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Dictionary data structures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Tolerant retrieval</a:t>
            </a:r>
          </a:p>
          <a:p>
            <a:pPr lvl="2" eaLnBrk="1" hangingPunct="1"/>
            <a:r>
              <a:rPr lang="en-US" altLang="zh-TW">
                <a:ea typeface="ＭＳ Ｐゴシック" panose="020B0600070205080204" pitchFamily="34" charset="-128"/>
              </a:rPr>
              <a:t>Wildcards</a:t>
            </a:r>
          </a:p>
          <a:p>
            <a:pPr lvl="2" eaLnBrk="1" hangingPunct="1"/>
            <a:r>
              <a:rPr lang="en-US" altLang="zh-TW">
                <a:ea typeface="ＭＳ Ｐゴシック" panose="020B0600070205080204" pitchFamily="34" charset="-128"/>
              </a:rPr>
              <a:t>Spell correction</a:t>
            </a:r>
          </a:p>
          <a:p>
            <a:pPr lvl="2" eaLnBrk="1" hangingPunct="1"/>
            <a:r>
              <a:rPr lang="en-US" altLang="zh-TW">
                <a:ea typeface="ＭＳ Ｐゴシック" panose="020B0600070205080204" pitchFamily="34" charset="-128"/>
              </a:rPr>
              <a:t>Soundex</a:t>
            </a:r>
          </a:p>
          <a:p>
            <a:pPr lvl="2"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This time: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Index construction</a:t>
            </a:r>
          </a:p>
        </p:txBody>
      </p:sp>
      <p:grpSp>
        <p:nvGrpSpPr>
          <p:cNvPr id="12292" name="Group 27">
            <a:extLst>
              <a:ext uri="{FF2B5EF4-FFF2-40B4-BE49-F238E27FC236}">
                <a16:creationId xmlns:a16="http://schemas.microsoft.com/office/drawing/2014/main" id="{B51FCFEE-B715-4596-2612-93E8BD1425B4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2057400"/>
            <a:ext cx="2819400" cy="1219200"/>
            <a:chOff x="2057400" y="1905000"/>
            <a:chExt cx="5638800" cy="2286000"/>
          </a:xfrm>
        </p:grpSpPr>
        <p:sp>
          <p:nvSpPr>
            <p:cNvPr id="12311" name="Oval 4">
              <a:extLst>
                <a:ext uri="{FF2B5EF4-FFF2-40B4-BE49-F238E27FC236}">
                  <a16:creationId xmlns:a16="http://schemas.microsoft.com/office/drawing/2014/main" id="{55B2130C-6F08-662D-0763-A34B14F9F1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0000" y="1905000"/>
              <a:ext cx="457200" cy="4572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1000">
                <a:latin typeface="Lucida Sans" panose="020B0602030504020204" pitchFamily="34" charset="0"/>
                <a:ea typeface="Arial Unicode MS" pitchFamily="34" charset="-128"/>
              </a:endParaRPr>
            </a:p>
          </p:txBody>
        </p:sp>
        <p:sp>
          <p:nvSpPr>
            <p:cNvPr id="12312" name="Oval 5">
              <a:extLst>
                <a:ext uri="{FF2B5EF4-FFF2-40B4-BE49-F238E27FC236}">
                  <a16:creationId xmlns:a16="http://schemas.microsoft.com/office/drawing/2014/main" id="{EBDA3F2E-48D0-93FA-0FEC-9491C3C499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4600" y="3657600"/>
              <a:ext cx="457200" cy="4572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1000">
                <a:latin typeface="Lucida Sans" panose="020B0602030504020204" pitchFamily="34" charset="0"/>
                <a:ea typeface="Arial Unicode MS" pitchFamily="34" charset="-128"/>
              </a:endParaRPr>
            </a:p>
          </p:txBody>
        </p:sp>
        <p:sp>
          <p:nvSpPr>
            <p:cNvPr id="12313" name="Oval 6">
              <a:extLst>
                <a:ext uri="{FF2B5EF4-FFF2-40B4-BE49-F238E27FC236}">
                  <a16:creationId xmlns:a16="http://schemas.microsoft.com/office/drawing/2014/main" id="{F00A11D1-79D8-42B1-7856-F6D15E909C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3000" y="2819400"/>
              <a:ext cx="457200" cy="4572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1000">
                <a:latin typeface="Lucida Sans" panose="020B0602030504020204" pitchFamily="34" charset="0"/>
                <a:ea typeface="Arial Unicode MS" pitchFamily="34" charset="-128"/>
              </a:endParaRPr>
            </a:p>
          </p:txBody>
        </p:sp>
        <p:sp>
          <p:nvSpPr>
            <p:cNvPr id="12314" name="Oval 7">
              <a:extLst>
                <a:ext uri="{FF2B5EF4-FFF2-40B4-BE49-F238E27FC236}">
                  <a16:creationId xmlns:a16="http://schemas.microsoft.com/office/drawing/2014/main" id="{E5C9EB63-9B4F-A90E-C362-764E0D57C6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7000" y="2819400"/>
              <a:ext cx="457200" cy="4572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1000">
                <a:latin typeface="Lucida Sans" panose="020B0602030504020204" pitchFamily="34" charset="0"/>
                <a:ea typeface="Arial Unicode MS" pitchFamily="34" charset="-128"/>
              </a:endParaRPr>
            </a:p>
          </p:txBody>
        </p:sp>
        <p:sp>
          <p:nvSpPr>
            <p:cNvPr id="12315" name="Oval 8">
              <a:extLst>
                <a:ext uri="{FF2B5EF4-FFF2-40B4-BE49-F238E27FC236}">
                  <a16:creationId xmlns:a16="http://schemas.microsoft.com/office/drawing/2014/main" id="{24B62013-3F63-C093-0654-BE3A9D47D7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0200" y="3657600"/>
              <a:ext cx="457200" cy="4572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1000">
                <a:latin typeface="Lucida Sans" panose="020B0602030504020204" pitchFamily="34" charset="0"/>
                <a:ea typeface="Arial Unicode MS" pitchFamily="34" charset="-128"/>
              </a:endParaRPr>
            </a:p>
          </p:txBody>
        </p:sp>
        <p:sp>
          <p:nvSpPr>
            <p:cNvPr id="12316" name="Oval 9">
              <a:extLst>
                <a:ext uri="{FF2B5EF4-FFF2-40B4-BE49-F238E27FC236}">
                  <a16:creationId xmlns:a16="http://schemas.microsoft.com/office/drawing/2014/main" id="{6F171DB2-71FB-F87F-D057-7DFDE2BC11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4200" y="3733800"/>
              <a:ext cx="457200" cy="4572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1000">
                <a:latin typeface="Lucida Sans" panose="020B0602030504020204" pitchFamily="34" charset="0"/>
                <a:ea typeface="Arial Unicode MS" pitchFamily="34" charset="-128"/>
              </a:endParaRPr>
            </a:p>
          </p:txBody>
        </p:sp>
        <p:sp>
          <p:nvSpPr>
            <p:cNvPr id="12317" name="Oval 10">
              <a:extLst>
                <a:ext uri="{FF2B5EF4-FFF2-40B4-BE49-F238E27FC236}">
                  <a16:creationId xmlns:a16="http://schemas.microsoft.com/office/drawing/2014/main" id="{E21AE7A3-0120-8C7A-D4C9-158F866317A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3810000" y="2819400"/>
              <a:ext cx="457200" cy="4572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1000">
                <a:latin typeface="Lucida Sans" panose="020B0602030504020204" pitchFamily="34" charset="0"/>
                <a:ea typeface="Arial Unicode MS" pitchFamily="34" charset="-128"/>
              </a:endParaRPr>
            </a:p>
          </p:txBody>
        </p:sp>
        <p:sp>
          <p:nvSpPr>
            <p:cNvPr id="12318" name="Oval 11">
              <a:extLst>
                <a:ext uri="{FF2B5EF4-FFF2-40B4-BE49-F238E27FC236}">
                  <a16:creationId xmlns:a16="http://schemas.microsoft.com/office/drawing/2014/main" id="{EE526923-DD0A-3FAD-7FE8-D6C5D5386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400" y="3733800"/>
              <a:ext cx="457200" cy="4572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1000">
                <a:latin typeface="Lucida Sans" panose="020B0602030504020204" pitchFamily="34" charset="0"/>
                <a:ea typeface="Arial Unicode MS" pitchFamily="34" charset="-128"/>
              </a:endParaRPr>
            </a:p>
          </p:txBody>
        </p:sp>
        <p:sp>
          <p:nvSpPr>
            <p:cNvPr id="12319" name="Oval 12">
              <a:extLst>
                <a:ext uri="{FF2B5EF4-FFF2-40B4-BE49-F238E27FC236}">
                  <a16:creationId xmlns:a16="http://schemas.microsoft.com/office/drawing/2014/main" id="{62EB0DDC-7E39-DFA7-0E93-0D5E9195BD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3400" y="3657600"/>
              <a:ext cx="457200" cy="4572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1000">
                <a:latin typeface="Lucida Sans" panose="020B0602030504020204" pitchFamily="34" charset="0"/>
                <a:ea typeface="Arial Unicode MS" pitchFamily="34" charset="-128"/>
              </a:endParaRPr>
            </a:p>
          </p:txBody>
        </p:sp>
        <p:sp>
          <p:nvSpPr>
            <p:cNvPr id="12320" name="Oval 13">
              <a:extLst>
                <a:ext uri="{FF2B5EF4-FFF2-40B4-BE49-F238E27FC236}">
                  <a16:creationId xmlns:a16="http://schemas.microsoft.com/office/drawing/2014/main" id="{5159E6A3-5EC3-B0F8-3248-16617140B6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9000" y="3657600"/>
              <a:ext cx="457200" cy="4572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1000">
                <a:latin typeface="Lucida Sans" panose="020B0602030504020204" pitchFamily="34" charset="0"/>
                <a:ea typeface="Arial Unicode MS" pitchFamily="34" charset="-128"/>
              </a:endParaRPr>
            </a:p>
          </p:txBody>
        </p:sp>
        <p:cxnSp>
          <p:nvCxnSpPr>
            <p:cNvPr id="12321" name="AutoShape 14">
              <a:extLst>
                <a:ext uri="{FF2B5EF4-FFF2-40B4-BE49-F238E27FC236}">
                  <a16:creationId xmlns:a16="http://schemas.microsoft.com/office/drawing/2014/main" id="{E9A0751E-9B47-C931-E279-33F3DD5B8C6D}"/>
                </a:ext>
              </a:extLst>
            </p:cNvPr>
            <p:cNvCxnSpPr>
              <a:cxnSpLocks noChangeShapeType="1"/>
              <a:stCxn id="12311" idx="3"/>
              <a:endCxn id="12314" idx="0"/>
            </p:cNvCxnSpPr>
            <p:nvPr/>
          </p:nvCxnSpPr>
          <p:spPr bwMode="auto">
            <a:xfrm flipH="1">
              <a:off x="2895600" y="2295525"/>
              <a:ext cx="981075" cy="5238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22" name="AutoShape 15">
              <a:extLst>
                <a:ext uri="{FF2B5EF4-FFF2-40B4-BE49-F238E27FC236}">
                  <a16:creationId xmlns:a16="http://schemas.microsoft.com/office/drawing/2014/main" id="{80D5090C-B3EA-7F08-65BE-9045745A3FF6}"/>
                </a:ext>
              </a:extLst>
            </p:cNvPr>
            <p:cNvCxnSpPr>
              <a:cxnSpLocks noChangeShapeType="1"/>
              <a:stCxn id="12311" idx="4"/>
              <a:endCxn id="12317" idx="6"/>
            </p:cNvCxnSpPr>
            <p:nvPr/>
          </p:nvCxnSpPr>
          <p:spPr bwMode="auto">
            <a:xfrm>
              <a:off x="4038600" y="2362200"/>
              <a:ext cx="0" cy="4572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23" name="AutoShape 16">
              <a:extLst>
                <a:ext uri="{FF2B5EF4-FFF2-40B4-BE49-F238E27FC236}">
                  <a16:creationId xmlns:a16="http://schemas.microsoft.com/office/drawing/2014/main" id="{415D40E0-72AE-217B-6B67-B2D06CF0C3DE}"/>
                </a:ext>
              </a:extLst>
            </p:cNvPr>
            <p:cNvCxnSpPr>
              <a:cxnSpLocks noChangeShapeType="1"/>
              <a:stCxn id="12311" idx="5"/>
              <a:endCxn id="12313" idx="0"/>
            </p:cNvCxnSpPr>
            <p:nvPr/>
          </p:nvCxnSpPr>
          <p:spPr bwMode="auto">
            <a:xfrm>
              <a:off x="4200525" y="2295525"/>
              <a:ext cx="981075" cy="5238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24" name="AutoShape 17">
              <a:extLst>
                <a:ext uri="{FF2B5EF4-FFF2-40B4-BE49-F238E27FC236}">
                  <a16:creationId xmlns:a16="http://schemas.microsoft.com/office/drawing/2014/main" id="{1FE785AC-EFD9-8B27-9CD5-4EA6DDF23EA7}"/>
                </a:ext>
              </a:extLst>
            </p:cNvPr>
            <p:cNvCxnSpPr>
              <a:cxnSpLocks noChangeShapeType="1"/>
              <a:stCxn id="12314" idx="3"/>
              <a:endCxn id="12318" idx="0"/>
            </p:cNvCxnSpPr>
            <p:nvPr/>
          </p:nvCxnSpPr>
          <p:spPr bwMode="auto">
            <a:xfrm flipH="1">
              <a:off x="2286000" y="3209925"/>
              <a:ext cx="447675" cy="5238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25" name="AutoShape 18">
              <a:extLst>
                <a:ext uri="{FF2B5EF4-FFF2-40B4-BE49-F238E27FC236}">
                  <a16:creationId xmlns:a16="http://schemas.microsoft.com/office/drawing/2014/main" id="{C1911EEC-B22A-3875-C69D-ED55DF7B2F92}"/>
                </a:ext>
              </a:extLst>
            </p:cNvPr>
            <p:cNvCxnSpPr>
              <a:cxnSpLocks noChangeShapeType="1"/>
              <a:stCxn id="12314" idx="5"/>
              <a:endCxn id="12316" idx="0"/>
            </p:cNvCxnSpPr>
            <p:nvPr/>
          </p:nvCxnSpPr>
          <p:spPr bwMode="auto">
            <a:xfrm>
              <a:off x="3057525" y="3209925"/>
              <a:ext cx="295275" cy="5238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26" name="AutoShape 19">
              <a:extLst>
                <a:ext uri="{FF2B5EF4-FFF2-40B4-BE49-F238E27FC236}">
                  <a16:creationId xmlns:a16="http://schemas.microsoft.com/office/drawing/2014/main" id="{23246193-7787-C3EB-6F34-1E889EAC1993}"/>
                </a:ext>
              </a:extLst>
            </p:cNvPr>
            <p:cNvCxnSpPr>
              <a:cxnSpLocks noChangeShapeType="1"/>
              <a:stCxn id="12313" idx="3"/>
              <a:endCxn id="12319" idx="0"/>
            </p:cNvCxnSpPr>
            <p:nvPr/>
          </p:nvCxnSpPr>
          <p:spPr bwMode="auto">
            <a:xfrm flipH="1">
              <a:off x="4572000" y="3209925"/>
              <a:ext cx="447675" cy="4476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27" name="AutoShape 20">
              <a:extLst>
                <a:ext uri="{FF2B5EF4-FFF2-40B4-BE49-F238E27FC236}">
                  <a16:creationId xmlns:a16="http://schemas.microsoft.com/office/drawing/2014/main" id="{149691B1-9B19-3C33-F73F-62DD645AA986}"/>
                </a:ext>
              </a:extLst>
            </p:cNvPr>
            <p:cNvCxnSpPr>
              <a:cxnSpLocks noChangeShapeType="1"/>
              <a:stCxn id="12313" idx="4"/>
              <a:endCxn id="12315" idx="0"/>
            </p:cNvCxnSpPr>
            <p:nvPr/>
          </p:nvCxnSpPr>
          <p:spPr bwMode="auto">
            <a:xfrm>
              <a:off x="5181600" y="3276600"/>
              <a:ext cx="457200" cy="3810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28" name="AutoShape 21">
              <a:extLst>
                <a:ext uri="{FF2B5EF4-FFF2-40B4-BE49-F238E27FC236}">
                  <a16:creationId xmlns:a16="http://schemas.microsoft.com/office/drawing/2014/main" id="{945C80C3-F8D9-5CD7-31A4-3AD7FEF9F11D}"/>
                </a:ext>
              </a:extLst>
            </p:cNvPr>
            <p:cNvCxnSpPr>
              <a:cxnSpLocks noChangeShapeType="1"/>
              <a:stCxn id="12313" idx="5"/>
              <a:endCxn id="12312" idx="0"/>
            </p:cNvCxnSpPr>
            <p:nvPr/>
          </p:nvCxnSpPr>
          <p:spPr bwMode="auto">
            <a:xfrm>
              <a:off x="5343525" y="3209925"/>
              <a:ext cx="1209675" cy="4476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29" name="AutoShape 22">
              <a:extLst>
                <a:ext uri="{FF2B5EF4-FFF2-40B4-BE49-F238E27FC236}">
                  <a16:creationId xmlns:a16="http://schemas.microsoft.com/office/drawing/2014/main" id="{02A6E445-07EE-8199-4876-E8913454009A}"/>
                </a:ext>
              </a:extLst>
            </p:cNvPr>
            <p:cNvCxnSpPr>
              <a:cxnSpLocks noChangeShapeType="1"/>
              <a:stCxn id="12313" idx="6"/>
              <a:endCxn id="12320" idx="0"/>
            </p:cNvCxnSpPr>
            <p:nvPr/>
          </p:nvCxnSpPr>
          <p:spPr bwMode="auto">
            <a:xfrm>
              <a:off x="5410200" y="3048000"/>
              <a:ext cx="2057400" cy="609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30" name="Text Box 53">
              <a:extLst>
                <a:ext uri="{FF2B5EF4-FFF2-40B4-BE49-F238E27FC236}">
                  <a16:creationId xmlns:a16="http://schemas.microsoft.com/office/drawing/2014/main" id="{AE7C4725-ACCA-D471-1EC4-4D8BA24C08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0442" y="2184866"/>
              <a:ext cx="1023358" cy="434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1000">
                  <a:latin typeface="Lucida Sans" panose="020B0602030504020204" pitchFamily="34" charset="0"/>
                  <a:ea typeface="Arial Unicode MS" pitchFamily="34" charset="-128"/>
                </a:rPr>
                <a:t>a-hu</a:t>
              </a:r>
            </a:p>
          </p:txBody>
        </p:sp>
        <p:sp>
          <p:nvSpPr>
            <p:cNvPr id="12331" name="Text Box 54">
              <a:extLst>
                <a:ext uri="{FF2B5EF4-FFF2-40B4-BE49-F238E27FC236}">
                  <a16:creationId xmlns:a16="http://schemas.microsoft.com/office/drawing/2014/main" id="{6D6B9925-6EBC-BDF6-1343-D692510339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6200" y="2406649"/>
              <a:ext cx="1104798" cy="434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1000">
                  <a:latin typeface="Lucida Sans" panose="020B0602030504020204" pitchFamily="34" charset="0"/>
                  <a:ea typeface="Arial Unicode MS" pitchFamily="34" charset="-128"/>
                </a:rPr>
                <a:t>hy-m</a:t>
              </a:r>
            </a:p>
          </p:txBody>
        </p:sp>
        <p:sp>
          <p:nvSpPr>
            <p:cNvPr id="12332" name="Text Box 42">
              <a:extLst>
                <a:ext uri="{FF2B5EF4-FFF2-40B4-BE49-F238E27FC236}">
                  <a16:creationId xmlns:a16="http://schemas.microsoft.com/office/drawing/2014/main" id="{685A013C-0ECF-4E69-2D8E-C37A4939CD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5801" y="2178049"/>
              <a:ext cx="850928" cy="434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1000">
                  <a:latin typeface="Lucida Sans" panose="020B0602030504020204" pitchFamily="34" charset="0"/>
                  <a:ea typeface="Arial Unicode MS" pitchFamily="34" charset="-128"/>
                </a:rPr>
                <a:t>n-z</a:t>
              </a:r>
            </a:p>
          </p:txBody>
        </p:sp>
      </p:grpSp>
      <p:sp>
        <p:nvSpPr>
          <p:cNvPr id="12293" name="Text Box 3">
            <a:extLst>
              <a:ext uri="{FF2B5EF4-FFF2-40B4-BE49-F238E27FC236}">
                <a16:creationId xmlns:a16="http://schemas.microsoft.com/office/drawing/2014/main" id="{2B269F5E-88B6-85B8-18E2-215480F3BE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103688"/>
            <a:ext cx="466725" cy="2778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1200" b="1" i="1">
                <a:latin typeface="Lucida Sans" panose="020B0602030504020204" pitchFamily="34" charset="0"/>
                <a:ea typeface="Arial Unicode MS" pitchFamily="34" charset="-128"/>
              </a:rPr>
              <a:t>mo</a:t>
            </a:r>
          </a:p>
        </p:txBody>
      </p:sp>
      <p:sp>
        <p:nvSpPr>
          <p:cNvPr id="12294" name="Text Box 4">
            <a:extLst>
              <a:ext uri="{FF2B5EF4-FFF2-40B4-BE49-F238E27FC236}">
                <a16:creationId xmlns:a16="http://schemas.microsoft.com/office/drawing/2014/main" id="{E95BA92A-D3E8-1751-3E12-57570FC84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489450"/>
            <a:ext cx="417513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1200" b="1" i="1">
                <a:latin typeface="Lucida Sans" panose="020B0602030504020204" pitchFamily="34" charset="0"/>
                <a:ea typeface="Arial Unicode MS" pitchFamily="34" charset="-128"/>
              </a:rPr>
              <a:t>on</a:t>
            </a:r>
          </a:p>
        </p:txBody>
      </p:sp>
      <p:sp>
        <p:nvSpPr>
          <p:cNvPr id="12295" name="AutoShape 5">
            <a:extLst>
              <a:ext uri="{FF2B5EF4-FFF2-40B4-BE49-F238E27FC236}">
                <a16:creationId xmlns:a16="http://schemas.microsoft.com/office/drawing/2014/main" id="{9E2CFBD3-68D0-2B7A-CEF6-121C59F5F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4021138"/>
            <a:ext cx="685800" cy="398462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zh-TW" altLang="en-US"/>
          </a:p>
        </p:txBody>
      </p:sp>
      <p:sp>
        <p:nvSpPr>
          <p:cNvPr id="12296" name="AutoShape 6">
            <a:extLst>
              <a:ext uri="{FF2B5EF4-FFF2-40B4-BE49-F238E27FC236}">
                <a16:creationId xmlns:a16="http://schemas.microsoft.com/office/drawing/2014/main" id="{A688511E-85C9-BCC6-4EC2-C480B3C4CD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0038" y="4419600"/>
            <a:ext cx="715962" cy="398463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zh-TW" altLang="en-US"/>
          </a:p>
        </p:txBody>
      </p:sp>
      <p:sp>
        <p:nvSpPr>
          <p:cNvPr id="12297" name="Text Box 7">
            <a:extLst>
              <a:ext uri="{FF2B5EF4-FFF2-40B4-BE49-F238E27FC236}">
                <a16:creationId xmlns:a16="http://schemas.microsoft.com/office/drawing/2014/main" id="{2B0F45A5-D8A3-932F-E7C7-CCF7781F3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5213" y="4103688"/>
            <a:ext cx="763587" cy="2778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1200" b="1" i="1">
                <a:latin typeface="Lucida Sans" panose="020B0602030504020204" pitchFamily="34" charset="0"/>
                <a:ea typeface="Arial Unicode MS" pitchFamily="34" charset="-128"/>
              </a:rPr>
              <a:t>among</a:t>
            </a:r>
          </a:p>
        </p:txBody>
      </p:sp>
      <p:sp>
        <p:nvSpPr>
          <p:cNvPr id="12298" name="Text Box 8">
            <a:extLst>
              <a:ext uri="{FF2B5EF4-FFF2-40B4-BE49-F238E27FC236}">
                <a16:creationId xmlns:a16="http://schemas.microsoft.com/office/drawing/2014/main" id="{753FA54C-1175-9A8E-50B7-136567922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3657600"/>
            <a:ext cx="473075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1200" b="1" i="1">
                <a:latin typeface="Lucida Sans" panose="020B0602030504020204" pitchFamily="34" charset="0"/>
                <a:ea typeface="Arial Unicode MS" pitchFamily="34" charset="-128"/>
              </a:rPr>
              <a:t>$m</a:t>
            </a:r>
          </a:p>
        </p:txBody>
      </p:sp>
      <p:sp>
        <p:nvSpPr>
          <p:cNvPr id="12299" name="AutoShape 9">
            <a:extLst>
              <a:ext uri="{FF2B5EF4-FFF2-40B4-BE49-F238E27FC236}">
                <a16:creationId xmlns:a16="http://schemas.microsoft.com/office/drawing/2014/main" id="{B266FAA5-1E98-9452-17A7-810665639F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3581400"/>
            <a:ext cx="639763" cy="3810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zh-TW" altLang="en-US"/>
          </a:p>
        </p:txBody>
      </p:sp>
      <p:sp>
        <p:nvSpPr>
          <p:cNvPr id="12300" name="Text Box 10">
            <a:extLst>
              <a:ext uri="{FF2B5EF4-FFF2-40B4-BE49-F238E27FC236}">
                <a16:creationId xmlns:a16="http://schemas.microsoft.com/office/drawing/2014/main" id="{D3FFF1B4-B957-5745-3330-6039041D22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5688" y="3657600"/>
            <a:ext cx="639762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1200" b="1" i="1">
                <a:latin typeface="Lucida Sans" panose="020B0602030504020204" pitchFamily="34" charset="0"/>
                <a:ea typeface="Arial Unicode MS" pitchFamily="34" charset="-128"/>
              </a:rPr>
              <a:t>mace</a:t>
            </a:r>
          </a:p>
        </p:txBody>
      </p:sp>
      <p:sp>
        <p:nvSpPr>
          <p:cNvPr id="12301" name="Text Box 11">
            <a:extLst>
              <a:ext uri="{FF2B5EF4-FFF2-40B4-BE49-F238E27FC236}">
                <a16:creationId xmlns:a16="http://schemas.microsoft.com/office/drawing/2014/main" id="{5F6DDBDA-43C0-CF0D-F855-7A27F73EC1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5688" y="4537075"/>
            <a:ext cx="914400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1200" b="1" i="1">
                <a:latin typeface="Lucida Sans" panose="020B0602030504020204" pitchFamily="34" charset="0"/>
                <a:ea typeface="Arial Unicode MS" pitchFamily="34" charset="-128"/>
              </a:rPr>
              <a:t>abandon</a:t>
            </a:r>
          </a:p>
        </p:txBody>
      </p:sp>
      <p:sp>
        <p:nvSpPr>
          <p:cNvPr id="12302" name="Text Box 12">
            <a:extLst>
              <a:ext uri="{FF2B5EF4-FFF2-40B4-BE49-F238E27FC236}">
                <a16:creationId xmlns:a16="http://schemas.microsoft.com/office/drawing/2014/main" id="{09AF93CF-3FF4-161D-F392-11F1A829C6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8350" y="4103688"/>
            <a:ext cx="933450" cy="2778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1200" b="1" i="1">
                <a:latin typeface="Lucida Sans" panose="020B0602030504020204" pitchFamily="34" charset="0"/>
                <a:ea typeface="Arial Unicode MS" pitchFamily="34" charset="-128"/>
              </a:rPr>
              <a:t>amortize</a:t>
            </a:r>
          </a:p>
        </p:txBody>
      </p:sp>
      <p:cxnSp>
        <p:nvCxnSpPr>
          <p:cNvPr id="12303" name="AutoShape 13">
            <a:extLst>
              <a:ext uri="{FF2B5EF4-FFF2-40B4-BE49-F238E27FC236}">
                <a16:creationId xmlns:a16="http://schemas.microsoft.com/office/drawing/2014/main" id="{8B04440E-9AA5-4F8E-DDE5-BCE377EF7503}"/>
              </a:ext>
            </a:extLst>
          </p:cNvPr>
          <p:cNvCxnSpPr>
            <a:cxnSpLocks noChangeShapeType="1"/>
            <a:stCxn id="12297" idx="3"/>
            <a:endCxn id="12302" idx="1"/>
          </p:cNvCxnSpPr>
          <p:nvPr/>
        </p:nvCxnSpPr>
        <p:spPr bwMode="auto">
          <a:xfrm>
            <a:off x="6908800" y="4243388"/>
            <a:ext cx="209550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04" name="Text Box 14">
            <a:extLst>
              <a:ext uri="{FF2B5EF4-FFF2-40B4-BE49-F238E27FC236}">
                <a16:creationId xmlns:a16="http://schemas.microsoft.com/office/drawing/2014/main" id="{4B350509-C2FF-B1B4-E7A1-0B6FCBDBD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3575" y="3657600"/>
            <a:ext cx="857250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1200" b="1" i="1">
                <a:latin typeface="Lucida Sans" panose="020B0602030504020204" pitchFamily="34" charset="0"/>
                <a:ea typeface="Arial Unicode MS" pitchFamily="34" charset="-128"/>
              </a:rPr>
              <a:t>madden</a:t>
            </a:r>
          </a:p>
        </p:txBody>
      </p:sp>
      <p:cxnSp>
        <p:nvCxnSpPr>
          <p:cNvPr id="12305" name="AutoShape 15">
            <a:extLst>
              <a:ext uri="{FF2B5EF4-FFF2-40B4-BE49-F238E27FC236}">
                <a16:creationId xmlns:a16="http://schemas.microsoft.com/office/drawing/2014/main" id="{0A66934B-658A-6BFC-D3E1-261D785584EB}"/>
              </a:ext>
            </a:extLst>
          </p:cNvPr>
          <p:cNvCxnSpPr>
            <a:cxnSpLocks noChangeShapeType="1"/>
            <a:stCxn id="12300" idx="3"/>
            <a:endCxn id="12304" idx="1"/>
          </p:cNvCxnSpPr>
          <p:nvPr/>
        </p:nvCxnSpPr>
        <p:spPr bwMode="auto">
          <a:xfrm>
            <a:off x="6775450" y="3795713"/>
            <a:ext cx="238125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06" name="Line 16">
            <a:extLst>
              <a:ext uri="{FF2B5EF4-FFF2-40B4-BE49-F238E27FC236}">
                <a16:creationId xmlns:a16="http://schemas.microsoft.com/office/drawing/2014/main" id="{39DF880F-5413-82D7-A633-923A000CB70B}"/>
              </a:ext>
            </a:extLst>
          </p:cNvPr>
          <p:cNvSpPr>
            <a:spLocks noChangeShapeType="1"/>
          </p:cNvSpPr>
          <p:nvPr/>
        </p:nvSpPr>
        <p:spPr bwMode="auto">
          <a:xfrm>
            <a:off x="7870825" y="3829050"/>
            <a:ext cx="7048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2307" name="Line 17">
            <a:extLst>
              <a:ext uri="{FF2B5EF4-FFF2-40B4-BE49-F238E27FC236}">
                <a16:creationId xmlns:a16="http://schemas.microsoft.com/office/drawing/2014/main" id="{E84454F2-74F7-D90F-803E-81200A10B794}"/>
              </a:ext>
            </a:extLst>
          </p:cNvPr>
          <p:cNvSpPr>
            <a:spLocks noChangeShapeType="1"/>
          </p:cNvSpPr>
          <p:nvPr/>
        </p:nvSpPr>
        <p:spPr bwMode="auto">
          <a:xfrm>
            <a:off x="8058150" y="4268788"/>
            <a:ext cx="7048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2308" name="Line 18">
            <a:extLst>
              <a:ext uri="{FF2B5EF4-FFF2-40B4-BE49-F238E27FC236}">
                <a16:creationId xmlns:a16="http://schemas.microsoft.com/office/drawing/2014/main" id="{E6F33431-BBF8-205B-DDB8-18F69F3F8244}"/>
              </a:ext>
            </a:extLst>
          </p:cNvPr>
          <p:cNvSpPr>
            <a:spLocks noChangeShapeType="1"/>
          </p:cNvSpPr>
          <p:nvPr/>
        </p:nvSpPr>
        <p:spPr bwMode="auto">
          <a:xfrm>
            <a:off x="8153400" y="4708525"/>
            <a:ext cx="7048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2309" name="Text Box 19">
            <a:extLst>
              <a:ext uri="{FF2B5EF4-FFF2-40B4-BE49-F238E27FC236}">
                <a16:creationId xmlns:a16="http://schemas.microsoft.com/office/drawing/2014/main" id="{19179F45-6161-5D6C-837F-34669EEFDD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0925" y="4543425"/>
            <a:ext cx="763588" cy="277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1200" b="1" i="1">
                <a:latin typeface="Lucida Sans" panose="020B0602030504020204" pitchFamily="34" charset="0"/>
                <a:ea typeface="Arial Unicode MS" pitchFamily="34" charset="-128"/>
              </a:rPr>
              <a:t>among</a:t>
            </a:r>
          </a:p>
        </p:txBody>
      </p:sp>
      <p:cxnSp>
        <p:nvCxnSpPr>
          <p:cNvPr id="12310" name="AutoShape 20">
            <a:extLst>
              <a:ext uri="{FF2B5EF4-FFF2-40B4-BE49-F238E27FC236}">
                <a16:creationId xmlns:a16="http://schemas.microsoft.com/office/drawing/2014/main" id="{37C5A8C9-75B6-E166-8512-63B1B4694AA1}"/>
              </a:ext>
            </a:extLst>
          </p:cNvPr>
          <p:cNvCxnSpPr>
            <a:cxnSpLocks noChangeShapeType="1"/>
            <a:stCxn id="12301" idx="3"/>
            <a:endCxn id="12309" idx="1"/>
          </p:cNvCxnSpPr>
          <p:nvPr/>
        </p:nvCxnSpPr>
        <p:spPr bwMode="auto">
          <a:xfrm>
            <a:off x="7050088" y="4675188"/>
            <a:ext cx="350837" cy="635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>
            <a:extLst>
              <a:ext uri="{FF2B5EF4-FFF2-40B4-BE49-F238E27FC236}">
                <a16:creationId xmlns:a16="http://schemas.microsoft.com/office/drawing/2014/main" id="{03162B58-13C2-FB31-E1D9-5F447A0058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Index construction</a:t>
            </a:r>
          </a:p>
        </p:txBody>
      </p:sp>
      <p:sp>
        <p:nvSpPr>
          <p:cNvPr id="14339" name="Rectangle 1027">
            <a:extLst>
              <a:ext uri="{FF2B5EF4-FFF2-40B4-BE49-F238E27FC236}">
                <a16:creationId xmlns:a16="http://schemas.microsoft.com/office/drawing/2014/main" id="{62E4B788-C626-0DE0-D445-1A38915B9F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3000">
                <a:ea typeface="ＭＳ Ｐゴシック" panose="020B0600070205080204" pitchFamily="34" charset="-128"/>
              </a:rPr>
              <a:t>How do we construct an index?</a:t>
            </a:r>
          </a:p>
          <a:p>
            <a:pPr eaLnBrk="1" hangingPunct="1"/>
            <a:r>
              <a:rPr lang="en-US" altLang="zh-TW" sz="3000">
                <a:ea typeface="ＭＳ Ｐゴシック" panose="020B0600070205080204" pitchFamily="34" charset="-128"/>
              </a:rPr>
              <a:t>What strategies can we use with limited main memory?</a:t>
            </a:r>
          </a:p>
        </p:txBody>
      </p:sp>
      <p:sp>
        <p:nvSpPr>
          <p:cNvPr id="14340" name="TextBox 4">
            <a:extLst>
              <a:ext uri="{FF2B5EF4-FFF2-40B4-BE49-F238E27FC236}">
                <a16:creationId xmlns:a16="http://schemas.microsoft.com/office/drawing/2014/main" id="{D5F8FE82-E380-B130-AFC5-E7BFA20CA6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712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Ch. 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5CC0DEA2-FD9E-6D06-0CC6-97EB5A754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Hardware basics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B7059477-3879-B43D-7F7B-A55086B6BE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Many design decisions in information retrieval are based on the characteristics of hardware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We begin by reviewing hardware basics</a:t>
            </a:r>
          </a:p>
        </p:txBody>
      </p:sp>
      <p:sp>
        <p:nvSpPr>
          <p:cNvPr id="16388" name="TextBox 4">
            <a:extLst>
              <a:ext uri="{FF2B5EF4-FFF2-40B4-BE49-F238E27FC236}">
                <a16:creationId xmlns:a16="http://schemas.microsoft.com/office/drawing/2014/main" id="{2F3227DC-BF8E-8106-3C22-FBC0CC49E9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CEEB8685-0D27-6876-04FC-AB4879C4C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Hardware basics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7C9AD58F-91FB-88EF-F315-90876F038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Access to data in memory is </a:t>
            </a:r>
            <a:r>
              <a:rPr lang="en-US" altLang="zh-TW" b="1" i="1">
                <a:ea typeface="ＭＳ Ｐゴシック" panose="020B0600070205080204" pitchFamily="34" charset="-128"/>
              </a:rPr>
              <a:t>much</a:t>
            </a:r>
            <a:r>
              <a:rPr lang="en-US" altLang="zh-TW">
                <a:ea typeface="ＭＳ Ｐゴシック" panose="020B0600070205080204" pitchFamily="34" charset="-128"/>
              </a:rPr>
              <a:t> faster than access to data on disk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Disk seeks: No data is transferred from disk while the disk head is being positioned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Therefore: Transferring one large chunk of data from disk to memory is faster than transferring many small chunks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Disk I/O is block-based: Reading and writing of entire blocks (as opposed to smaller chunks)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Block sizes: 8KB to 256 KB</a:t>
            </a:r>
          </a:p>
        </p:txBody>
      </p:sp>
      <p:sp>
        <p:nvSpPr>
          <p:cNvPr id="18436" name="TextBox 4">
            <a:extLst>
              <a:ext uri="{FF2B5EF4-FFF2-40B4-BE49-F238E27FC236}">
                <a16:creationId xmlns:a16="http://schemas.microsoft.com/office/drawing/2014/main" id="{B47ABC18-E733-E47E-E0EB-30ACE6191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FAE00C7C-49A3-D434-40E6-60D7246C9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Hardware basics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B2EF66B8-555B-4A17-A569-064210F863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Servers used in IR systems now typically have several GB of main memory, sometimes tens of GB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Available disk space is several (2–3) orders of magnitude larger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Fault tolerance is very expensive: It’s much cheaper to use many regular machines rather than one fault tolerant machine</a:t>
            </a:r>
          </a:p>
        </p:txBody>
      </p:sp>
      <p:sp>
        <p:nvSpPr>
          <p:cNvPr id="20484" name="TextBox 4">
            <a:extLst>
              <a:ext uri="{FF2B5EF4-FFF2-40B4-BE49-F238E27FC236}">
                <a16:creationId xmlns:a16="http://schemas.microsoft.com/office/drawing/2014/main" id="{9AF7C9C5-7931-F829-9FB9-6B73108FDB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D71176A9-9C28-8244-1066-3F1ACE15A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Hardware assumptions</a:t>
            </a: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66D65787-F482-6F66-9B65-67338F9DF0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b="1">
                <a:ea typeface="ＭＳ Ｐゴシック" panose="020B0600070205080204" pitchFamily="34" charset="-128"/>
              </a:rPr>
              <a:t>symbol 	statistic 					value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		average seek time 			5 ms = 5 x 10</a:t>
            </a:r>
            <a:r>
              <a:rPr lang="en-US" altLang="zh-TW" baseline="30000">
                <a:ea typeface="ＭＳ Ｐゴシック" panose="020B0600070205080204" pitchFamily="34" charset="-128"/>
              </a:rPr>
              <a:t>−3</a:t>
            </a:r>
            <a:r>
              <a:rPr lang="en-US" altLang="zh-TW">
                <a:ea typeface="ＭＳ Ｐゴシック" panose="020B0600070205080204" pitchFamily="34" charset="-128"/>
              </a:rPr>
              <a:t> 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b 		transfer time per byte 	0.02 μs = 2 x 10</a:t>
            </a:r>
            <a:r>
              <a:rPr lang="en-US" altLang="zh-TW" baseline="30000">
                <a:ea typeface="ＭＳ Ｐゴシック" panose="020B0600070205080204" pitchFamily="34" charset="-128"/>
              </a:rPr>
              <a:t>−8</a:t>
            </a:r>
            <a:r>
              <a:rPr lang="en-US" altLang="zh-TW">
                <a:ea typeface="ＭＳ Ｐゴシック" panose="020B0600070205080204" pitchFamily="34" charset="-128"/>
              </a:rPr>
              <a:t> 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      		processor’s clock rate		10</a:t>
            </a:r>
            <a:r>
              <a:rPr lang="en-US" altLang="zh-TW" baseline="30000">
                <a:ea typeface="ＭＳ Ｐゴシック" panose="020B0600070205080204" pitchFamily="34" charset="-128"/>
              </a:rPr>
              <a:t>9</a:t>
            </a:r>
            <a:r>
              <a:rPr lang="en-US" altLang="zh-TW">
                <a:ea typeface="ＭＳ Ｐゴシック" panose="020B0600070205080204" pitchFamily="34" charset="-128"/>
              </a:rPr>
              <a:t> s</a:t>
            </a:r>
            <a:r>
              <a:rPr lang="en-US" altLang="zh-TW" baseline="30000">
                <a:ea typeface="ＭＳ Ｐゴシック" panose="020B0600070205080204" pitchFamily="34" charset="-128"/>
              </a:rPr>
              <a:t>−1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p		low-level operation 		0.01 μs = 10</a:t>
            </a:r>
            <a:r>
              <a:rPr lang="en-US" altLang="zh-TW" baseline="30000">
                <a:ea typeface="ＭＳ Ｐゴシック" panose="020B0600070205080204" pitchFamily="34" charset="-128"/>
              </a:rPr>
              <a:t>−8</a:t>
            </a:r>
            <a:r>
              <a:rPr lang="en-US" altLang="zh-TW">
                <a:ea typeface="ＭＳ Ｐゴシック" panose="020B0600070205080204" pitchFamily="34" charset="-128"/>
              </a:rPr>
              <a:t> 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zh-TW" sz="2000">
                <a:ea typeface="ＭＳ Ｐゴシック" panose="020B0600070205080204" pitchFamily="34" charset="-128"/>
              </a:rPr>
              <a:t>         	(e.g., compare &amp; swap a word)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      		size of main memory 		several GB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      		size of disk space	 		1 TB or more</a:t>
            </a:r>
          </a:p>
        </p:txBody>
      </p:sp>
      <p:sp>
        <p:nvSpPr>
          <p:cNvPr id="22532" name="TextBox 4">
            <a:extLst>
              <a:ext uri="{FF2B5EF4-FFF2-40B4-BE49-F238E27FC236}">
                <a16:creationId xmlns:a16="http://schemas.microsoft.com/office/drawing/2014/main" id="{89771A8F-327C-4E0D-5C3F-4DD5C5E5DC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26">
            <a:extLst>
              <a:ext uri="{FF2B5EF4-FFF2-40B4-BE49-F238E27FC236}">
                <a16:creationId xmlns:a16="http://schemas.microsoft.com/office/drawing/2014/main" id="{0336644D-49E5-F7BD-CA97-7705639E1F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ea typeface="ＭＳ Ｐゴシック" panose="020B0600070205080204" pitchFamily="34" charset="-128"/>
              </a:rPr>
              <a:t>RCV1: example collection for this lecture</a:t>
            </a:r>
          </a:p>
        </p:txBody>
      </p:sp>
      <p:sp>
        <p:nvSpPr>
          <p:cNvPr id="24579" name="Rectangle 1027">
            <a:extLst>
              <a:ext uri="{FF2B5EF4-FFF2-40B4-BE49-F238E27FC236}">
                <a16:creationId xmlns:a16="http://schemas.microsoft.com/office/drawing/2014/main" id="{8CDF8DC7-BA53-2ED4-2EE1-B793D83051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ea typeface="ＭＳ Ｐゴシック" panose="020B0600070205080204" pitchFamily="34" charset="-128"/>
              </a:rPr>
              <a:t>Shakespeare’s collected works definitely aren’t large enough for demonstrating many of the points in this course</a:t>
            </a:r>
          </a:p>
          <a:p>
            <a:pPr eaLnBrk="1" hangingPunct="1"/>
            <a:r>
              <a:rPr lang="en-US" altLang="zh-TW" dirty="0">
                <a:ea typeface="ＭＳ Ｐゴシック" panose="020B0600070205080204" pitchFamily="34" charset="-128"/>
              </a:rPr>
              <a:t>The collection we’ll use isn’t really large enough either, but it’s publicly available and is at least a more plausible example</a:t>
            </a:r>
          </a:p>
          <a:p>
            <a:pPr eaLnBrk="1" hangingPunct="1"/>
            <a:r>
              <a:rPr lang="en-US" altLang="zh-TW" dirty="0">
                <a:ea typeface="ＭＳ Ｐゴシック" panose="020B0600070205080204" pitchFamily="34" charset="-128"/>
              </a:rPr>
              <a:t>As an example for applying scalable index construction algorithms, we will use the Reuters RCV1 collection</a:t>
            </a:r>
          </a:p>
          <a:p>
            <a:pPr eaLnBrk="1" hangingPunct="1"/>
            <a:r>
              <a:rPr lang="en-US" altLang="zh-TW" dirty="0">
                <a:ea typeface="ＭＳ Ｐゴシック" panose="020B0600070205080204" pitchFamily="34" charset="-128"/>
              </a:rPr>
              <a:t>This is one year of Reuters newswire (part of 1995 and 1996)</a:t>
            </a:r>
          </a:p>
        </p:txBody>
      </p:sp>
      <p:sp>
        <p:nvSpPr>
          <p:cNvPr id="24580" name="TextBox 4">
            <a:extLst>
              <a:ext uri="{FF2B5EF4-FFF2-40B4-BE49-F238E27FC236}">
                <a16:creationId xmlns:a16="http://schemas.microsoft.com/office/drawing/2014/main" id="{643E16C2-8B35-1232-A6CC-62DF498D2E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B8E0391B-58FD-74BD-628E-61E3516F4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 Reuters RCV1 document</a:t>
            </a:r>
          </a:p>
        </p:txBody>
      </p:sp>
      <p:pic>
        <p:nvPicPr>
          <p:cNvPr id="26627" name="Picture 3">
            <a:extLst>
              <a:ext uri="{FF2B5EF4-FFF2-40B4-BE49-F238E27FC236}">
                <a16:creationId xmlns:a16="http://schemas.microsoft.com/office/drawing/2014/main" id="{FB132610-69EE-63B8-76A7-79A74A814C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1955800"/>
            <a:ext cx="8432800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TextBox 4">
            <a:extLst>
              <a:ext uri="{FF2B5EF4-FFF2-40B4-BE49-F238E27FC236}">
                <a16:creationId xmlns:a16="http://schemas.microsoft.com/office/drawing/2014/main" id="{76599CA2-1825-2319-171C-1ECC8CA98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939CCFD1-81A1-06A4-BEC0-4492454B3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Reuters RCV1 statistics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3D6C1E38-0F68-85C9-70A6-90A7E5345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ts val="500"/>
              </a:spcBef>
            </a:pPr>
            <a:r>
              <a:rPr lang="en-US" altLang="zh-TW" b="1">
                <a:ea typeface="ＭＳ Ｐゴシック" panose="020B0600070205080204" pitchFamily="34" charset="-128"/>
              </a:rPr>
              <a:t>symbol	statistic 						value</a:t>
            </a:r>
          </a:p>
          <a:p>
            <a:pPr eaLnBrk="1" hangingPunct="1">
              <a:spcBef>
                <a:spcPts val="500"/>
              </a:spcBef>
            </a:pPr>
            <a:r>
              <a:rPr lang="en-US" altLang="zh-TW">
                <a:ea typeface="ＭＳ Ｐゴシック" panose="020B0600070205080204" pitchFamily="34" charset="-128"/>
              </a:rPr>
              <a:t>N 			documents			 		800,000</a:t>
            </a:r>
          </a:p>
          <a:p>
            <a:pPr eaLnBrk="1" hangingPunct="1">
              <a:spcBef>
                <a:spcPts val="500"/>
              </a:spcBef>
            </a:pPr>
            <a:r>
              <a:rPr lang="en-US" altLang="zh-TW">
                <a:ea typeface="ＭＳ Ｐゴシック" panose="020B0600070205080204" pitchFamily="34" charset="-128"/>
              </a:rPr>
              <a:t>L 			avg. # tokens per doc 		200</a:t>
            </a:r>
          </a:p>
          <a:p>
            <a:pPr eaLnBrk="1" hangingPunct="1">
              <a:spcBef>
                <a:spcPts val="500"/>
              </a:spcBef>
            </a:pPr>
            <a:r>
              <a:rPr lang="en-US" altLang="zh-TW">
                <a:ea typeface="ＭＳ Ｐゴシック" panose="020B0600070205080204" pitchFamily="34" charset="-128"/>
              </a:rPr>
              <a:t>M			terms (= word types) 		400,000</a:t>
            </a:r>
          </a:p>
          <a:p>
            <a:pPr eaLnBrk="1" hangingPunct="1">
              <a:spcBef>
                <a:spcPts val="500"/>
              </a:spcBef>
            </a:pPr>
            <a:r>
              <a:rPr lang="en-US" altLang="zh-TW">
                <a:ea typeface="ＭＳ Ｐゴシック" panose="020B0600070205080204" pitchFamily="34" charset="-128"/>
              </a:rPr>
              <a:t>                	avg. # bytes per token 	6</a:t>
            </a:r>
          </a:p>
          <a:p>
            <a:pPr lvl="1" eaLnBrk="1" hangingPunct="1">
              <a:spcBef>
                <a:spcPts val="500"/>
              </a:spcBef>
              <a:buFont typeface="Wingdings" panose="05000000000000000000" pitchFamily="2" charset="2"/>
              <a:buNone/>
            </a:pPr>
            <a:r>
              <a:rPr lang="en-US" altLang="zh-TW" sz="2000">
                <a:ea typeface="ＭＳ Ｐゴシック" panose="020B0600070205080204" pitchFamily="34" charset="-128"/>
              </a:rPr>
              <a:t>                   	(incl. spaces/punct.)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>
              <a:spcBef>
                <a:spcPts val="500"/>
              </a:spcBef>
            </a:pPr>
            <a:r>
              <a:rPr lang="en-US" altLang="zh-TW">
                <a:ea typeface="ＭＳ Ｐゴシック" panose="020B0600070205080204" pitchFamily="34" charset="-128"/>
              </a:rPr>
              <a:t>                	avg. # bytes per token		4.5</a:t>
            </a:r>
          </a:p>
          <a:p>
            <a:pPr lvl="2" eaLnBrk="1" hangingPunct="1">
              <a:spcBef>
                <a:spcPts val="500"/>
              </a:spcBef>
              <a:buFont typeface="Wingdings" panose="05000000000000000000" pitchFamily="2" charset="2"/>
              <a:buNone/>
            </a:pPr>
            <a:r>
              <a:rPr lang="en-US" altLang="zh-TW">
                <a:ea typeface="ＭＳ Ｐゴシック" panose="020B0600070205080204" pitchFamily="34" charset="-128"/>
              </a:rPr>
              <a:t>            	(without spaces/punct.)</a:t>
            </a:r>
          </a:p>
          <a:p>
            <a:pPr eaLnBrk="1" hangingPunct="1">
              <a:spcBef>
                <a:spcPts val="500"/>
              </a:spcBef>
            </a:pPr>
            <a:r>
              <a:rPr lang="en-US" altLang="zh-TW">
                <a:ea typeface="ＭＳ Ｐゴシック" panose="020B0600070205080204" pitchFamily="34" charset="-128"/>
              </a:rPr>
              <a:t>                	avg. # bytes per term		7.5</a:t>
            </a:r>
          </a:p>
          <a:p>
            <a:pPr eaLnBrk="1" hangingPunct="1">
              <a:spcBef>
                <a:spcPts val="500"/>
              </a:spcBef>
            </a:pPr>
            <a:r>
              <a:rPr lang="en-US" altLang="zh-TW">
                <a:ea typeface="ＭＳ Ｐゴシック" panose="020B0600070205080204" pitchFamily="34" charset="-128"/>
              </a:rPr>
              <a:t>T                	non-positional postings	100,000,000</a:t>
            </a:r>
          </a:p>
        </p:txBody>
      </p:sp>
      <p:sp>
        <p:nvSpPr>
          <p:cNvPr id="28676" name="TextBox 3">
            <a:extLst>
              <a:ext uri="{FF2B5EF4-FFF2-40B4-BE49-F238E27FC236}">
                <a16:creationId xmlns:a16="http://schemas.microsoft.com/office/drawing/2014/main" id="{36491D40-3636-CE4D-84BD-DA471C0B2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248400"/>
            <a:ext cx="7772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000">
                <a:solidFill>
                  <a:srgbClr val="00A000"/>
                </a:solidFill>
                <a:latin typeface="Lucida Sans" panose="020B0602030504020204" pitchFamily="34" charset="0"/>
                <a:ea typeface="Arial Unicode MS" pitchFamily="34" charset="-128"/>
              </a:rPr>
              <a:t>4.5 bytes per word token vs. 7.5 bytes per word type: why?</a:t>
            </a:r>
          </a:p>
        </p:txBody>
      </p:sp>
      <p:sp>
        <p:nvSpPr>
          <p:cNvPr id="28677" name="TextBox 4">
            <a:extLst>
              <a:ext uri="{FF2B5EF4-FFF2-40B4-BE49-F238E27FC236}">
                <a16:creationId xmlns:a16="http://schemas.microsoft.com/office/drawing/2014/main" id="{55F8041C-4CEA-689B-9C23-37AC8F91E6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26">
            <a:extLst>
              <a:ext uri="{FF2B5EF4-FFF2-40B4-BE49-F238E27FC236}">
                <a16:creationId xmlns:a16="http://schemas.microsoft.com/office/drawing/2014/main" id="{70C80CB4-1BD5-28FD-1043-177D9440D0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1752600"/>
            <a:ext cx="6232525" cy="157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200">
                <a:ea typeface="ＭＳ Ｐゴシック" panose="020B0600070205080204" pitchFamily="34" charset="-128"/>
              </a:rPr>
              <a:t>Documents are parsed to extract words and these are saved with the Document ID</a:t>
            </a:r>
          </a:p>
        </p:txBody>
      </p:sp>
      <p:sp>
        <p:nvSpPr>
          <p:cNvPr id="30723" name="Rectangle 1027">
            <a:extLst>
              <a:ext uri="{FF2B5EF4-FFF2-40B4-BE49-F238E27FC236}">
                <a16:creationId xmlns:a16="http://schemas.microsoft.com/office/drawing/2014/main" id="{BFCA85A9-D61E-D7B3-D464-0F2B93039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4038600"/>
            <a:ext cx="2743200" cy="21336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" panose="020B0604020202020204" pitchFamily="34" charset="0"/>
                <a:ea typeface="Arial Unicode MS" pitchFamily="34" charset="-128"/>
              </a:rPr>
              <a:t>I did enact Julius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" panose="020B0604020202020204" pitchFamily="34" charset="0"/>
                <a:ea typeface="Arial Unicode MS" pitchFamily="34" charset="-128"/>
              </a:rPr>
              <a:t>Caesar I was killed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" panose="020B0604020202020204" pitchFamily="34" charset="0"/>
                <a:ea typeface="Arial Unicode MS" pitchFamily="34" charset="-128"/>
              </a:rPr>
              <a:t>i' the Capitol;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" panose="020B0604020202020204" pitchFamily="34" charset="0"/>
                <a:ea typeface="Arial Unicode MS" pitchFamily="34" charset="-128"/>
              </a:rPr>
              <a:t>Brutus killed me.</a:t>
            </a:r>
          </a:p>
        </p:txBody>
      </p:sp>
      <p:sp>
        <p:nvSpPr>
          <p:cNvPr id="30724" name="Text Box 1028">
            <a:extLst>
              <a:ext uri="{FF2B5EF4-FFF2-40B4-BE49-F238E27FC236}">
                <a16:creationId xmlns:a16="http://schemas.microsoft.com/office/drawing/2014/main" id="{93D6CB35-A13B-5093-4D29-805D62E2F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3581400"/>
            <a:ext cx="92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" panose="020B0604020202020204" pitchFamily="34" charset="0"/>
                <a:ea typeface="Arial Unicode MS" pitchFamily="34" charset="-128"/>
              </a:rPr>
              <a:t>Doc 1</a:t>
            </a:r>
          </a:p>
        </p:txBody>
      </p:sp>
      <p:sp>
        <p:nvSpPr>
          <p:cNvPr id="30725" name="Rectangle 1029">
            <a:extLst>
              <a:ext uri="{FF2B5EF4-FFF2-40B4-BE49-F238E27FC236}">
                <a16:creationId xmlns:a16="http://schemas.microsoft.com/office/drawing/2014/main" id="{77D22350-7FB0-9EBF-83E3-FC21C4954C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4038600"/>
            <a:ext cx="3124200" cy="22860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" panose="020B0604020202020204" pitchFamily="34" charset="0"/>
                <a:ea typeface="Arial Unicode MS" pitchFamily="34" charset="-128"/>
              </a:rPr>
              <a:t>So let it be with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" panose="020B0604020202020204" pitchFamily="34" charset="0"/>
                <a:ea typeface="Arial Unicode MS" pitchFamily="34" charset="-128"/>
              </a:rPr>
              <a:t>Caesar. The noble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" panose="020B0604020202020204" pitchFamily="34" charset="0"/>
                <a:ea typeface="Arial Unicode MS" pitchFamily="34" charset="-128"/>
              </a:rPr>
              <a:t>Brutus hath told you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" panose="020B0604020202020204" pitchFamily="34" charset="0"/>
                <a:ea typeface="Arial Unicode MS" pitchFamily="34" charset="-128"/>
              </a:rPr>
              <a:t>Caesar was ambitious</a:t>
            </a:r>
          </a:p>
        </p:txBody>
      </p:sp>
      <p:sp>
        <p:nvSpPr>
          <p:cNvPr id="30726" name="Text Box 1030">
            <a:extLst>
              <a:ext uri="{FF2B5EF4-FFF2-40B4-BE49-F238E27FC236}">
                <a16:creationId xmlns:a16="http://schemas.microsoft.com/office/drawing/2014/main" id="{8A59941D-50C2-BFC6-9C6E-EEF9A9EBF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3581400"/>
            <a:ext cx="92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" panose="020B0604020202020204" pitchFamily="34" charset="0"/>
                <a:ea typeface="Arial Unicode MS" pitchFamily="34" charset="-128"/>
              </a:rPr>
              <a:t>Doc 2</a:t>
            </a:r>
          </a:p>
        </p:txBody>
      </p:sp>
      <p:sp>
        <p:nvSpPr>
          <p:cNvPr id="1345543" name="Line 1031">
            <a:extLst>
              <a:ext uri="{FF2B5EF4-FFF2-40B4-BE49-F238E27FC236}">
                <a16:creationId xmlns:a16="http://schemas.microsoft.com/office/drawing/2014/main" id="{22BD5BC8-023D-E81C-131C-4DC356B17284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3886200"/>
            <a:ext cx="13716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Lucida Sans" pitchFamily="-65" charset="0"/>
              <a:ea typeface="Arial Unicode MS" charset="0"/>
              <a:cs typeface="Arial Unicode MS" charset="0"/>
            </a:endParaRPr>
          </a:p>
        </p:txBody>
      </p:sp>
      <p:sp>
        <p:nvSpPr>
          <p:cNvPr id="30728" name="Rectangle 1032">
            <a:extLst>
              <a:ext uri="{FF2B5EF4-FFF2-40B4-BE49-F238E27FC236}">
                <a16:creationId xmlns:a16="http://schemas.microsoft.com/office/drawing/2014/main" id="{BBEC0D2E-B6AA-0F01-7143-9792FB1276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Recall Ch.1 index construction</a:t>
            </a:r>
          </a:p>
        </p:txBody>
      </p:sp>
      <p:graphicFrame>
        <p:nvGraphicFramePr>
          <p:cNvPr id="30729" name="Object 2">
            <a:extLst>
              <a:ext uri="{FF2B5EF4-FFF2-40B4-BE49-F238E27FC236}">
                <a16:creationId xmlns:a16="http://schemas.microsoft.com/office/drawing/2014/main" id="{CA1395F9-A185-773C-4620-99A4B7A2149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91400" y="762000"/>
          <a:ext cx="1624013" cy="601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324356" imgH="5724754" progId="Excel.Sheet.8">
                  <p:embed/>
                </p:oleObj>
              </mc:Choice>
              <mc:Fallback>
                <p:oleObj name="Worksheet" r:id="rId3" imgW="1324356" imgH="5724754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400" y="762000"/>
                        <a:ext cx="1624013" cy="601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0" name="TextBox 4">
            <a:extLst>
              <a:ext uri="{FF2B5EF4-FFF2-40B4-BE49-F238E27FC236}">
                <a16:creationId xmlns:a16="http://schemas.microsoft.com/office/drawing/2014/main" id="{84B22EAB-A038-AC05-8727-A5D30F015F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Line 1026">
            <a:extLst>
              <a:ext uri="{FF2B5EF4-FFF2-40B4-BE49-F238E27FC236}">
                <a16:creationId xmlns:a16="http://schemas.microsoft.com/office/drawing/2014/main" id="{EE6F1714-EC6B-F4AF-16ED-9DBD79D9CBE9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0400" y="3886200"/>
            <a:ext cx="381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graphicFrame>
        <p:nvGraphicFramePr>
          <p:cNvPr id="32771" name="Object 2">
            <a:extLst>
              <a:ext uri="{FF2B5EF4-FFF2-40B4-BE49-F238E27FC236}">
                <a16:creationId xmlns:a16="http://schemas.microsoft.com/office/drawing/2014/main" id="{BD1B675E-1AB8-7D29-C8C6-D18E2752B7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10200" y="915988"/>
          <a:ext cx="1535113" cy="548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362456" imgH="5724754" progId="Excel.Sheet.8">
                  <p:embed/>
                </p:oleObj>
              </mc:Choice>
              <mc:Fallback>
                <p:oleObj name="Worksheet" r:id="rId3" imgW="1362456" imgH="5724754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915988"/>
                        <a:ext cx="1535113" cy="548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2" name="Object 3">
            <a:extLst>
              <a:ext uri="{FF2B5EF4-FFF2-40B4-BE49-F238E27FC236}">
                <a16:creationId xmlns:a16="http://schemas.microsoft.com/office/drawing/2014/main" id="{3EC7B902-DEED-A7D3-2636-7122EE18253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467600" y="914400"/>
          <a:ext cx="1352550" cy="547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1343254" imgH="5724754" progId="Excel.Sheet.8">
                  <p:embed/>
                </p:oleObj>
              </mc:Choice>
              <mc:Fallback>
                <p:oleObj name="Worksheet" r:id="rId5" imgW="1343254" imgH="5724754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7600" y="914400"/>
                        <a:ext cx="1352550" cy="547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3" name="Rectangle 1029">
            <a:extLst>
              <a:ext uri="{FF2B5EF4-FFF2-40B4-BE49-F238E27FC236}">
                <a16:creationId xmlns:a16="http://schemas.microsoft.com/office/drawing/2014/main" id="{E848D7A0-EC08-614D-47D7-327A7D3007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>
                <a:ea typeface="ＭＳ Ｐゴシック" panose="020B0600070205080204" pitchFamily="34" charset="-128"/>
              </a:rPr>
              <a:t> </a:t>
            </a:r>
            <a:r>
              <a:rPr lang="en-US" altLang="zh-TW">
                <a:ea typeface="ＭＳ Ｐゴシック" panose="020B0600070205080204" pitchFamily="34" charset="-128"/>
              </a:rPr>
              <a:t>Key step</a:t>
            </a:r>
          </a:p>
        </p:txBody>
      </p:sp>
      <p:sp>
        <p:nvSpPr>
          <p:cNvPr id="32774" name="Rectangle 1030">
            <a:extLst>
              <a:ext uri="{FF2B5EF4-FFF2-40B4-BE49-F238E27FC236}">
                <a16:creationId xmlns:a16="http://schemas.microsoft.com/office/drawing/2014/main" id="{C567C21B-F9AA-C95C-64D9-F43335846F4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52600"/>
            <a:ext cx="4191000" cy="4876800"/>
          </a:xfrm>
        </p:spPr>
        <p:txBody>
          <a:bodyPr/>
          <a:lstStyle/>
          <a:p>
            <a:pPr eaLnBrk="1" hangingPunct="1"/>
            <a:r>
              <a:rPr lang="en-US" altLang="zh-TW" sz="2200">
                <a:ea typeface="ＭＳ Ｐゴシック" panose="020B0600070205080204" pitchFamily="34" charset="-128"/>
              </a:rPr>
              <a:t>After all documents have been parsed, the inverted file is sorted by terms </a:t>
            </a:r>
          </a:p>
        </p:txBody>
      </p:sp>
      <p:sp>
        <p:nvSpPr>
          <p:cNvPr id="32775" name="AutoShape 1031">
            <a:extLst>
              <a:ext uri="{FF2B5EF4-FFF2-40B4-BE49-F238E27FC236}">
                <a16:creationId xmlns:a16="http://schemas.microsoft.com/office/drawing/2014/main" id="{01F5B357-4784-890C-AE4C-DF6D2FD9E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413" y="2994025"/>
            <a:ext cx="4456112" cy="1241425"/>
          </a:xfrm>
          <a:prstGeom prst="upArrowCallout">
            <a:avLst>
              <a:gd name="adj1" fmla="val 92397"/>
              <a:gd name="adj2" fmla="val 92380"/>
              <a:gd name="adj3" fmla="val 16667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We focus on this sort step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We have </a:t>
            </a:r>
            <a:r>
              <a:rPr lang="en-US" altLang="zh-TW" sz="2400">
                <a:solidFill>
                  <a:srgbClr val="FF0000"/>
                </a:solidFill>
                <a:latin typeface="Lucida Sans" panose="020B0602030504020204" pitchFamily="34" charset="0"/>
                <a:ea typeface="Arial Unicode MS" pitchFamily="34" charset="-128"/>
              </a:rPr>
              <a:t>100M</a:t>
            </a: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 items to sort</a:t>
            </a:r>
          </a:p>
        </p:txBody>
      </p:sp>
      <p:sp>
        <p:nvSpPr>
          <p:cNvPr id="32776" name="TextBox 4">
            <a:extLst>
              <a:ext uri="{FF2B5EF4-FFF2-40B4-BE49-F238E27FC236}">
                <a16:creationId xmlns:a16="http://schemas.microsoft.com/office/drawing/2014/main" id="{BBFF1A38-9D6C-A22F-28BC-2EB7C3FEA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0BC4124A-CA9F-3400-A998-81EAB4F23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Scaling index construction</a:t>
            </a:r>
          </a:p>
        </p:txBody>
      </p:sp>
      <p:sp>
        <p:nvSpPr>
          <p:cNvPr id="34819" name="Content Placeholder 2">
            <a:extLst>
              <a:ext uri="{FF2B5EF4-FFF2-40B4-BE49-F238E27FC236}">
                <a16:creationId xmlns:a16="http://schemas.microsoft.com/office/drawing/2014/main" id="{6BD380BE-B43C-6357-8419-3284D329F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In-memory index construction does not scale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How can we construct an index for very large collections?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Taking into account the hardware constraints we just learned about . . .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Memory, disk, speed, etc.</a:t>
            </a:r>
          </a:p>
        </p:txBody>
      </p:sp>
      <p:sp>
        <p:nvSpPr>
          <p:cNvPr id="34820" name="TextBox 4">
            <a:extLst>
              <a:ext uri="{FF2B5EF4-FFF2-40B4-BE49-F238E27FC236}">
                <a16:creationId xmlns:a16="http://schemas.microsoft.com/office/drawing/2014/main" id="{5593E6B5-CF83-8F85-5B7C-6D9AB5BF6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026">
            <a:extLst>
              <a:ext uri="{FF2B5EF4-FFF2-40B4-BE49-F238E27FC236}">
                <a16:creationId xmlns:a16="http://schemas.microsoft.com/office/drawing/2014/main" id="{3F6FD5FA-9EF1-2128-4341-5FBED79BD9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Sort-based index construction</a:t>
            </a:r>
          </a:p>
        </p:txBody>
      </p:sp>
      <p:sp>
        <p:nvSpPr>
          <p:cNvPr id="36867" name="Rectangle 1027">
            <a:extLst>
              <a:ext uri="{FF2B5EF4-FFF2-40B4-BE49-F238E27FC236}">
                <a16:creationId xmlns:a16="http://schemas.microsoft.com/office/drawing/2014/main" id="{D67C6A83-4F2E-6041-FA58-87EEFD7D3B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As we build the index, we parse docs one at a time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While building the index, we cannot easily exploit compression tricks  </a:t>
            </a:r>
            <a:r>
              <a:rPr lang="en-US" altLang="zh-TW" sz="2000">
                <a:solidFill>
                  <a:srgbClr val="00A000"/>
                </a:solidFill>
                <a:ea typeface="ＭＳ Ｐゴシック" panose="020B0600070205080204" pitchFamily="34" charset="-128"/>
              </a:rPr>
              <a:t> (you can, but much more complex)</a:t>
            </a:r>
            <a:endParaRPr lang="en-US" altLang="zh-TW">
              <a:solidFill>
                <a:srgbClr val="00A000"/>
              </a:solidFill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The final postings for any term are </a:t>
            </a:r>
            <a:r>
              <a:rPr lang="en-US" altLang="zh-TW" sz="2400">
                <a:solidFill>
                  <a:srgbClr val="0000FF"/>
                </a:solidFill>
                <a:ea typeface="ＭＳ Ｐゴシック" panose="020B0600070205080204" pitchFamily="34" charset="-128"/>
              </a:rPr>
              <a:t>incomplete</a:t>
            </a:r>
            <a:r>
              <a:rPr lang="en-US" altLang="zh-TW" sz="2400">
                <a:ea typeface="ＭＳ Ｐゴシック" panose="020B0600070205080204" pitchFamily="34" charset="-128"/>
              </a:rPr>
              <a:t> until the end</a:t>
            </a:r>
          </a:p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At 12 bytes per non-positional postings entry </a:t>
            </a:r>
            <a:r>
              <a:rPr lang="en-US" altLang="zh-TW" sz="2400" i="1">
                <a:ea typeface="ＭＳ Ｐゴシック" panose="020B0600070205080204" pitchFamily="34" charset="-128"/>
              </a:rPr>
              <a:t>(term, doc, freq)</a:t>
            </a:r>
            <a:r>
              <a:rPr lang="en-US" altLang="zh-TW" sz="2400">
                <a:ea typeface="ＭＳ Ｐゴシック" panose="020B0600070205080204" pitchFamily="34" charset="-128"/>
              </a:rPr>
              <a:t>, demands a lot of space for large collections</a:t>
            </a:r>
          </a:p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T = 100,000,000 in the case of RCV1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So … we can do this in memory now, but typical collections are much larger  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E.g. the </a:t>
            </a:r>
            <a:r>
              <a:rPr lang="en-US" altLang="zh-TW" i="1">
                <a:ea typeface="ＭＳ Ｐゴシック" panose="020B0600070205080204" pitchFamily="34" charset="-128"/>
              </a:rPr>
              <a:t>New York Times </a:t>
            </a:r>
            <a:r>
              <a:rPr lang="en-US" altLang="zh-TW">
                <a:ea typeface="ＭＳ Ｐゴシック" panose="020B0600070205080204" pitchFamily="34" charset="-128"/>
              </a:rPr>
              <a:t>provides an index of &gt;150 years of newswire</a:t>
            </a:r>
          </a:p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Thus: We need to store intermediate results on </a:t>
            </a:r>
            <a:r>
              <a:rPr lang="en-US" altLang="zh-TW" sz="2400">
                <a:solidFill>
                  <a:srgbClr val="0000FF"/>
                </a:solidFill>
                <a:ea typeface="ＭＳ Ｐゴシック" panose="020B0600070205080204" pitchFamily="34" charset="-128"/>
              </a:rPr>
              <a:t>disk</a:t>
            </a:r>
            <a:endParaRPr lang="en-US" altLang="zh-TW" sz="2400">
              <a:ea typeface="ＭＳ Ｐゴシック" panose="020B0600070205080204" pitchFamily="34" charset="-128"/>
            </a:endParaRPr>
          </a:p>
        </p:txBody>
      </p:sp>
      <p:sp>
        <p:nvSpPr>
          <p:cNvPr id="36868" name="TextBox 4">
            <a:extLst>
              <a:ext uri="{FF2B5EF4-FFF2-40B4-BE49-F238E27FC236}">
                <a16:creationId xmlns:a16="http://schemas.microsoft.com/office/drawing/2014/main" id="{78A44BA3-867B-3C6B-7FD6-593FEFF92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4.2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DB913BC0-1B1B-E4AD-C4CE-321AA14D0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Use the same algorithm for disk?</a:t>
            </a:r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4935B2EF-D512-B54D-1792-EC7E243DE8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Can we use the same index construction algorithm for larger collections, but by using disk instead of memory?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No, since sorting T = 100,000,000 records on disk is too slow – too many disk seeks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We need an </a:t>
            </a:r>
            <a:r>
              <a:rPr lang="en-US" altLang="zh-TW">
                <a:solidFill>
                  <a:srgbClr val="0000FF"/>
                </a:solidFill>
                <a:ea typeface="ＭＳ Ｐゴシック" panose="020B0600070205080204" pitchFamily="34" charset="-128"/>
              </a:rPr>
              <a:t>external sorting </a:t>
            </a:r>
            <a:r>
              <a:rPr lang="en-US" altLang="zh-TW">
                <a:ea typeface="ＭＳ Ｐゴシック" panose="020B0600070205080204" pitchFamily="34" charset="-128"/>
              </a:rPr>
              <a:t>algorithm</a:t>
            </a:r>
          </a:p>
        </p:txBody>
      </p:sp>
      <p:sp>
        <p:nvSpPr>
          <p:cNvPr id="38916" name="TextBox 4">
            <a:extLst>
              <a:ext uri="{FF2B5EF4-FFF2-40B4-BE49-F238E27FC236}">
                <a16:creationId xmlns:a16="http://schemas.microsoft.com/office/drawing/2014/main" id="{DCCB0D8C-D47B-BA41-7981-16E542CC1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4.2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>
            <a:extLst>
              <a:ext uri="{FF2B5EF4-FFF2-40B4-BE49-F238E27FC236}">
                <a16:creationId xmlns:a16="http://schemas.microsoft.com/office/drawing/2014/main" id="{2280A8BB-6D62-8C81-8015-6512C3AA38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Bottleneck</a:t>
            </a:r>
          </a:p>
        </p:txBody>
      </p:sp>
      <p:sp>
        <p:nvSpPr>
          <p:cNvPr id="40963" name="Rectangle 1027">
            <a:extLst>
              <a:ext uri="{FF2B5EF4-FFF2-40B4-BE49-F238E27FC236}">
                <a16:creationId xmlns:a16="http://schemas.microsoft.com/office/drawing/2014/main" id="{F146CD12-9893-D4AC-ADF0-1477B4DA9C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Parse and build postings entries one doc at a time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Now sort postings entries by term (then by doc within each term)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Doing this with random disk seeks would be too slow – must sort </a:t>
            </a:r>
            <a:r>
              <a:rPr lang="en-US" altLang="zh-TW" i="1">
                <a:ea typeface="ＭＳ Ｐゴシック" panose="020B0600070205080204" pitchFamily="34" charset="-128"/>
              </a:rPr>
              <a:t>T</a:t>
            </a:r>
            <a:r>
              <a:rPr lang="en-US" altLang="zh-TW">
                <a:ea typeface="ＭＳ Ｐゴシック" panose="020B0600070205080204" pitchFamily="34" charset="-128"/>
              </a:rPr>
              <a:t>=100M records</a:t>
            </a:r>
          </a:p>
        </p:txBody>
      </p:sp>
      <p:sp>
        <p:nvSpPr>
          <p:cNvPr id="40964" name="AutoShape 1028">
            <a:extLst>
              <a:ext uri="{FF2B5EF4-FFF2-40B4-BE49-F238E27FC236}">
                <a16:creationId xmlns:a16="http://schemas.microsoft.com/office/drawing/2014/main" id="{E239B000-6D13-1133-FF65-447A3EEE7E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648200"/>
            <a:ext cx="8226425" cy="1371600"/>
          </a:xfrm>
          <a:prstGeom prst="upArrowCallout">
            <a:avLst>
              <a:gd name="adj1" fmla="val 149942"/>
              <a:gd name="adj2" fmla="val 149942"/>
              <a:gd name="adj3" fmla="val 16667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" panose="020B0604020202020204" pitchFamily="34" charset="0"/>
                <a:ea typeface="Arial Unicode MS" pitchFamily="34" charset="-128"/>
              </a:rPr>
              <a:t>If every comparison took 2 disk seeks, and</a:t>
            </a:r>
            <a:r>
              <a:rPr lang="en-US" altLang="zh-TW" sz="2400" i="1">
                <a:latin typeface="Arial" panose="020B0604020202020204" pitchFamily="34" charset="0"/>
                <a:ea typeface="Arial Unicode MS" pitchFamily="34" charset="-128"/>
              </a:rPr>
              <a:t> N </a:t>
            </a:r>
            <a:r>
              <a:rPr lang="en-US" altLang="zh-TW" sz="2400">
                <a:latin typeface="Arial" panose="020B0604020202020204" pitchFamily="34" charset="0"/>
                <a:ea typeface="Arial Unicode MS" pitchFamily="34" charset="-128"/>
              </a:rPr>
              <a:t>items could be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" panose="020B0604020202020204" pitchFamily="34" charset="0"/>
                <a:ea typeface="Arial Unicode MS" pitchFamily="34" charset="-128"/>
              </a:rPr>
              <a:t>sorted with</a:t>
            </a:r>
            <a:r>
              <a:rPr lang="en-US" altLang="zh-TW" sz="2400" i="1">
                <a:latin typeface="Arial" panose="020B0604020202020204" pitchFamily="34" charset="0"/>
                <a:ea typeface="Arial Unicode MS" pitchFamily="34" charset="-128"/>
              </a:rPr>
              <a:t> N </a:t>
            </a:r>
            <a:r>
              <a:rPr lang="en-US" altLang="zh-TW" sz="2400">
                <a:latin typeface="Arial" panose="020B0604020202020204" pitchFamily="34" charset="0"/>
                <a:ea typeface="Arial Unicode MS" pitchFamily="34" charset="-128"/>
              </a:rPr>
              <a:t>log</a:t>
            </a:r>
            <a:r>
              <a:rPr lang="en-US" altLang="zh-TW" sz="2400" baseline="-25000">
                <a:latin typeface="Arial" panose="020B0604020202020204" pitchFamily="34" charset="0"/>
                <a:ea typeface="Arial Unicode MS" pitchFamily="34" charset="-128"/>
              </a:rPr>
              <a:t>2</a:t>
            </a:r>
            <a:r>
              <a:rPr lang="en-US" altLang="zh-TW" sz="2400" i="1">
                <a:latin typeface="Arial" panose="020B0604020202020204" pitchFamily="34" charset="0"/>
                <a:ea typeface="Arial Unicode MS" pitchFamily="34" charset="-128"/>
              </a:rPr>
              <a:t>N </a:t>
            </a:r>
            <a:r>
              <a:rPr lang="en-US" altLang="zh-TW" sz="2400">
                <a:latin typeface="Arial" panose="020B0604020202020204" pitchFamily="34" charset="0"/>
                <a:ea typeface="Arial Unicode MS" pitchFamily="34" charset="-128"/>
              </a:rPr>
              <a:t>comparisons, how long would this take?</a:t>
            </a:r>
            <a:endParaRPr lang="en-US" altLang="zh-TW" sz="2400" i="1"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40965" name="TextBox 4">
            <a:extLst>
              <a:ext uri="{FF2B5EF4-FFF2-40B4-BE49-F238E27FC236}">
                <a16:creationId xmlns:a16="http://schemas.microsoft.com/office/drawing/2014/main" id="{C15B76A1-5EF4-65B7-09AF-5DB4DD75C3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>
            <a:extLst>
              <a:ext uri="{FF2B5EF4-FFF2-40B4-BE49-F238E27FC236}">
                <a16:creationId xmlns:a16="http://schemas.microsoft.com/office/drawing/2014/main" id="{68CFB730-BB1F-91B4-FD1F-B8E90ECACC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BSBI: Blocked sort-based Indexing (Sorting with fewer disk seeks)</a:t>
            </a:r>
          </a:p>
        </p:txBody>
      </p:sp>
      <p:sp>
        <p:nvSpPr>
          <p:cNvPr id="43011" name="Rectangle 1027">
            <a:extLst>
              <a:ext uri="{FF2B5EF4-FFF2-40B4-BE49-F238E27FC236}">
                <a16:creationId xmlns:a16="http://schemas.microsoft.com/office/drawing/2014/main" id="{85E6D3CE-A59E-A861-DAF3-24EAC6A6E4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12-byte (4+4+4) records </a:t>
            </a:r>
            <a:r>
              <a:rPr lang="en-US" altLang="zh-TW" i="1">
                <a:ea typeface="ＭＳ Ｐゴシック" panose="020B0600070205080204" pitchFamily="34" charset="-128"/>
              </a:rPr>
              <a:t>(term, doc, freq)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These are generated as we parse docs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Must now sort 100M such 12-byte records by </a:t>
            </a:r>
            <a:r>
              <a:rPr lang="en-US" altLang="zh-TW" i="1">
                <a:ea typeface="ＭＳ Ｐゴシック" panose="020B0600070205080204" pitchFamily="34" charset="-128"/>
              </a:rPr>
              <a:t>term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Define a </a:t>
            </a:r>
            <a:r>
              <a:rPr lang="en-US" altLang="zh-TW" u="sng">
                <a:ea typeface="ＭＳ Ｐゴシック" panose="020B0600070205080204" pitchFamily="34" charset="-128"/>
              </a:rPr>
              <a:t>Block</a:t>
            </a:r>
            <a:r>
              <a:rPr lang="en-US" altLang="zh-TW">
                <a:ea typeface="ＭＳ Ｐゴシック" panose="020B0600070205080204" pitchFamily="34" charset="-128"/>
              </a:rPr>
              <a:t> ~ 10M such records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Can easily fit a couple into </a:t>
            </a:r>
            <a:r>
              <a:rPr lang="en-US" altLang="zh-TW">
                <a:solidFill>
                  <a:srgbClr val="0000FF"/>
                </a:solidFill>
                <a:ea typeface="ＭＳ Ｐゴシック" panose="020B0600070205080204" pitchFamily="34" charset="-128"/>
              </a:rPr>
              <a:t>memory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Will have 10 such blocks to start with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Basic idea of algorithm: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Accumulate postings for each block, sort, write to disk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Then merge the blocks into one long sorted order</a:t>
            </a:r>
          </a:p>
        </p:txBody>
      </p:sp>
      <p:sp>
        <p:nvSpPr>
          <p:cNvPr id="43012" name="Rectangle 1028">
            <a:extLst>
              <a:ext uri="{FF2B5EF4-FFF2-40B4-BE49-F238E27FC236}">
                <a16:creationId xmlns:a16="http://schemas.microsoft.com/office/drawing/2014/main" id="{0B8877E2-6279-30BE-30E4-F82AFB5893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038600"/>
            <a:ext cx="4572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43013" name="Rectangle 1029">
            <a:extLst>
              <a:ext uri="{FF2B5EF4-FFF2-40B4-BE49-F238E27FC236}">
                <a16:creationId xmlns:a16="http://schemas.microsoft.com/office/drawing/2014/main" id="{66542F9D-1442-8F73-E5C6-1ED0AA98F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124200"/>
            <a:ext cx="10668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cxnSp>
        <p:nvCxnSpPr>
          <p:cNvPr id="43014" name="AutoShape 1030">
            <a:extLst>
              <a:ext uri="{FF2B5EF4-FFF2-40B4-BE49-F238E27FC236}">
                <a16:creationId xmlns:a16="http://schemas.microsoft.com/office/drawing/2014/main" id="{C5AAE096-FA66-CCD9-6B2C-C93D59503A3F}"/>
              </a:ext>
            </a:extLst>
          </p:cNvPr>
          <p:cNvCxnSpPr>
            <a:cxnSpLocks noChangeShapeType="1"/>
            <a:stCxn id="43012" idx="0"/>
            <a:endCxn id="43013" idx="2"/>
          </p:cNvCxnSpPr>
          <p:nvPr/>
        </p:nvCxnSpPr>
        <p:spPr bwMode="auto">
          <a:xfrm flipV="1">
            <a:off x="2667000" y="3581400"/>
            <a:ext cx="8382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15" name="TextBox 4">
            <a:extLst>
              <a:ext uri="{FF2B5EF4-FFF2-40B4-BE49-F238E27FC236}">
                <a16:creationId xmlns:a16="http://schemas.microsoft.com/office/drawing/2014/main" id="{91B2C74C-8E1C-EEC0-B001-E456B7B54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2D1670C6-15ED-F876-D265-ABA707CB6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TW" altLang="en-US">
              <a:ea typeface="ＭＳ Ｐゴシック" panose="020B0600070205080204" pitchFamily="34" charset="-128"/>
            </a:endParaRPr>
          </a:p>
        </p:txBody>
      </p:sp>
      <p:sp>
        <p:nvSpPr>
          <p:cNvPr id="45059" name="Content Placeholder 2">
            <a:extLst>
              <a:ext uri="{FF2B5EF4-FFF2-40B4-BE49-F238E27FC236}">
                <a16:creationId xmlns:a16="http://schemas.microsoft.com/office/drawing/2014/main" id="{BB4B8B5F-7B6A-5FE4-A392-C4C9CBCA5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zh-TW" altLang="en-US">
              <a:ea typeface="ＭＳ Ｐゴシック" panose="020B0600070205080204" pitchFamily="34" charset="-128"/>
            </a:endParaRPr>
          </a:p>
        </p:txBody>
      </p:sp>
      <p:pic>
        <p:nvPicPr>
          <p:cNvPr id="45060" name="Picture 3">
            <a:extLst>
              <a:ext uri="{FF2B5EF4-FFF2-40B4-BE49-F238E27FC236}">
                <a16:creationId xmlns:a16="http://schemas.microsoft.com/office/drawing/2014/main" id="{C2C83843-4840-EECF-3CB0-F1619ACBE5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8163"/>
            <a:ext cx="8458200" cy="571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TextBox 4">
            <a:extLst>
              <a:ext uri="{FF2B5EF4-FFF2-40B4-BE49-F238E27FC236}">
                <a16:creationId xmlns:a16="http://schemas.microsoft.com/office/drawing/2014/main" id="{7751C18C-B6AB-81EB-81DA-E94A975F1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4.2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7993B76A-4841-301A-F8AD-EE12560EC3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Sorting 10 blocks of 10M records</a:t>
            </a:r>
          </a:p>
        </p:txBody>
      </p:sp>
      <p:sp>
        <p:nvSpPr>
          <p:cNvPr id="1351683" name="Rectangle 3">
            <a:extLst>
              <a:ext uri="{FF2B5EF4-FFF2-40B4-BE49-F238E27FC236}">
                <a16:creationId xmlns:a16="http://schemas.microsoft.com/office/drawing/2014/main" id="{EDE2D2B5-5F92-4446-8F36-2D9A72B621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TW" dirty="0">
                <a:ea typeface="ＭＳ Ｐゴシック" pitchFamily="34" charset="-128"/>
              </a:rPr>
              <a:t>First, read each block and sort within: 	</a:t>
            </a:r>
          </a:p>
          <a:p>
            <a:pPr lvl="1" eaLnBrk="1" hangingPunct="1">
              <a:defRPr/>
            </a:pPr>
            <a:r>
              <a:rPr lang="en-US" altLang="zh-TW" dirty="0">
                <a:ea typeface="ＭＳ Ｐゴシック" pitchFamily="34" charset="-128"/>
              </a:rPr>
              <a:t>Quicksort takes 2</a:t>
            </a:r>
            <a:r>
              <a:rPr lang="en-US" altLang="zh-TW" i="1" dirty="0">
                <a:ea typeface="ＭＳ Ｐゴシック" pitchFamily="34" charset="-128"/>
              </a:rPr>
              <a:t>N</a:t>
            </a:r>
            <a:r>
              <a:rPr lang="en-US" altLang="zh-TW" dirty="0">
                <a:ea typeface="ＭＳ Ｐゴシック" pitchFamily="34" charset="-128"/>
              </a:rPr>
              <a:t> ln </a:t>
            </a:r>
            <a:r>
              <a:rPr lang="en-US" altLang="zh-TW" i="1" dirty="0">
                <a:ea typeface="ＭＳ Ｐゴシック" pitchFamily="34" charset="-128"/>
              </a:rPr>
              <a:t>N</a:t>
            </a:r>
            <a:r>
              <a:rPr lang="en-US" altLang="zh-TW" dirty="0">
                <a:ea typeface="ＭＳ Ｐゴシック" pitchFamily="34" charset="-128"/>
              </a:rPr>
              <a:t> expected steps</a:t>
            </a:r>
          </a:p>
          <a:p>
            <a:pPr lvl="1" eaLnBrk="1" hangingPunct="1">
              <a:defRPr/>
            </a:pPr>
            <a:r>
              <a:rPr lang="en-US" altLang="zh-TW" dirty="0">
                <a:ea typeface="ＭＳ Ｐゴシック" pitchFamily="34" charset="-128"/>
              </a:rPr>
              <a:t>In our case 2 x (10M ln 10M) steps (in </a:t>
            </a:r>
            <a:r>
              <a:rPr lang="en-US" altLang="zh-TW" dirty="0">
                <a:solidFill>
                  <a:srgbClr val="0000FF"/>
                </a:solidFill>
                <a:ea typeface="ＭＳ Ｐゴシック" pitchFamily="34" charset="-128"/>
              </a:rPr>
              <a:t>memory</a:t>
            </a:r>
            <a:r>
              <a:rPr lang="en-US" altLang="zh-TW" dirty="0">
                <a:ea typeface="ＭＳ Ｐゴシック" pitchFamily="34" charset="-128"/>
              </a:rPr>
              <a:t>)</a:t>
            </a:r>
          </a:p>
          <a:p>
            <a:pPr eaLnBrk="1" hangingPunct="1">
              <a:defRPr/>
            </a:pPr>
            <a:r>
              <a:rPr lang="en-US" altLang="zh-TW" i="1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Exercise: estimate total time to read each block from disk and quicksort it</a:t>
            </a:r>
            <a:endParaRPr lang="en-US" altLang="zh-TW" i="1" dirty="0">
              <a:ea typeface="ＭＳ Ｐゴシック" pitchFamily="34" charset="-128"/>
            </a:endParaRPr>
          </a:p>
          <a:p>
            <a:pPr eaLnBrk="1" hangingPunct="1">
              <a:defRPr/>
            </a:pPr>
            <a:r>
              <a:rPr lang="en-US" altLang="zh-TW" dirty="0">
                <a:ea typeface="ＭＳ Ｐゴシック" pitchFamily="34" charset="-128"/>
              </a:rPr>
              <a:t>10 times this estimate – gives us 10 sorted </a:t>
            </a:r>
            <a:r>
              <a:rPr lang="en-US" altLang="zh-TW" i="1" u="sng" dirty="0">
                <a:ea typeface="ＭＳ Ｐゴシック" pitchFamily="34" charset="-128"/>
              </a:rPr>
              <a:t>runs</a:t>
            </a:r>
            <a:r>
              <a:rPr lang="en-US" altLang="zh-TW" dirty="0">
                <a:ea typeface="ＭＳ Ｐゴシック" pitchFamily="34" charset="-128"/>
              </a:rPr>
              <a:t> of 10M records each</a:t>
            </a:r>
          </a:p>
          <a:p>
            <a:pPr eaLnBrk="1" hangingPunct="1">
              <a:defRPr/>
            </a:pPr>
            <a:r>
              <a:rPr lang="en-US" altLang="zh-TW" dirty="0">
                <a:ea typeface="ＭＳ Ｐゴシック" pitchFamily="34" charset="-128"/>
              </a:rPr>
              <a:t>Done straightforwardly, need 2 copies of data on disk</a:t>
            </a:r>
          </a:p>
          <a:p>
            <a:pPr lvl="1" eaLnBrk="1" hangingPunct="1">
              <a:defRPr/>
            </a:pPr>
            <a:r>
              <a:rPr lang="en-US" altLang="zh-TW" dirty="0">
                <a:ea typeface="ＭＳ Ｐゴシック" pitchFamily="34" charset="-128"/>
              </a:rPr>
              <a:t>But can optimize this</a:t>
            </a:r>
          </a:p>
        </p:txBody>
      </p:sp>
      <p:sp>
        <p:nvSpPr>
          <p:cNvPr id="47108" name="TextBox 4">
            <a:extLst>
              <a:ext uri="{FF2B5EF4-FFF2-40B4-BE49-F238E27FC236}">
                <a16:creationId xmlns:a16="http://schemas.microsoft.com/office/drawing/2014/main" id="{02133FB4-E876-E72E-DC11-B14A9095A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3">
            <a:extLst>
              <a:ext uri="{FF2B5EF4-FFF2-40B4-BE49-F238E27FC236}">
                <a16:creationId xmlns:a16="http://schemas.microsoft.com/office/drawing/2014/main" id="{0CBF96F3-C3BB-0527-890B-23D9D3E75B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24865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TextBox 4">
            <a:extLst>
              <a:ext uri="{FF2B5EF4-FFF2-40B4-BE49-F238E27FC236}">
                <a16:creationId xmlns:a16="http://schemas.microsoft.com/office/drawing/2014/main" id="{085BFB1C-73FE-5635-6C33-A89DC961D0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026">
            <a:extLst>
              <a:ext uri="{FF2B5EF4-FFF2-40B4-BE49-F238E27FC236}">
                <a16:creationId xmlns:a16="http://schemas.microsoft.com/office/drawing/2014/main" id="{7255E39F-387A-A3D1-EEEB-34CFC1899B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How to merge the sorted runs?</a:t>
            </a:r>
          </a:p>
        </p:txBody>
      </p:sp>
      <p:sp>
        <p:nvSpPr>
          <p:cNvPr id="51203" name="Rectangle 1027">
            <a:extLst>
              <a:ext uri="{FF2B5EF4-FFF2-40B4-BE49-F238E27FC236}">
                <a16:creationId xmlns:a16="http://schemas.microsoft.com/office/drawing/2014/main" id="{B4493099-994E-AA9C-9822-5930A07E64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Can do binary merges, with a merge tree of log</a:t>
            </a:r>
            <a:r>
              <a:rPr lang="en-US" altLang="zh-TW" sz="2400" baseline="-25000">
                <a:ea typeface="ＭＳ Ｐゴシック" panose="020B0600070205080204" pitchFamily="34" charset="-128"/>
              </a:rPr>
              <a:t>2</a:t>
            </a:r>
            <a:r>
              <a:rPr lang="en-US" altLang="zh-TW" sz="2400">
                <a:ea typeface="ＭＳ Ｐゴシック" panose="020B0600070205080204" pitchFamily="34" charset="-128"/>
              </a:rPr>
              <a:t>10 = 4 layers</a:t>
            </a:r>
          </a:p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During each layer, read into memory runs in blocks of 10M, merge, write back</a:t>
            </a:r>
            <a:endParaRPr lang="en-US" altLang="zh-TW">
              <a:ea typeface="ＭＳ Ｐゴシック" panose="020B0600070205080204" pitchFamily="34" charset="-128"/>
            </a:endParaRPr>
          </a:p>
        </p:txBody>
      </p:sp>
      <p:sp>
        <p:nvSpPr>
          <p:cNvPr id="51204" name="Rectangle 1028">
            <a:extLst>
              <a:ext uri="{FF2B5EF4-FFF2-40B4-BE49-F238E27FC236}">
                <a16:creationId xmlns:a16="http://schemas.microsoft.com/office/drawing/2014/main" id="{70D8B3C6-00C2-5C18-18D0-8E13BF72A0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429000"/>
            <a:ext cx="609600" cy="12954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 b="1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51205" name="Line 1029">
            <a:extLst>
              <a:ext uri="{FF2B5EF4-FFF2-40B4-BE49-F238E27FC236}">
                <a16:creationId xmlns:a16="http://schemas.microsoft.com/office/drawing/2014/main" id="{791DBC9F-755C-BA4F-6F03-9B01A542153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38400" y="40386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1206" name="Rectangle 1030">
            <a:extLst>
              <a:ext uri="{FF2B5EF4-FFF2-40B4-BE49-F238E27FC236}">
                <a16:creationId xmlns:a16="http://schemas.microsoft.com/office/drawing/2014/main" id="{CC290847-BB2F-7B78-790F-3EA5E662F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3429000"/>
            <a:ext cx="609600" cy="12954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51207" name="Line 1031">
            <a:extLst>
              <a:ext uri="{FF2B5EF4-FFF2-40B4-BE49-F238E27FC236}">
                <a16:creationId xmlns:a16="http://schemas.microsoft.com/office/drawing/2014/main" id="{38205DF9-1AA1-5E4F-6C01-F086460FD1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76600" y="40386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1208" name="Rectangle 1032">
            <a:extLst>
              <a:ext uri="{FF2B5EF4-FFF2-40B4-BE49-F238E27FC236}">
                <a16:creationId xmlns:a16="http://schemas.microsoft.com/office/drawing/2014/main" id="{9222FF77-BC4C-F398-946C-6DAEDFEBD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5715000"/>
            <a:ext cx="2514600" cy="914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 b="1">
                <a:latin typeface="Lucida Sans" panose="020B0602030504020204" pitchFamily="34" charset="0"/>
                <a:ea typeface="Arial Unicode MS" pitchFamily="34" charset="-128"/>
              </a:rPr>
              <a:t>Disk</a:t>
            </a:r>
          </a:p>
        </p:txBody>
      </p:sp>
      <p:sp>
        <p:nvSpPr>
          <p:cNvPr id="51209" name="Oval 1033">
            <a:extLst>
              <a:ext uri="{FF2B5EF4-FFF2-40B4-BE49-F238E27FC236}">
                <a16:creationId xmlns:a16="http://schemas.microsoft.com/office/drawing/2014/main" id="{0E8CECEF-8C1D-8E80-9B36-30D218E184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5562600"/>
            <a:ext cx="25146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51210" name="Line 1034">
            <a:extLst>
              <a:ext uri="{FF2B5EF4-FFF2-40B4-BE49-F238E27FC236}">
                <a16:creationId xmlns:a16="http://schemas.microsoft.com/office/drawing/2014/main" id="{07E72FF1-4C4C-BA92-B166-C13F41D0E61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200400" y="4876800"/>
            <a:ext cx="5334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1211" name="Line 1035">
            <a:extLst>
              <a:ext uri="{FF2B5EF4-FFF2-40B4-BE49-F238E27FC236}">
                <a16:creationId xmlns:a16="http://schemas.microsoft.com/office/drawing/2014/main" id="{CBE2F288-5043-2B66-923C-5625A2A188BE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40386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1212" name="Line 1036">
            <a:extLst>
              <a:ext uri="{FF2B5EF4-FFF2-40B4-BE49-F238E27FC236}">
                <a16:creationId xmlns:a16="http://schemas.microsoft.com/office/drawing/2014/main" id="{2F1A4512-5A56-ECD2-B15B-53370D46D1E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57800" y="4876800"/>
            <a:ext cx="4572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1213" name="Text Box 1037">
            <a:extLst>
              <a:ext uri="{FF2B5EF4-FFF2-40B4-BE49-F238E27FC236}">
                <a16:creationId xmlns:a16="http://schemas.microsoft.com/office/drawing/2014/main" id="{E6D4FFCF-4BEC-9AB9-BD82-0F938FBEF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5088" y="3543300"/>
            <a:ext cx="354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2400" b="1">
                <a:latin typeface="Lucida Sans" panose="020B0602030504020204" pitchFamily="34" charset="0"/>
                <a:ea typeface="Arial Unicode MS" pitchFamily="34" charset="-128"/>
              </a:rPr>
              <a:t>1</a:t>
            </a:r>
          </a:p>
        </p:txBody>
      </p:sp>
      <p:sp>
        <p:nvSpPr>
          <p:cNvPr id="51214" name="Text Box 1038">
            <a:extLst>
              <a:ext uri="{FF2B5EF4-FFF2-40B4-BE49-F238E27FC236}">
                <a16:creationId xmlns:a16="http://schemas.microsoft.com/office/drawing/2014/main" id="{0E9910C8-069C-A411-5CDE-5977171F7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114800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2400" b="1">
                <a:latin typeface="Lucida Sans" panose="020B0602030504020204" pitchFamily="34" charset="0"/>
                <a:ea typeface="Arial Unicode MS" pitchFamily="34" charset="-128"/>
              </a:rPr>
              <a:t>3</a:t>
            </a:r>
          </a:p>
        </p:txBody>
      </p:sp>
      <p:sp>
        <p:nvSpPr>
          <p:cNvPr id="51215" name="Text Box 1039">
            <a:extLst>
              <a:ext uri="{FF2B5EF4-FFF2-40B4-BE49-F238E27FC236}">
                <a16:creationId xmlns:a16="http://schemas.microsoft.com/office/drawing/2014/main" id="{E5EB391A-7C0E-CE2B-CA2F-4C2EA72724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4114800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2400" b="1">
                <a:latin typeface="Lucida Sans" panose="020B0602030504020204" pitchFamily="34" charset="0"/>
                <a:ea typeface="Arial Unicode MS" pitchFamily="34" charset="-128"/>
              </a:rPr>
              <a:t>4</a:t>
            </a:r>
          </a:p>
        </p:txBody>
      </p:sp>
      <p:sp>
        <p:nvSpPr>
          <p:cNvPr id="51216" name="Text Box 1040">
            <a:extLst>
              <a:ext uri="{FF2B5EF4-FFF2-40B4-BE49-F238E27FC236}">
                <a16:creationId xmlns:a16="http://schemas.microsoft.com/office/drawing/2014/main" id="{75392012-EA12-E284-55E1-48B49838B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3505200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2400" b="1">
                <a:latin typeface="Lucida Sans" panose="020B0602030504020204" pitchFamily="34" charset="0"/>
                <a:ea typeface="Arial Unicode MS" pitchFamily="34" charset="-128"/>
              </a:rPr>
              <a:t>2</a:t>
            </a:r>
          </a:p>
        </p:txBody>
      </p:sp>
      <p:grpSp>
        <p:nvGrpSpPr>
          <p:cNvPr id="51217" name="Group 1041">
            <a:extLst>
              <a:ext uri="{FF2B5EF4-FFF2-40B4-BE49-F238E27FC236}">
                <a16:creationId xmlns:a16="http://schemas.microsoft.com/office/drawing/2014/main" id="{95DE1810-CE50-5FD0-F3F9-9A6B46D4C4CE}"/>
              </a:ext>
            </a:extLst>
          </p:cNvPr>
          <p:cNvGrpSpPr>
            <a:grpSpLocks/>
          </p:cNvGrpSpPr>
          <p:nvPr/>
        </p:nvGrpSpPr>
        <p:grpSpPr bwMode="auto">
          <a:xfrm>
            <a:off x="5943600" y="3124200"/>
            <a:ext cx="609600" cy="2590800"/>
            <a:chOff x="4080" y="2016"/>
            <a:chExt cx="384" cy="1632"/>
          </a:xfrm>
        </p:grpSpPr>
        <p:grpSp>
          <p:nvGrpSpPr>
            <p:cNvPr id="51224" name="Group 1042">
              <a:extLst>
                <a:ext uri="{FF2B5EF4-FFF2-40B4-BE49-F238E27FC236}">
                  <a16:creationId xmlns:a16="http://schemas.microsoft.com/office/drawing/2014/main" id="{7C17CBB8-D15A-5B2A-E84B-BF1D4202C5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0" y="2016"/>
              <a:ext cx="384" cy="816"/>
              <a:chOff x="3168" y="2160"/>
              <a:chExt cx="384" cy="816"/>
            </a:xfrm>
          </p:grpSpPr>
          <p:sp>
            <p:nvSpPr>
              <p:cNvPr id="51230" name="Rectangle 1043">
                <a:extLst>
                  <a:ext uri="{FF2B5EF4-FFF2-40B4-BE49-F238E27FC236}">
                    <a16:creationId xmlns:a16="http://schemas.microsoft.com/office/drawing/2014/main" id="{4A4CF51A-9F78-6413-E056-046E676E67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2160"/>
                <a:ext cx="384" cy="81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Arial Unicode MS" pitchFamily="34" charset="-128"/>
                </a:endParaRPr>
              </a:p>
            </p:txBody>
          </p:sp>
          <p:sp>
            <p:nvSpPr>
              <p:cNvPr id="51231" name="Line 1044">
                <a:extLst>
                  <a:ext uri="{FF2B5EF4-FFF2-40B4-BE49-F238E27FC236}">
                    <a16:creationId xmlns:a16="http://schemas.microsoft.com/office/drawing/2014/main" id="{45A41BD4-9FA6-BECC-5661-484E633472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68" y="2544"/>
                <a:ext cx="38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51232" name="Text Box 1045">
                <a:extLst>
                  <a:ext uri="{FF2B5EF4-FFF2-40B4-BE49-F238E27FC236}">
                    <a16:creationId xmlns:a16="http://schemas.microsoft.com/office/drawing/2014/main" id="{9E69ED51-BF59-D21B-A245-F3250C22FA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64" y="2592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lang="en-US" altLang="zh-TW" sz="2400" b="1">
                    <a:latin typeface="Lucida Sans" panose="020B0602030504020204" pitchFamily="34" charset="0"/>
                    <a:ea typeface="Arial Unicode MS" pitchFamily="34" charset="-128"/>
                  </a:rPr>
                  <a:t>2</a:t>
                </a:r>
              </a:p>
            </p:txBody>
          </p:sp>
          <p:sp>
            <p:nvSpPr>
              <p:cNvPr id="51233" name="Text Box 1046">
                <a:extLst>
                  <a:ext uri="{FF2B5EF4-FFF2-40B4-BE49-F238E27FC236}">
                    <a16:creationId xmlns:a16="http://schemas.microsoft.com/office/drawing/2014/main" id="{57E091E9-098B-365D-783C-E20EA20FAAD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81" y="2208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lang="en-US" altLang="zh-TW" sz="2400" b="1">
                    <a:latin typeface="Lucida Sans" panose="020B0602030504020204" pitchFamily="34" charset="0"/>
                    <a:ea typeface="Arial Unicode MS" pitchFamily="34" charset="-128"/>
                  </a:rPr>
                  <a:t>1</a:t>
                </a:r>
              </a:p>
            </p:txBody>
          </p:sp>
        </p:grpSp>
        <p:grpSp>
          <p:nvGrpSpPr>
            <p:cNvPr id="51225" name="Group 1047">
              <a:extLst>
                <a:ext uri="{FF2B5EF4-FFF2-40B4-BE49-F238E27FC236}">
                  <a16:creationId xmlns:a16="http://schemas.microsoft.com/office/drawing/2014/main" id="{218A4D76-C7B5-45C1-7124-E6B94764FF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0" y="2832"/>
              <a:ext cx="384" cy="816"/>
              <a:chOff x="3696" y="2160"/>
              <a:chExt cx="384" cy="816"/>
            </a:xfrm>
          </p:grpSpPr>
          <p:sp>
            <p:nvSpPr>
              <p:cNvPr id="51226" name="Rectangle 1048">
                <a:extLst>
                  <a:ext uri="{FF2B5EF4-FFF2-40B4-BE49-F238E27FC236}">
                    <a16:creationId xmlns:a16="http://schemas.microsoft.com/office/drawing/2014/main" id="{923F78D8-33CA-5315-B68E-A3410BF73D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2160"/>
                <a:ext cx="384" cy="81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Arial Unicode MS" pitchFamily="34" charset="-128"/>
                </a:endParaRPr>
              </a:p>
            </p:txBody>
          </p:sp>
          <p:sp>
            <p:nvSpPr>
              <p:cNvPr id="51227" name="Line 1049">
                <a:extLst>
                  <a:ext uri="{FF2B5EF4-FFF2-40B4-BE49-F238E27FC236}">
                    <a16:creationId xmlns:a16="http://schemas.microsoft.com/office/drawing/2014/main" id="{0F9C9106-85AD-3B30-2DF3-321DA74358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96" y="2544"/>
                <a:ext cx="38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51228" name="Text Box 1050">
                <a:extLst>
                  <a:ext uri="{FF2B5EF4-FFF2-40B4-BE49-F238E27FC236}">
                    <a16:creationId xmlns:a16="http://schemas.microsoft.com/office/drawing/2014/main" id="{78A00E15-74AB-3E0D-CE6C-BFBE4D73A86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61" y="2592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lang="en-US" altLang="zh-TW" sz="2400" b="1">
                    <a:latin typeface="Lucida Sans" panose="020B0602030504020204" pitchFamily="34" charset="0"/>
                    <a:ea typeface="Arial Unicode MS" pitchFamily="34" charset="-128"/>
                  </a:rPr>
                  <a:t>4</a:t>
                </a:r>
              </a:p>
            </p:txBody>
          </p:sp>
          <p:sp>
            <p:nvSpPr>
              <p:cNvPr id="51229" name="Text Box 1051">
                <a:extLst>
                  <a:ext uri="{FF2B5EF4-FFF2-40B4-BE49-F238E27FC236}">
                    <a16:creationId xmlns:a16="http://schemas.microsoft.com/office/drawing/2014/main" id="{A4D36978-25C4-569A-8948-8D6C50C78C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61" y="2208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lang="en-US" altLang="zh-TW" sz="2400" b="1">
                    <a:latin typeface="Lucida Sans" panose="020B0602030504020204" pitchFamily="34" charset="0"/>
                    <a:ea typeface="Arial Unicode MS" pitchFamily="34" charset="-128"/>
                  </a:rPr>
                  <a:t>3</a:t>
                </a:r>
              </a:p>
            </p:txBody>
          </p:sp>
        </p:grpSp>
      </p:grpSp>
      <p:sp>
        <p:nvSpPr>
          <p:cNvPr id="51218" name="Rectangle 1052">
            <a:extLst>
              <a:ext uri="{FF2B5EF4-FFF2-40B4-BE49-F238E27FC236}">
                <a16:creationId xmlns:a16="http://schemas.microsoft.com/office/drawing/2014/main" id="{C1ABB7B9-4147-BCA8-7CB5-B56AFE2F48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025" y="5299075"/>
            <a:ext cx="1846263" cy="83185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Runs being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merged</a:t>
            </a:r>
          </a:p>
        </p:txBody>
      </p:sp>
      <p:cxnSp>
        <p:nvCxnSpPr>
          <p:cNvPr id="51219" name="AutoShape 1053">
            <a:extLst>
              <a:ext uri="{FF2B5EF4-FFF2-40B4-BE49-F238E27FC236}">
                <a16:creationId xmlns:a16="http://schemas.microsoft.com/office/drawing/2014/main" id="{6C55AA59-1213-91E9-3B88-72A68C2F4EBA}"/>
              </a:ext>
            </a:extLst>
          </p:cNvPr>
          <p:cNvCxnSpPr>
            <a:cxnSpLocks noChangeShapeType="1"/>
            <a:stCxn id="51218" idx="0"/>
            <a:endCxn id="51204" idx="2"/>
          </p:cNvCxnSpPr>
          <p:nvPr/>
        </p:nvCxnSpPr>
        <p:spPr bwMode="auto">
          <a:xfrm flipV="1">
            <a:off x="1377950" y="4724400"/>
            <a:ext cx="1365250" cy="5746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20" name="AutoShape 1054">
            <a:extLst>
              <a:ext uri="{FF2B5EF4-FFF2-40B4-BE49-F238E27FC236}">
                <a16:creationId xmlns:a16="http://schemas.microsoft.com/office/drawing/2014/main" id="{1F152EE3-181B-E29C-611D-042F7AB36FB4}"/>
              </a:ext>
            </a:extLst>
          </p:cNvPr>
          <p:cNvCxnSpPr>
            <a:cxnSpLocks noChangeShapeType="1"/>
            <a:stCxn id="51218" idx="0"/>
            <a:endCxn id="51206" idx="2"/>
          </p:cNvCxnSpPr>
          <p:nvPr/>
        </p:nvCxnSpPr>
        <p:spPr bwMode="auto">
          <a:xfrm flipV="1">
            <a:off x="1377950" y="4724400"/>
            <a:ext cx="2203450" cy="5746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221" name="Rectangle 1055">
            <a:extLst>
              <a:ext uri="{FF2B5EF4-FFF2-40B4-BE49-F238E27FC236}">
                <a16:creationId xmlns:a16="http://schemas.microsoft.com/office/drawing/2014/main" id="{93E64B20-C94F-34BA-87C5-558F1B861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7200" y="3732213"/>
            <a:ext cx="1911350" cy="460375"/>
          </a:xfrm>
          <a:prstGeom prst="rect">
            <a:avLst/>
          </a:prstGeom>
          <a:solidFill>
            <a:schemeClr val="accent2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Merged run</a:t>
            </a:r>
          </a:p>
        </p:txBody>
      </p:sp>
      <p:cxnSp>
        <p:nvCxnSpPr>
          <p:cNvPr id="51222" name="AutoShape 1056">
            <a:extLst>
              <a:ext uri="{FF2B5EF4-FFF2-40B4-BE49-F238E27FC236}">
                <a16:creationId xmlns:a16="http://schemas.microsoft.com/office/drawing/2014/main" id="{4CF6064A-11C8-F591-330C-A8640FD24466}"/>
              </a:ext>
            </a:extLst>
          </p:cNvPr>
          <p:cNvCxnSpPr>
            <a:cxnSpLocks noChangeShapeType="1"/>
            <a:stCxn id="51221" idx="1"/>
            <a:endCxn id="51227" idx="1"/>
          </p:cNvCxnSpPr>
          <p:nvPr/>
        </p:nvCxnSpPr>
        <p:spPr bwMode="auto">
          <a:xfrm flipH="1">
            <a:off x="6553200" y="3962400"/>
            <a:ext cx="254000" cy="106680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223" name="TextBox 4">
            <a:extLst>
              <a:ext uri="{FF2B5EF4-FFF2-40B4-BE49-F238E27FC236}">
                <a16:creationId xmlns:a16="http://schemas.microsoft.com/office/drawing/2014/main" id="{DB985A02-F09A-B78E-6816-20663F79A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4.2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26">
            <a:extLst>
              <a:ext uri="{FF2B5EF4-FFF2-40B4-BE49-F238E27FC236}">
                <a16:creationId xmlns:a16="http://schemas.microsoft.com/office/drawing/2014/main" id="{9341D8B3-237B-A8A6-2B88-31A3442119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How to merge the sorted runs?</a:t>
            </a:r>
          </a:p>
        </p:txBody>
      </p:sp>
      <p:sp>
        <p:nvSpPr>
          <p:cNvPr id="53251" name="Rectangle 1027">
            <a:extLst>
              <a:ext uri="{FF2B5EF4-FFF2-40B4-BE49-F238E27FC236}">
                <a16:creationId xmlns:a16="http://schemas.microsoft.com/office/drawing/2014/main" id="{B6A1B1C5-ECEF-C5D2-58AF-22DB9A81E9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But it is more efficient to do a </a:t>
            </a:r>
            <a:r>
              <a:rPr lang="en-US" altLang="zh-TW" sz="2400" i="1">
                <a:ea typeface="ＭＳ Ｐゴシック" panose="020B0600070205080204" pitchFamily="34" charset="-128"/>
              </a:rPr>
              <a:t>n</a:t>
            </a:r>
            <a:r>
              <a:rPr lang="en-US" altLang="zh-TW" sz="2400">
                <a:ea typeface="ＭＳ Ｐゴシック" panose="020B0600070205080204" pitchFamily="34" charset="-128"/>
              </a:rPr>
              <a:t>-way merge, where you are reading from all blocks simultaneously</a:t>
            </a:r>
          </a:p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Providing you read decent-sized chunks of each block into memory and then write out a decent-sized output chunk, then you’re not killed by disk seeks</a:t>
            </a:r>
            <a:endParaRPr lang="en-US" altLang="zh-TW">
              <a:ea typeface="ＭＳ Ｐゴシック" panose="020B0600070205080204" pitchFamily="34" charset="-128"/>
            </a:endParaRPr>
          </a:p>
        </p:txBody>
      </p:sp>
      <p:sp>
        <p:nvSpPr>
          <p:cNvPr id="53252" name="TextBox 4">
            <a:extLst>
              <a:ext uri="{FF2B5EF4-FFF2-40B4-BE49-F238E27FC236}">
                <a16:creationId xmlns:a16="http://schemas.microsoft.com/office/drawing/2014/main" id="{B476B30D-7B78-2DEC-6157-CD2BB23DF0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6E1DC68A-CFA1-3B5E-4D23-82048D162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Remaining problem with sort-based algorithm</a:t>
            </a:r>
          </a:p>
        </p:txBody>
      </p:sp>
      <p:sp>
        <p:nvSpPr>
          <p:cNvPr id="55299" name="Content Placeholder 2">
            <a:extLst>
              <a:ext uri="{FF2B5EF4-FFF2-40B4-BE49-F238E27FC236}">
                <a16:creationId xmlns:a16="http://schemas.microsoft.com/office/drawing/2014/main" id="{455B3354-690D-B838-F95E-9B2C5E4D73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We need the dictionary (which grows dynamically) in order to implement a term to termID mapping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Our assumption was: we can keep the </a:t>
            </a:r>
            <a:r>
              <a:rPr lang="en-US" altLang="zh-TW">
                <a:solidFill>
                  <a:srgbClr val="0000FF"/>
                </a:solidFill>
                <a:ea typeface="ＭＳ Ｐゴシック" panose="020B0600070205080204" pitchFamily="34" charset="-128"/>
              </a:rPr>
              <a:t>dictionary</a:t>
            </a:r>
            <a:r>
              <a:rPr lang="en-US" altLang="zh-TW">
                <a:ea typeface="ＭＳ Ｐゴシック" panose="020B0600070205080204" pitchFamily="34" charset="-128"/>
              </a:rPr>
              <a:t> in memory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Actually, we could work with &lt;term,docID&gt; postings instead of &lt;termID,docID&gt; postings . . .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. . . but then intermediate files become very large (We would end up with a scalable, but very slow index construction method)</a:t>
            </a: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</p:txBody>
      </p:sp>
      <p:sp>
        <p:nvSpPr>
          <p:cNvPr id="55300" name="TextBox 4">
            <a:extLst>
              <a:ext uri="{FF2B5EF4-FFF2-40B4-BE49-F238E27FC236}">
                <a16:creationId xmlns:a16="http://schemas.microsoft.com/office/drawing/2014/main" id="{EB537E67-3DC4-BC3A-32F9-12A37ADD30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12C9EB93-2FDA-0BCD-9B8F-5FE2E975F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>
                <a:ea typeface="ＭＳ Ｐゴシック" panose="020B0600070205080204" pitchFamily="34" charset="-128"/>
              </a:rPr>
              <a:t>SPIMI: </a:t>
            </a:r>
            <a:br>
              <a:rPr lang="en-US" altLang="zh-TW" sz="3600">
                <a:ea typeface="ＭＳ Ｐゴシック" panose="020B0600070205080204" pitchFamily="34" charset="-128"/>
              </a:rPr>
            </a:br>
            <a:r>
              <a:rPr lang="en-US" altLang="zh-TW" sz="3600">
                <a:ea typeface="ＭＳ Ｐゴシック" panose="020B0600070205080204" pitchFamily="34" charset="-128"/>
              </a:rPr>
              <a:t>Single-pass in-memory indexing</a:t>
            </a:r>
          </a:p>
        </p:txBody>
      </p:sp>
      <p:sp>
        <p:nvSpPr>
          <p:cNvPr id="57347" name="Content Placeholder 2">
            <a:extLst>
              <a:ext uri="{FF2B5EF4-FFF2-40B4-BE49-F238E27FC236}">
                <a16:creationId xmlns:a16="http://schemas.microsoft.com/office/drawing/2014/main" id="{E4F0289E-E05E-50E6-540F-C48FB0BB7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Key idea 1: Generate </a:t>
            </a:r>
            <a:r>
              <a:rPr lang="en-US" altLang="zh-TW">
                <a:solidFill>
                  <a:srgbClr val="0000FF"/>
                </a:solidFill>
                <a:ea typeface="ＭＳ Ｐゴシック" panose="020B0600070205080204" pitchFamily="34" charset="-128"/>
              </a:rPr>
              <a:t>separate</a:t>
            </a:r>
            <a:r>
              <a:rPr lang="en-US" altLang="zh-TW">
                <a:ea typeface="ＭＳ Ｐゴシック" panose="020B0600070205080204" pitchFamily="34" charset="-128"/>
              </a:rPr>
              <a:t> dictionaries for each block – no need to maintain term-termID mapping across blocks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Key idea 2: Don’t sort. Accumulate postings in postings lists as they occur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With these two ideas we can generate a complete inverted index for each block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These separate indexes can then be merged into one big index</a:t>
            </a:r>
          </a:p>
        </p:txBody>
      </p:sp>
      <p:sp>
        <p:nvSpPr>
          <p:cNvPr id="57348" name="TextBox 4">
            <a:extLst>
              <a:ext uri="{FF2B5EF4-FFF2-40B4-BE49-F238E27FC236}">
                <a16:creationId xmlns:a16="http://schemas.microsoft.com/office/drawing/2014/main" id="{E6C140C6-7212-8D0D-BF2C-E2C3ACDCD2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90339B8D-8E50-E95A-BBDD-A085BAA10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zh-TW" altLang="en-US">
                <a:ea typeface="ＭＳ Ｐゴシック" panose="020B0600070205080204" pitchFamily="34" charset="-128"/>
              </a:rPr>
            </a:br>
            <a:r>
              <a:rPr lang="en-US" altLang="zh-TW">
                <a:ea typeface="ＭＳ Ｐゴシック" panose="020B0600070205080204" pitchFamily="34" charset="-128"/>
              </a:rPr>
              <a:t>SPIMI-Invert</a:t>
            </a:r>
          </a:p>
        </p:txBody>
      </p:sp>
      <p:sp>
        <p:nvSpPr>
          <p:cNvPr id="59395" name="Content Placeholder 2">
            <a:extLst>
              <a:ext uri="{FF2B5EF4-FFF2-40B4-BE49-F238E27FC236}">
                <a16:creationId xmlns:a16="http://schemas.microsoft.com/office/drawing/2014/main" id="{ED9B0E9C-7C63-45DF-B386-33159790A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6172200"/>
            <a:ext cx="7772400" cy="457200"/>
          </a:xfrm>
        </p:spPr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Merging of blocks is analogous to BSBI</a:t>
            </a:r>
          </a:p>
        </p:txBody>
      </p:sp>
      <p:pic>
        <p:nvPicPr>
          <p:cNvPr id="59396" name="Picture 3">
            <a:extLst>
              <a:ext uri="{FF2B5EF4-FFF2-40B4-BE49-F238E27FC236}">
                <a16:creationId xmlns:a16="http://schemas.microsoft.com/office/drawing/2014/main" id="{1020F94B-D149-F86E-2AEE-57A38F4B84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52600"/>
            <a:ext cx="8556625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7" name="TextBox 4">
            <a:extLst>
              <a:ext uri="{FF2B5EF4-FFF2-40B4-BE49-F238E27FC236}">
                <a16:creationId xmlns:a16="http://schemas.microsoft.com/office/drawing/2014/main" id="{A086FAD4-37BE-BB13-BDA2-0CE2ACDCC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4.3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>
            <a:extLst>
              <a:ext uri="{FF2B5EF4-FFF2-40B4-BE49-F238E27FC236}">
                <a16:creationId xmlns:a16="http://schemas.microsoft.com/office/drawing/2014/main" id="{D7163237-158A-864A-812C-6949E6A37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SPIMI: Compression</a:t>
            </a:r>
          </a:p>
        </p:txBody>
      </p:sp>
      <p:sp>
        <p:nvSpPr>
          <p:cNvPr id="61443" name="Content Placeholder 2">
            <a:extLst>
              <a:ext uri="{FF2B5EF4-FFF2-40B4-BE49-F238E27FC236}">
                <a16:creationId xmlns:a16="http://schemas.microsoft.com/office/drawing/2014/main" id="{74DBCEA7-E6C3-3276-5E32-FBB08B80E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Compression makes SPIMI even more efficient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Compression of terms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Compression of postings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See Chap. 5</a:t>
            </a:r>
          </a:p>
        </p:txBody>
      </p:sp>
      <p:sp>
        <p:nvSpPr>
          <p:cNvPr id="61444" name="TextBox 4">
            <a:extLst>
              <a:ext uri="{FF2B5EF4-FFF2-40B4-BE49-F238E27FC236}">
                <a16:creationId xmlns:a16="http://schemas.microsoft.com/office/drawing/2014/main" id="{75E7D8B0-D1EE-7426-1329-C32E62C87B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4.3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A8AFC840-93F1-EDB6-F978-15A3739411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Distributed indexing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5D2D25AF-E1AC-F5E7-ACCB-0A5FB21BBE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For web-scale indexing (don’t try this at home!):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zh-TW">
                <a:ea typeface="ＭＳ Ｐゴシック" panose="020B0600070205080204" pitchFamily="34" charset="-128"/>
              </a:rPr>
              <a:t>must use a distributed computing cluster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Individual machines are fault-prone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Can unpredictably slow down or fail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How do we exploit such a pool of machines?</a:t>
            </a:r>
          </a:p>
        </p:txBody>
      </p:sp>
      <p:sp>
        <p:nvSpPr>
          <p:cNvPr id="63492" name="TextBox 4">
            <a:extLst>
              <a:ext uri="{FF2B5EF4-FFF2-40B4-BE49-F238E27FC236}">
                <a16:creationId xmlns:a16="http://schemas.microsoft.com/office/drawing/2014/main" id="{811538E1-B3E2-EDB3-E688-110A59C6B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4.4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>
            <a:extLst>
              <a:ext uri="{FF2B5EF4-FFF2-40B4-BE49-F238E27FC236}">
                <a16:creationId xmlns:a16="http://schemas.microsoft.com/office/drawing/2014/main" id="{F547BA92-7231-6BE6-B70D-29A8EEFC8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Google data centers</a:t>
            </a:r>
          </a:p>
        </p:txBody>
      </p:sp>
      <p:sp>
        <p:nvSpPr>
          <p:cNvPr id="65539" name="Content Placeholder 2">
            <a:extLst>
              <a:ext uri="{FF2B5EF4-FFF2-40B4-BE49-F238E27FC236}">
                <a16:creationId xmlns:a16="http://schemas.microsoft.com/office/drawing/2014/main" id="{35BD1C4F-49CE-2FED-7FB1-796E514FB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Google data centers are distributed around the world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They mainly contain commodity machines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Estimate: a total of 1 million servers, 3 million processors/cores (Gartner 2007)</a:t>
            </a:r>
          </a:p>
          <a:p>
            <a:pPr lvl="1" eaLnBrk="1" hangingPunct="1"/>
            <a:r>
              <a:rPr lang="en-US" altLang="zh-TW">
                <a:solidFill>
                  <a:srgbClr val="0000FF"/>
                </a:solidFill>
                <a:ea typeface="ＭＳ Ｐゴシック" panose="020B0600070205080204" pitchFamily="34" charset="-128"/>
              </a:rPr>
              <a:t>2.5 million </a:t>
            </a:r>
            <a:r>
              <a:rPr lang="en-US" altLang="zh-TW">
                <a:ea typeface="ＭＳ Ｐゴシック" panose="020B0600070205080204" pitchFamily="34" charset="-128"/>
              </a:rPr>
              <a:t>servers (Gartner 2016)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Estimate: Google installs 100,000 servers each quarter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Based on expenditures of 200–250 million dollars per year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This would be 10% of the computing capacity of the world!?!</a:t>
            </a:r>
          </a:p>
        </p:txBody>
      </p:sp>
      <p:sp>
        <p:nvSpPr>
          <p:cNvPr id="65540" name="TextBox 4">
            <a:extLst>
              <a:ext uri="{FF2B5EF4-FFF2-40B4-BE49-F238E27FC236}">
                <a16:creationId xmlns:a16="http://schemas.microsoft.com/office/drawing/2014/main" id="{1CA0186A-023A-B0C9-9F76-D85AFAB90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4.4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>
            <a:extLst>
              <a:ext uri="{FF2B5EF4-FFF2-40B4-BE49-F238E27FC236}">
                <a16:creationId xmlns:a16="http://schemas.microsoft.com/office/drawing/2014/main" id="{D6B81AEF-62EE-E857-79E7-50BE0B951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Google data centers</a:t>
            </a:r>
          </a:p>
        </p:txBody>
      </p:sp>
      <p:sp>
        <p:nvSpPr>
          <p:cNvPr id="67587" name="Content Placeholder 2">
            <a:extLst>
              <a:ext uri="{FF2B5EF4-FFF2-40B4-BE49-F238E27FC236}">
                <a16:creationId xmlns:a16="http://schemas.microsoft.com/office/drawing/2014/main" id="{C688C6C8-0784-B963-F996-558AB92016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If in a non-fault-tolerant system with 1000 nodes, each node has 99.9% uptime, what is the uptime of the system?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Answer: 63%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Calculate the number of servers failing per minute for an installation of 1 million servers</a:t>
            </a:r>
          </a:p>
          <a:p>
            <a:pPr eaLnBrk="1" hangingPunct="1"/>
            <a:endParaRPr lang="zh-TW" altLang="en-US">
              <a:ea typeface="ＭＳ Ｐゴシック" panose="020B0600070205080204" pitchFamily="34" charset="-128"/>
            </a:endParaRPr>
          </a:p>
        </p:txBody>
      </p:sp>
      <p:sp>
        <p:nvSpPr>
          <p:cNvPr id="67588" name="TextBox 4">
            <a:extLst>
              <a:ext uri="{FF2B5EF4-FFF2-40B4-BE49-F238E27FC236}">
                <a16:creationId xmlns:a16="http://schemas.microsoft.com/office/drawing/2014/main" id="{B5FDB0AF-89EC-2652-12B2-AF9204703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4.4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5A206D0C-7F36-8549-7FA8-4666CED8F7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Distributed indexing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C19D046C-D2BE-AFB8-F666-209A0C9D15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Maintain a </a:t>
            </a:r>
            <a:r>
              <a:rPr lang="en-US" altLang="zh-TW" i="1">
                <a:ea typeface="ＭＳ Ｐゴシック" panose="020B0600070205080204" pitchFamily="34" charset="-128"/>
              </a:rPr>
              <a:t>master</a:t>
            </a:r>
            <a:r>
              <a:rPr lang="en-US" altLang="zh-TW">
                <a:ea typeface="ＭＳ Ｐゴシック" panose="020B0600070205080204" pitchFamily="34" charset="-128"/>
              </a:rPr>
              <a:t> machine directing the indexing job – considered “safe”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Break up indexing into sets of (parallel) tasks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Master machine assigns each task to an idle machine from a pool</a:t>
            </a:r>
          </a:p>
        </p:txBody>
      </p:sp>
      <p:sp>
        <p:nvSpPr>
          <p:cNvPr id="69636" name="TextBox 4">
            <a:extLst>
              <a:ext uri="{FF2B5EF4-FFF2-40B4-BE49-F238E27FC236}">
                <a16:creationId xmlns:a16="http://schemas.microsoft.com/office/drawing/2014/main" id="{3666ED87-7AC2-6916-F874-6C783AD206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4.4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66240990-DAF5-3A83-45D1-726805A3DD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Parallel tasks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7D82E5DE-467A-B337-C074-D3EC112C7E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We will use two sets of parallel tasks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Parsers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Inverters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Break the input document collection into </a:t>
            </a:r>
            <a:r>
              <a:rPr lang="en-US" altLang="zh-TW" i="1">
                <a:ea typeface="ＭＳ Ｐゴシック" panose="020B0600070205080204" pitchFamily="34" charset="-128"/>
              </a:rPr>
              <a:t>splits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Each split is a subset of documents (corresponding to blocks in BSBI/SPIMI)</a:t>
            </a:r>
          </a:p>
          <a:p>
            <a:pPr eaLnBrk="1" hangingPunct="1"/>
            <a:endParaRPr lang="zh-TW" altLang="en-US">
              <a:ea typeface="ＭＳ Ｐゴシック" panose="020B0600070205080204" pitchFamily="34" charset="-128"/>
            </a:endParaRPr>
          </a:p>
        </p:txBody>
      </p:sp>
      <p:sp>
        <p:nvSpPr>
          <p:cNvPr id="71684" name="TextBox 4">
            <a:extLst>
              <a:ext uri="{FF2B5EF4-FFF2-40B4-BE49-F238E27FC236}">
                <a16:creationId xmlns:a16="http://schemas.microsoft.com/office/drawing/2014/main" id="{4CCB5568-FED7-9CDD-084C-AFE4E2DCD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4.4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85974C5D-4373-2AEF-F5DA-41C46F4033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Parsers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945E8A59-951E-59B2-8448-3BDBD8920B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Master assigns a split to an idle parser machine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Parser reads a document at a time and emits (term, doc) pairs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Parser writes pairs into </a:t>
            </a:r>
            <a:r>
              <a:rPr lang="en-US" altLang="zh-TW" i="1">
                <a:ea typeface="ＭＳ Ｐゴシック" panose="020B0600070205080204" pitchFamily="34" charset="-128"/>
              </a:rPr>
              <a:t>j</a:t>
            </a:r>
            <a:r>
              <a:rPr lang="en-US" altLang="zh-TW">
                <a:ea typeface="ＭＳ Ｐゴシック" panose="020B0600070205080204" pitchFamily="34" charset="-128"/>
              </a:rPr>
              <a:t> partitions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Each partition is for a range of terms’ first letters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(e.g., </a:t>
            </a:r>
            <a:r>
              <a:rPr lang="en-US" altLang="zh-TW" b="1" i="1">
                <a:ea typeface="ＭＳ Ｐゴシック" panose="020B0600070205080204" pitchFamily="34" charset="-128"/>
              </a:rPr>
              <a:t>a-f, g-p, q-z</a:t>
            </a:r>
            <a:r>
              <a:rPr lang="en-US" altLang="zh-TW">
                <a:ea typeface="ＭＳ Ｐゴシック" panose="020B0600070205080204" pitchFamily="34" charset="-128"/>
              </a:rPr>
              <a:t>) – here </a:t>
            </a:r>
            <a:r>
              <a:rPr lang="en-US" altLang="zh-TW" i="1">
                <a:ea typeface="ＭＳ Ｐゴシック" panose="020B0600070205080204" pitchFamily="34" charset="-128"/>
              </a:rPr>
              <a:t>j </a:t>
            </a:r>
            <a:r>
              <a:rPr lang="en-US" altLang="zh-TW">
                <a:ea typeface="ＭＳ Ｐゴシック" panose="020B0600070205080204" pitchFamily="34" charset="-128"/>
              </a:rPr>
              <a:t>= 3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Now to complete the index inversion</a:t>
            </a:r>
          </a:p>
        </p:txBody>
      </p:sp>
      <p:sp>
        <p:nvSpPr>
          <p:cNvPr id="73732" name="TextBox 4">
            <a:extLst>
              <a:ext uri="{FF2B5EF4-FFF2-40B4-BE49-F238E27FC236}">
                <a16:creationId xmlns:a16="http://schemas.microsoft.com/office/drawing/2014/main" id="{1A376AA2-5B2E-5695-C5E4-1E8FF3EE3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4.4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>
            <a:extLst>
              <a:ext uri="{FF2B5EF4-FFF2-40B4-BE49-F238E27FC236}">
                <a16:creationId xmlns:a16="http://schemas.microsoft.com/office/drawing/2014/main" id="{1D8D5DB3-D693-A055-8343-83ACFE75F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Inverters</a:t>
            </a:r>
          </a:p>
        </p:txBody>
      </p:sp>
      <p:sp>
        <p:nvSpPr>
          <p:cNvPr id="75779" name="Content Placeholder 2">
            <a:extLst>
              <a:ext uri="{FF2B5EF4-FFF2-40B4-BE49-F238E27FC236}">
                <a16:creationId xmlns:a16="http://schemas.microsoft.com/office/drawing/2014/main" id="{144FEF05-C313-DA98-2471-DEF9347CC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An inverter collects all (term,doc) pairs (= postings) for one term-partition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Sorts and writes to postings lists</a:t>
            </a:r>
          </a:p>
        </p:txBody>
      </p:sp>
      <p:sp>
        <p:nvSpPr>
          <p:cNvPr id="75780" name="TextBox 4">
            <a:extLst>
              <a:ext uri="{FF2B5EF4-FFF2-40B4-BE49-F238E27FC236}">
                <a16:creationId xmlns:a16="http://schemas.microsoft.com/office/drawing/2014/main" id="{CC7B93EE-9CED-1193-F5A5-20B69B4E80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4.4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4">
            <a:extLst>
              <a:ext uri="{FF2B5EF4-FFF2-40B4-BE49-F238E27FC236}">
                <a16:creationId xmlns:a16="http://schemas.microsoft.com/office/drawing/2014/main" id="{597399C8-8358-4107-F6FA-047A780AE6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Data flow</a:t>
            </a:r>
          </a:p>
        </p:txBody>
      </p:sp>
      <p:sp>
        <p:nvSpPr>
          <p:cNvPr id="77827" name="Rectangle 5">
            <a:extLst>
              <a:ext uri="{FF2B5EF4-FFF2-40B4-BE49-F238E27FC236}">
                <a16:creationId xmlns:a16="http://schemas.microsoft.com/office/drawing/2014/main" id="{09496527-576E-7025-DB05-F7AF26AE3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286000"/>
            <a:ext cx="10668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77828" name="Rectangle 6">
            <a:extLst>
              <a:ext uri="{FF2B5EF4-FFF2-40B4-BE49-F238E27FC236}">
                <a16:creationId xmlns:a16="http://schemas.microsoft.com/office/drawing/2014/main" id="{AF943342-2BCB-10EB-9167-22ACBABD27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895600"/>
            <a:ext cx="10668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77829" name="Rectangle 7">
            <a:extLst>
              <a:ext uri="{FF2B5EF4-FFF2-40B4-BE49-F238E27FC236}">
                <a16:creationId xmlns:a16="http://schemas.microsoft.com/office/drawing/2014/main" id="{3F7DCED9-2221-4801-528D-A371F80AB4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505200"/>
            <a:ext cx="10668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77830" name="Rectangle 8">
            <a:extLst>
              <a:ext uri="{FF2B5EF4-FFF2-40B4-BE49-F238E27FC236}">
                <a16:creationId xmlns:a16="http://schemas.microsoft.com/office/drawing/2014/main" id="{08E980AA-A387-E9DD-8FAE-139FEB414B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257800"/>
            <a:ext cx="10668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77831" name="Oval 9">
            <a:extLst>
              <a:ext uri="{FF2B5EF4-FFF2-40B4-BE49-F238E27FC236}">
                <a16:creationId xmlns:a16="http://schemas.microsoft.com/office/drawing/2014/main" id="{AFA920C5-DDE0-3958-CDB1-5C1BD21CA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4267200"/>
            <a:ext cx="76200" cy="762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77832" name="Oval 10">
            <a:extLst>
              <a:ext uri="{FF2B5EF4-FFF2-40B4-BE49-F238E27FC236}">
                <a16:creationId xmlns:a16="http://schemas.microsoft.com/office/drawing/2014/main" id="{6273AF2B-CF65-C4F6-BB4C-257433740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4419600"/>
            <a:ext cx="76200" cy="762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77833" name="Oval 11">
            <a:extLst>
              <a:ext uri="{FF2B5EF4-FFF2-40B4-BE49-F238E27FC236}">
                <a16:creationId xmlns:a16="http://schemas.microsoft.com/office/drawing/2014/main" id="{29ADE73B-96C5-8C76-31D9-25D023BFD8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4572000"/>
            <a:ext cx="76200" cy="762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77834" name="Text Box 12">
            <a:extLst>
              <a:ext uri="{FF2B5EF4-FFF2-40B4-BE49-F238E27FC236}">
                <a16:creationId xmlns:a16="http://schemas.microsoft.com/office/drawing/2014/main" id="{4648C110-FD86-2783-E14D-C0B1373E2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" y="4572000"/>
            <a:ext cx="879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splits</a:t>
            </a:r>
          </a:p>
        </p:txBody>
      </p:sp>
      <p:sp>
        <p:nvSpPr>
          <p:cNvPr id="77835" name="Oval 13">
            <a:extLst>
              <a:ext uri="{FF2B5EF4-FFF2-40B4-BE49-F238E27FC236}">
                <a16:creationId xmlns:a16="http://schemas.microsoft.com/office/drawing/2014/main" id="{DA7B2B16-0A8B-465B-CB46-1DB201B85A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5029200"/>
            <a:ext cx="76200" cy="762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77836" name="Oval 15">
            <a:extLst>
              <a:ext uri="{FF2B5EF4-FFF2-40B4-BE49-F238E27FC236}">
                <a16:creationId xmlns:a16="http://schemas.microsoft.com/office/drawing/2014/main" id="{8A60D317-A52E-5097-8AB3-B6B47BB48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4850" y="2700338"/>
            <a:ext cx="1463675" cy="617537"/>
          </a:xfrm>
          <a:prstGeom prst="ellips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Parser</a:t>
            </a:r>
          </a:p>
        </p:txBody>
      </p:sp>
      <p:sp>
        <p:nvSpPr>
          <p:cNvPr id="77837" name="Oval 17">
            <a:extLst>
              <a:ext uri="{FF2B5EF4-FFF2-40B4-BE49-F238E27FC236}">
                <a16:creationId xmlns:a16="http://schemas.microsoft.com/office/drawing/2014/main" id="{B8B9B5CC-4DB5-73D4-0497-1148188C9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3497263"/>
            <a:ext cx="1463675" cy="617537"/>
          </a:xfrm>
          <a:prstGeom prst="ellips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Parser</a:t>
            </a:r>
          </a:p>
        </p:txBody>
      </p:sp>
      <p:sp>
        <p:nvSpPr>
          <p:cNvPr id="77838" name="Oval 18">
            <a:extLst>
              <a:ext uri="{FF2B5EF4-FFF2-40B4-BE49-F238E27FC236}">
                <a16:creationId xmlns:a16="http://schemas.microsoft.com/office/drawing/2014/main" id="{569F31AB-EC4A-6B26-5971-B8B2D2DCD9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5325" y="4792663"/>
            <a:ext cx="1463675" cy="617537"/>
          </a:xfrm>
          <a:prstGeom prst="ellips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Parser</a:t>
            </a:r>
          </a:p>
        </p:txBody>
      </p:sp>
      <p:sp>
        <p:nvSpPr>
          <p:cNvPr id="77839" name="Oval 19">
            <a:extLst>
              <a:ext uri="{FF2B5EF4-FFF2-40B4-BE49-F238E27FC236}">
                <a16:creationId xmlns:a16="http://schemas.microsoft.com/office/drawing/2014/main" id="{DD5F17D7-11EE-DC57-1199-F2DFC09F2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267200"/>
            <a:ext cx="76200" cy="762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77840" name="Oval 20">
            <a:extLst>
              <a:ext uri="{FF2B5EF4-FFF2-40B4-BE49-F238E27FC236}">
                <a16:creationId xmlns:a16="http://schemas.microsoft.com/office/drawing/2014/main" id="{AB33341E-782D-E200-116C-844C296D2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419600"/>
            <a:ext cx="76200" cy="762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77841" name="Oval 21">
            <a:extLst>
              <a:ext uri="{FF2B5EF4-FFF2-40B4-BE49-F238E27FC236}">
                <a16:creationId xmlns:a16="http://schemas.microsoft.com/office/drawing/2014/main" id="{1FB33F5A-5000-7B13-BE79-A483CA2777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572000"/>
            <a:ext cx="76200" cy="762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cxnSp>
        <p:nvCxnSpPr>
          <p:cNvPr id="77842" name="AutoShape 22">
            <a:extLst>
              <a:ext uri="{FF2B5EF4-FFF2-40B4-BE49-F238E27FC236}">
                <a16:creationId xmlns:a16="http://schemas.microsoft.com/office/drawing/2014/main" id="{AC6C8151-4181-2363-87F4-7FF1FA1AA508}"/>
              </a:ext>
            </a:extLst>
          </p:cNvPr>
          <p:cNvCxnSpPr>
            <a:cxnSpLocks noChangeShapeType="1"/>
            <a:stCxn id="77827" idx="3"/>
            <a:endCxn id="77836" idx="2"/>
          </p:cNvCxnSpPr>
          <p:nvPr/>
        </p:nvCxnSpPr>
        <p:spPr bwMode="auto">
          <a:xfrm>
            <a:off x="1524000" y="2590800"/>
            <a:ext cx="450850" cy="41910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43" name="AutoShape 23">
            <a:extLst>
              <a:ext uri="{FF2B5EF4-FFF2-40B4-BE49-F238E27FC236}">
                <a16:creationId xmlns:a16="http://schemas.microsoft.com/office/drawing/2014/main" id="{C2BC11F1-1BBE-22DB-56B2-94FE0CF8404E}"/>
              </a:ext>
            </a:extLst>
          </p:cNvPr>
          <p:cNvCxnSpPr>
            <a:cxnSpLocks noChangeShapeType="1"/>
            <a:stCxn id="77828" idx="3"/>
            <a:endCxn id="77838" idx="1"/>
          </p:cNvCxnSpPr>
          <p:nvPr/>
        </p:nvCxnSpPr>
        <p:spPr bwMode="auto">
          <a:xfrm>
            <a:off x="1524000" y="3200400"/>
            <a:ext cx="655638" cy="168275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44" name="AutoShape 24">
            <a:extLst>
              <a:ext uri="{FF2B5EF4-FFF2-40B4-BE49-F238E27FC236}">
                <a16:creationId xmlns:a16="http://schemas.microsoft.com/office/drawing/2014/main" id="{CD4EFA0D-43B3-BADF-0931-B5B1D0100733}"/>
              </a:ext>
            </a:extLst>
          </p:cNvPr>
          <p:cNvCxnSpPr>
            <a:cxnSpLocks noChangeShapeType="1"/>
            <a:stCxn id="77830" idx="3"/>
            <a:endCxn id="77837" idx="3"/>
          </p:cNvCxnSpPr>
          <p:nvPr/>
        </p:nvCxnSpPr>
        <p:spPr bwMode="auto">
          <a:xfrm flipV="1">
            <a:off x="1524000" y="4024313"/>
            <a:ext cx="671513" cy="1538287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7845" name="AutoShape 25">
            <a:extLst>
              <a:ext uri="{FF2B5EF4-FFF2-40B4-BE49-F238E27FC236}">
                <a16:creationId xmlns:a16="http://schemas.microsoft.com/office/drawing/2014/main" id="{B593F1E7-CB6B-801F-8D92-02D9E0E9E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700" y="1676400"/>
            <a:ext cx="1181100" cy="522288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Master</a:t>
            </a:r>
          </a:p>
        </p:txBody>
      </p:sp>
      <p:sp>
        <p:nvSpPr>
          <p:cNvPr id="77846" name="Rectangle 26">
            <a:extLst>
              <a:ext uri="{FF2B5EF4-FFF2-40B4-BE49-F238E27FC236}">
                <a16:creationId xmlns:a16="http://schemas.microsoft.com/office/drawing/2014/main" id="{7C7B534C-E963-0F83-0D9E-883A2D7724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063" y="2743200"/>
            <a:ext cx="54927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a-f</a:t>
            </a:r>
          </a:p>
        </p:txBody>
      </p:sp>
      <p:sp>
        <p:nvSpPr>
          <p:cNvPr id="77847" name="Rectangle 27">
            <a:extLst>
              <a:ext uri="{FF2B5EF4-FFF2-40B4-BE49-F238E27FC236}">
                <a16:creationId xmlns:a16="http://schemas.microsoft.com/office/drawing/2014/main" id="{E6AFFB23-FC52-4F92-C062-48F6C9AC02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6925" y="2743200"/>
            <a:ext cx="6350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g-p</a:t>
            </a:r>
          </a:p>
        </p:txBody>
      </p:sp>
      <p:sp>
        <p:nvSpPr>
          <p:cNvPr id="77848" name="Rectangle 28">
            <a:extLst>
              <a:ext uri="{FF2B5EF4-FFF2-40B4-BE49-F238E27FC236}">
                <a16:creationId xmlns:a16="http://schemas.microsoft.com/office/drawing/2014/main" id="{6FCF7F1D-2CF4-3277-C49C-86DF0BF7F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9863" y="2743200"/>
            <a:ext cx="617537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q-z</a:t>
            </a:r>
          </a:p>
        </p:txBody>
      </p:sp>
      <p:sp>
        <p:nvSpPr>
          <p:cNvPr id="77849" name="Rectangle 29">
            <a:extLst>
              <a:ext uri="{FF2B5EF4-FFF2-40B4-BE49-F238E27FC236}">
                <a16:creationId xmlns:a16="http://schemas.microsoft.com/office/drawing/2014/main" id="{975049A4-D7AD-CEFE-97BB-1D07B47275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938" y="3571875"/>
            <a:ext cx="54927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a-f</a:t>
            </a:r>
          </a:p>
        </p:txBody>
      </p:sp>
      <p:sp>
        <p:nvSpPr>
          <p:cNvPr id="77850" name="Rectangle 30">
            <a:extLst>
              <a:ext uri="{FF2B5EF4-FFF2-40B4-BE49-F238E27FC236}">
                <a16:creationId xmlns:a16="http://schemas.microsoft.com/office/drawing/2014/main" id="{2D914BCB-C076-B083-54CC-B717E661C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2800" y="3571875"/>
            <a:ext cx="6350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g-p</a:t>
            </a:r>
          </a:p>
        </p:txBody>
      </p:sp>
      <p:sp>
        <p:nvSpPr>
          <p:cNvPr id="77851" name="Rectangle 31">
            <a:extLst>
              <a:ext uri="{FF2B5EF4-FFF2-40B4-BE49-F238E27FC236}">
                <a16:creationId xmlns:a16="http://schemas.microsoft.com/office/drawing/2014/main" id="{7A82DACD-91A4-3DA5-6F55-A29CF1A30F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9863" y="3571875"/>
            <a:ext cx="617537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q-z</a:t>
            </a:r>
          </a:p>
        </p:txBody>
      </p:sp>
      <p:sp>
        <p:nvSpPr>
          <p:cNvPr id="77852" name="Rectangle 32">
            <a:extLst>
              <a:ext uri="{FF2B5EF4-FFF2-40B4-BE49-F238E27FC236}">
                <a16:creationId xmlns:a16="http://schemas.microsoft.com/office/drawing/2014/main" id="{1ACD6080-409C-2836-90E8-66C1401BB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938" y="4867275"/>
            <a:ext cx="54927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a-f</a:t>
            </a:r>
          </a:p>
        </p:txBody>
      </p:sp>
      <p:sp>
        <p:nvSpPr>
          <p:cNvPr id="77853" name="Rectangle 33">
            <a:extLst>
              <a:ext uri="{FF2B5EF4-FFF2-40B4-BE49-F238E27FC236}">
                <a16:creationId xmlns:a16="http://schemas.microsoft.com/office/drawing/2014/main" id="{2065A86A-02ED-7BB4-2F10-2FA9BAAB1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2800" y="4867275"/>
            <a:ext cx="6350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g-p</a:t>
            </a:r>
          </a:p>
        </p:txBody>
      </p:sp>
      <p:sp>
        <p:nvSpPr>
          <p:cNvPr id="77854" name="Rectangle 34">
            <a:extLst>
              <a:ext uri="{FF2B5EF4-FFF2-40B4-BE49-F238E27FC236}">
                <a16:creationId xmlns:a16="http://schemas.microsoft.com/office/drawing/2014/main" id="{F1751585-C6D0-B83E-1972-4574C33F8B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9863" y="4867275"/>
            <a:ext cx="617537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q-z</a:t>
            </a:r>
          </a:p>
        </p:txBody>
      </p:sp>
      <p:sp>
        <p:nvSpPr>
          <p:cNvPr id="77855" name="Oval 35">
            <a:extLst>
              <a:ext uri="{FF2B5EF4-FFF2-40B4-BE49-F238E27FC236}">
                <a16:creationId xmlns:a16="http://schemas.microsoft.com/office/drawing/2014/main" id="{BE4566BC-92D2-A017-8CA8-F258E0718A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4267200"/>
            <a:ext cx="76200" cy="762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77856" name="Oval 36">
            <a:extLst>
              <a:ext uri="{FF2B5EF4-FFF2-40B4-BE49-F238E27FC236}">
                <a16:creationId xmlns:a16="http://schemas.microsoft.com/office/drawing/2014/main" id="{2F1358A7-36D3-41FB-B2E9-EA67574DCC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4419600"/>
            <a:ext cx="76200" cy="762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77857" name="Oval 37">
            <a:extLst>
              <a:ext uri="{FF2B5EF4-FFF2-40B4-BE49-F238E27FC236}">
                <a16:creationId xmlns:a16="http://schemas.microsoft.com/office/drawing/2014/main" id="{BED4DC7A-34C8-F71F-4D8E-32F1866CB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4572000"/>
            <a:ext cx="76200" cy="762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cxnSp>
        <p:nvCxnSpPr>
          <p:cNvPr id="77858" name="AutoShape 38">
            <a:extLst>
              <a:ext uri="{FF2B5EF4-FFF2-40B4-BE49-F238E27FC236}">
                <a16:creationId xmlns:a16="http://schemas.microsoft.com/office/drawing/2014/main" id="{F25FBCB7-EAA8-56B3-6C63-3701AF7DEEAE}"/>
              </a:ext>
            </a:extLst>
          </p:cNvPr>
          <p:cNvCxnSpPr>
            <a:cxnSpLocks noChangeShapeType="1"/>
            <a:stCxn id="77836" idx="6"/>
            <a:endCxn id="77846" idx="1"/>
          </p:cNvCxnSpPr>
          <p:nvPr/>
        </p:nvCxnSpPr>
        <p:spPr bwMode="auto">
          <a:xfrm flipV="1">
            <a:off x="3438525" y="2976563"/>
            <a:ext cx="617538" cy="33337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59" name="AutoShape 39">
            <a:extLst>
              <a:ext uri="{FF2B5EF4-FFF2-40B4-BE49-F238E27FC236}">
                <a16:creationId xmlns:a16="http://schemas.microsoft.com/office/drawing/2014/main" id="{A8816DA1-FDA8-A3F0-7B3B-5234ADEA6F9B}"/>
              </a:ext>
            </a:extLst>
          </p:cNvPr>
          <p:cNvCxnSpPr>
            <a:cxnSpLocks noChangeShapeType="1"/>
            <a:stCxn id="77837" idx="6"/>
            <a:endCxn id="77849" idx="1"/>
          </p:cNvCxnSpPr>
          <p:nvPr/>
        </p:nvCxnSpPr>
        <p:spPr bwMode="auto">
          <a:xfrm flipV="1">
            <a:off x="3444875" y="3805238"/>
            <a:ext cx="627063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60" name="AutoShape 40">
            <a:extLst>
              <a:ext uri="{FF2B5EF4-FFF2-40B4-BE49-F238E27FC236}">
                <a16:creationId xmlns:a16="http://schemas.microsoft.com/office/drawing/2014/main" id="{780ED3D2-A377-8B51-6698-B49D933735D7}"/>
              </a:ext>
            </a:extLst>
          </p:cNvPr>
          <p:cNvCxnSpPr>
            <a:cxnSpLocks noChangeShapeType="1"/>
            <a:stCxn id="77838" idx="6"/>
            <a:endCxn id="77852" idx="1"/>
          </p:cNvCxnSpPr>
          <p:nvPr/>
        </p:nvCxnSpPr>
        <p:spPr bwMode="auto">
          <a:xfrm flipV="1">
            <a:off x="3429000" y="5100638"/>
            <a:ext cx="642938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7861" name="Oval 41">
            <a:extLst>
              <a:ext uri="{FF2B5EF4-FFF2-40B4-BE49-F238E27FC236}">
                <a16:creationId xmlns:a16="http://schemas.microsoft.com/office/drawing/2014/main" id="{475717E5-FB58-D434-6D82-626E3D9EFD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0788" y="2700338"/>
            <a:ext cx="1655762" cy="617537"/>
          </a:xfrm>
          <a:prstGeom prst="ellips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Inverter</a:t>
            </a:r>
          </a:p>
        </p:txBody>
      </p:sp>
      <p:sp>
        <p:nvSpPr>
          <p:cNvPr id="77862" name="Oval 42">
            <a:extLst>
              <a:ext uri="{FF2B5EF4-FFF2-40B4-BE49-F238E27FC236}">
                <a16:creationId xmlns:a16="http://schemas.microsoft.com/office/drawing/2014/main" id="{41720FA8-FAA5-B4D1-EBBB-6F6646B80A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649663"/>
            <a:ext cx="1655763" cy="617537"/>
          </a:xfrm>
          <a:prstGeom prst="ellips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Inverter</a:t>
            </a:r>
          </a:p>
        </p:txBody>
      </p:sp>
      <p:sp>
        <p:nvSpPr>
          <p:cNvPr id="77863" name="Oval 43">
            <a:extLst>
              <a:ext uri="{FF2B5EF4-FFF2-40B4-BE49-F238E27FC236}">
                <a16:creationId xmlns:a16="http://schemas.microsoft.com/office/drawing/2014/main" id="{18E176F7-E287-F5E1-A456-3932659DB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4564063"/>
            <a:ext cx="1655763" cy="617537"/>
          </a:xfrm>
          <a:prstGeom prst="ellips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Inverter</a:t>
            </a:r>
          </a:p>
        </p:txBody>
      </p:sp>
      <p:cxnSp>
        <p:nvCxnSpPr>
          <p:cNvPr id="77864" name="AutoShape 46">
            <a:extLst>
              <a:ext uri="{FF2B5EF4-FFF2-40B4-BE49-F238E27FC236}">
                <a16:creationId xmlns:a16="http://schemas.microsoft.com/office/drawing/2014/main" id="{C30AFC72-20CC-AA73-B554-B26F5F8BDA80}"/>
              </a:ext>
            </a:extLst>
          </p:cNvPr>
          <p:cNvCxnSpPr>
            <a:cxnSpLocks noChangeShapeType="1"/>
            <a:stCxn id="77846" idx="0"/>
            <a:endCxn id="77861" idx="1"/>
          </p:cNvCxnSpPr>
          <p:nvPr/>
        </p:nvCxnSpPr>
        <p:spPr bwMode="auto">
          <a:xfrm rot="5400000" flipV="1">
            <a:off x="5413375" y="1660525"/>
            <a:ext cx="47625" cy="2212975"/>
          </a:xfrm>
          <a:prstGeom prst="bentConnector3">
            <a:avLst>
              <a:gd name="adj1" fmla="val -57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65" name="AutoShape 47">
            <a:extLst>
              <a:ext uri="{FF2B5EF4-FFF2-40B4-BE49-F238E27FC236}">
                <a16:creationId xmlns:a16="http://schemas.microsoft.com/office/drawing/2014/main" id="{065D4421-3EEF-ED07-782F-1E085A1774EE}"/>
              </a:ext>
            </a:extLst>
          </p:cNvPr>
          <p:cNvCxnSpPr>
            <a:cxnSpLocks noChangeShapeType="1"/>
            <a:stCxn id="77849" idx="0"/>
            <a:endCxn id="77861" idx="3"/>
          </p:cNvCxnSpPr>
          <p:nvPr/>
        </p:nvCxnSpPr>
        <p:spPr bwMode="auto">
          <a:xfrm rot="-5400000">
            <a:off x="5272881" y="2301082"/>
            <a:ext cx="344487" cy="2197100"/>
          </a:xfrm>
          <a:prstGeom prst="bentConnector3">
            <a:avLst>
              <a:gd name="adj1" fmla="val 36866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66" name="AutoShape 50">
            <a:extLst>
              <a:ext uri="{FF2B5EF4-FFF2-40B4-BE49-F238E27FC236}">
                <a16:creationId xmlns:a16="http://schemas.microsoft.com/office/drawing/2014/main" id="{BF91DB32-0E59-A03F-4EB3-6C69188415E3}"/>
              </a:ext>
            </a:extLst>
          </p:cNvPr>
          <p:cNvCxnSpPr>
            <a:cxnSpLocks noChangeShapeType="1"/>
            <a:stCxn id="77852" idx="0"/>
            <a:endCxn id="77861" idx="3"/>
          </p:cNvCxnSpPr>
          <p:nvPr/>
        </p:nvCxnSpPr>
        <p:spPr bwMode="auto">
          <a:xfrm rot="-5400000">
            <a:off x="4625181" y="2948782"/>
            <a:ext cx="1639887" cy="2197100"/>
          </a:xfrm>
          <a:prstGeom prst="curvedConnector3">
            <a:avLst>
              <a:gd name="adj1" fmla="val 4724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7867" name="AutoShape 51">
            <a:extLst>
              <a:ext uri="{FF2B5EF4-FFF2-40B4-BE49-F238E27FC236}">
                <a16:creationId xmlns:a16="http://schemas.microsoft.com/office/drawing/2014/main" id="{4C93845C-6EAA-5AE7-F072-224F20C983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2590800"/>
            <a:ext cx="685800" cy="762000"/>
          </a:xfrm>
          <a:prstGeom prst="can">
            <a:avLst>
              <a:gd name="adj" fmla="val 2777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77868" name="AutoShape 52">
            <a:extLst>
              <a:ext uri="{FF2B5EF4-FFF2-40B4-BE49-F238E27FC236}">
                <a16:creationId xmlns:a16="http://schemas.microsoft.com/office/drawing/2014/main" id="{1326FCDA-7D37-2F9E-7BFB-B7B770B8C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3581400"/>
            <a:ext cx="685800" cy="762000"/>
          </a:xfrm>
          <a:prstGeom prst="can">
            <a:avLst>
              <a:gd name="adj" fmla="val 2777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77869" name="AutoShape 53">
            <a:extLst>
              <a:ext uri="{FF2B5EF4-FFF2-40B4-BE49-F238E27FC236}">
                <a16:creationId xmlns:a16="http://schemas.microsoft.com/office/drawing/2014/main" id="{AE969097-3A5F-3D5B-ADA5-865101A46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495800"/>
            <a:ext cx="685800" cy="762000"/>
          </a:xfrm>
          <a:prstGeom prst="can">
            <a:avLst>
              <a:gd name="adj" fmla="val 2777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77870" name="Text Box 54">
            <a:extLst>
              <a:ext uri="{FF2B5EF4-FFF2-40B4-BE49-F238E27FC236}">
                <a16:creationId xmlns:a16="http://schemas.microsoft.com/office/drawing/2014/main" id="{59900665-D3E8-8F1E-E033-8B2C93092D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3663" y="1944688"/>
            <a:ext cx="1354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Postings</a:t>
            </a:r>
          </a:p>
        </p:txBody>
      </p:sp>
      <p:cxnSp>
        <p:nvCxnSpPr>
          <p:cNvPr id="77871" name="AutoShape 55">
            <a:extLst>
              <a:ext uri="{FF2B5EF4-FFF2-40B4-BE49-F238E27FC236}">
                <a16:creationId xmlns:a16="http://schemas.microsoft.com/office/drawing/2014/main" id="{EC99E1A5-1096-C5F9-F3DD-FE814E4E1E01}"/>
              </a:ext>
            </a:extLst>
          </p:cNvPr>
          <p:cNvCxnSpPr>
            <a:cxnSpLocks noChangeShapeType="1"/>
            <a:stCxn id="77861" idx="6"/>
            <a:endCxn id="77867" idx="2"/>
          </p:cNvCxnSpPr>
          <p:nvPr/>
        </p:nvCxnSpPr>
        <p:spPr bwMode="auto">
          <a:xfrm flipV="1">
            <a:off x="7956550" y="2971800"/>
            <a:ext cx="273050" cy="3810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7872" name="Text Box 56">
            <a:extLst>
              <a:ext uri="{FF2B5EF4-FFF2-40B4-BE49-F238E27FC236}">
                <a16:creationId xmlns:a16="http://schemas.microsoft.com/office/drawing/2014/main" id="{7E867E0C-6298-1D17-54DD-2CA4CE6233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9450" y="2819400"/>
            <a:ext cx="53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a-f</a:t>
            </a:r>
          </a:p>
        </p:txBody>
      </p:sp>
      <p:sp>
        <p:nvSpPr>
          <p:cNvPr id="77873" name="Text Box 57">
            <a:extLst>
              <a:ext uri="{FF2B5EF4-FFF2-40B4-BE49-F238E27FC236}">
                <a16:creationId xmlns:a16="http://schemas.microsoft.com/office/drawing/2014/main" id="{728CB426-4DE4-86F6-DD59-8B07817B6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9450" y="3810000"/>
            <a:ext cx="625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g-p</a:t>
            </a:r>
          </a:p>
        </p:txBody>
      </p:sp>
      <p:sp>
        <p:nvSpPr>
          <p:cNvPr id="77874" name="Text Box 58">
            <a:extLst>
              <a:ext uri="{FF2B5EF4-FFF2-40B4-BE49-F238E27FC236}">
                <a16:creationId xmlns:a16="http://schemas.microsoft.com/office/drawing/2014/main" id="{63EFA164-18BD-1DB4-522C-EFB0F045F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9925" y="4648200"/>
            <a:ext cx="608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q-z</a:t>
            </a:r>
          </a:p>
        </p:txBody>
      </p:sp>
      <p:sp>
        <p:nvSpPr>
          <p:cNvPr id="77875" name="Oval 59">
            <a:extLst>
              <a:ext uri="{FF2B5EF4-FFF2-40B4-BE49-F238E27FC236}">
                <a16:creationId xmlns:a16="http://schemas.microsoft.com/office/drawing/2014/main" id="{1B74666F-F855-68D6-CDDA-48472EE029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267200"/>
            <a:ext cx="76200" cy="762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77876" name="Oval 60">
            <a:extLst>
              <a:ext uri="{FF2B5EF4-FFF2-40B4-BE49-F238E27FC236}">
                <a16:creationId xmlns:a16="http://schemas.microsoft.com/office/drawing/2014/main" id="{752D088C-83FE-C576-A333-8841135A5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419600"/>
            <a:ext cx="76200" cy="762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77877" name="Oval 61">
            <a:extLst>
              <a:ext uri="{FF2B5EF4-FFF2-40B4-BE49-F238E27FC236}">
                <a16:creationId xmlns:a16="http://schemas.microsoft.com/office/drawing/2014/main" id="{47B0CADA-AF69-0BB8-3E98-76D2D7C6E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572000"/>
            <a:ext cx="76200" cy="762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cxnSp>
        <p:nvCxnSpPr>
          <p:cNvPr id="77878" name="AutoShape 62">
            <a:extLst>
              <a:ext uri="{FF2B5EF4-FFF2-40B4-BE49-F238E27FC236}">
                <a16:creationId xmlns:a16="http://schemas.microsoft.com/office/drawing/2014/main" id="{B779F165-A5F5-B995-579E-91FA5CE02BDD}"/>
              </a:ext>
            </a:extLst>
          </p:cNvPr>
          <p:cNvCxnSpPr>
            <a:cxnSpLocks noChangeShapeType="1"/>
            <a:stCxn id="77862" idx="6"/>
            <a:endCxn id="77868" idx="2"/>
          </p:cNvCxnSpPr>
          <p:nvPr/>
        </p:nvCxnSpPr>
        <p:spPr bwMode="auto">
          <a:xfrm>
            <a:off x="7980363" y="3959225"/>
            <a:ext cx="249237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79" name="AutoShape 63">
            <a:extLst>
              <a:ext uri="{FF2B5EF4-FFF2-40B4-BE49-F238E27FC236}">
                <a16:creationId xmlns:a16="http://schemas.microsoft.com/office/drawing/2014/main" id="{A66666AD-6C6B-E8A7-0612-385E662702EA}"/>
              </a:ext>
            </a:extLst>
          </p:cNvPr>
          <p:cNvCxnSpPr>
            <a:cxnSpLocks noChangeShapeType="1"/>
            <a:stCxn id="77863" idx="6"/>
            <a:endCxn id="77869" idx="2"/>
          </p:cNvCxnSpPr>
          <p:nvPr/>
        </p:nvCxnSpPr>
        <p:spPr bwMode="auto">
          <a:xfrm>
            <a:off x="7980363" y="4873625"/>
            <a:ext cx="249237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7880" name="Line 67">
            <a:extLst>
              <a:ext uri="{FF2B5EF4-FFF2-40B4-BE49-F238E27FC236}">
                <a16:creationId xmlns:a16="http://schemas.microsoft.com/office/drawing/2014/main" id="{67B0AFB9-8E8F-90D8-7741-4CD56332481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67000" y="19812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77881" name="Line 68">
            <a:extLst>
              <a:ext uri="{FF2B5EF4-FFF2-40B4-BE49-F238E27FC236}">
                <a16:creationId xmlns:a16="http://schemas.microsoft.com/office/drawing/2014/main" id="{9B7F1F58-8D61-0CA9-88CE-2284589B0129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1905000"/>
            <a:ext cx="213360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77882" name="Text Box 69">
            <a:extLst>
              <a:ext uri="{FF2B5EF4-FFF2-40B4-BE49-F238E27FC236}">
                <a16:creationId xmlns:a16="http://schemas.microsoft.com/office/drawing/2014/main" id="{41577F58-E370-0FA6-616D-0CAC7EBA3F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1752600"/>
            <a:ext cx="106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 i="1">
                <a:latin typeface="Lucida Sans" panose="020B0602030504020204" pitchFamily="34" charset="0"/>
                <a:ea typeface="Arial Unicode MS" pitchFamily="34" charset="-128"/>
              </a:rPr>
              <a:t>assign</a:t>
            </a:r>
          </a:p>
        </p:txBody>
      </p:sp>
      <p:sp>
        <p:nvSpPr>
          <p:cNvPr id="77883" name="Text Box 70">
            <a:extLst>
              <a:ext uri="{FF2B5EF4-FFF2-40B4-BE49-F238E27FC236}">
                <a16:creationId xmlns:a16="http://schemas.microsoft.com/office/drawing/2014/main" id="{BD720C9F-9CE1-0DCE-6BC8-6C74001A4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1752600"/>
            <a:ext cx="106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 i="1">
                <a:latin typeface="Lucida Sans" panose="020B0602030504020204" pitchFamily="34" charset="0"/>
                <a:ea typeface="Arial Unicode MS" pitchFamily="34" charset="-128"/>
              </a:rPr>
              <a:t>assign</a:t>
            </a:r>
          </a:p>
        </p:txBody>
      </p:sp>
      <p:sp>
        <p:nvSpPr>
          <p:cNvPr id="77884" name="TextBox 61">
            <a:extLst>
              <a:ext uri="{FF2B5EF4-FFF2-40B4-BE49-F238E27FC236}">
                <a16:creationId xmlns:a16="http://schemas.microsoft.com/office/drawing/2014/main" id="{BFBE382E-BFA0-C5ED-677F-59DEFB57E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5791200"/>
            <a:ext cx="1219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 i="1">
                <a:solidFill>
                  <a:srgbClr val="0000FF"/>
                </a:solidFill>
                <a:latin typeface="Lucida Sans" panose="020B0602030504020204" pitchFamily="34" charset="0"/>
                <a:ea typeface="Arial Unicode MS" pitchFamily="34" charset="-128"/>
              </a:rPr>
              <a:t>Map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 i="1">
                <a:latin typeface="Lucida Sans" panose="020B0602030504020204" pitchFamily="34" charset="0"/>
                <a:ea typeface="Arial Unicode MS" pitchFamily="34" charset="-128"/>
              </a:rPr>
              <a:t>phase</a:t>
            </a:r>
          </a:p>
        </p:txBody>
      </p:sp>
      <p:sp>
        <p:nvSpPr>
          <p:cNvPr id="77885" name="TextBox 62">
            <a:extLst>
              <a:ext uri="{FF2B5EF4-FFF2-40B4-BE49-F238E27FC236}">
                <a16:creationId xmlns:a16="http://schemas.microsoft.com/office/drawing/2014/main" id="{F51D1435-0EAA-FF5D-8242-56D1BEEA0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5943600"/>
            <a:ext cx="21955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Segment files</a:t>
            </a:r>
          </a:p>
        </p:txBody>
      </p:sp>
      <p:sp>
        <p:nvSpPr>
          <p:cNvPr id="77886" name="TextBox 63">
            <a:extLst>
              <a:ext uri="{FF2B5EF4-FFF2-40B4-BE49-F238E27FC236}">
                <a16:creationId xmlns:a16="http://schemas.microsoft.com/office/drawing/2014/main" id="{E5E04C36-78A8-C98B-AAEC-B88D45A32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5799138"/>
            <a:ext cx="123983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 i="1">
                <a:solidFill>
                  <a:srgbClr val="0000FF"/>
                </a:solidFill>
                <a:latin typeface="Lucida Sans" panose="020B0602030504020204" pitchFamily="34" charset="0"/>
                <a:ea typeface="Arial Unicode MS" pitchFamily="34" charset="-128"/>
              </a:rPr>
              <a:t>Reduce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 i="1">
                <a:latin typeface="Lucida Sans" panose="020B0602030504020204" pitchFamily="34" charset="0"/>
                <a:ea typeface="Arial Unicode MS" pitchFamily="34" charset="-128"/>
              </a:rPr>
              <a:t>phase</a:t>
            </a:r>
          </a:p>
        </p:txBody>
      </p:sp>
      <p:sp>
        <p:nvSpPr>
          <p:cNvPr id="77887" name="TextBox 4">
            <a:extLst>
              <a:ext uri="{FF2B5EF4-FFF2-40B4-BE49-F238E27FC236}">
                <a16:creationId xmlns:a16="http://schemas.microsoft.com/office/drawing/2014/main" id="{92887987-7D3F-AFA5-5527-CFF42F23D0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CE150C89-3FE5-C2C3-61B1-F7B90D45B6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MapReduce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854DE9CA-CD14-2F24-8688-3B0AEDDE75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 index construction algorithm we just described is an instance of MapReduce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MapReduce (Dean and Ghemawat 2004) is a robust and conceptually simple framework for distributed computing …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… without having to write code for the distribution part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They describe the Google indexing system (ca. 2002) as consisting of a number of phases, each implemented in MapReduce</a:t>
            </a:r>
          </a:p>
        </p:txBody>
      </p:sp>
      <p:sp>
        <p:nvSpPr>
          <p:cNvPr id="79876" name="TextBox 4">
            <a:extLst>
              <a:ext uri="{FF2B5EF4-FFF2-40B4-BE49-F238E27FC236}">
                <a16:creationId xmlns:a16="http://schemas.microsoft.com/office/drawing/2014/main" id="{ADA751BE-DED6-0AE9-A1F4-7DFBF7F5D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4.4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E6857223-5B88-2E20-DEC9-38F640B580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MapReduce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18AFDBD5-C990-1A1B-C5E2-C3D89E0929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Index construction was just one phase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Another phase: transforming a term-partitioned index into a document-partitioned index</a:t>
            </a:r>
          </a:p>
          <a:p>
            <a:pPr lvl="1" eaLnBrk="1" hangingPunct="1"/>
            <a:r>
              <a:rPr lang="en-US" altLang="zh-TW" i="1">
                <a:ea typeface="ＭＳ Ｐゴシック" panose="020B0600070205080204" pitchFamily="34" charset="-128"/>
              </a:rPr>
              <a:t>Term-partitioned: </a:t>
            </a:r>
            <a:r>
              <a:rPr lang="en-US" altLang="zh-TW">
                <a:ea typeface="ＭＳ Ｐゴシック" panose="020B0600070205080204" pitchFamily="34" charset="-128"/>
              </a:rPr>
              <a:t>one machine handles a subrange of terms</a:t>
            </a:r>
          </a:p>
          <a:p>
            <a:pPr lvl="1" eaLnBrk="1" hangingPunct="1"/>
            <a:r>
              <a:rPr lang="en-US" altLang="zh-TW" i="1">
                <a:ea typeface="ＭＳ Ｐゴシック" panose="020B0600070205080204" pitchFamily="34" charset="-128"/>
              </a:rPr>
              <a:t>Document-partitioned: </a:t>
            </a:r>
            <a:r>
              <a:rPr lang="en-US" altLang="zh-TW">
                <a:ea typeface="ＭＳ Ｐゴシック" panose="020B0600070205080204" pitchFamily="34" charset="-128"/>
              </a:rPr>
              <a:t>one machine handles a subrange of documents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As we discuss in the web part of the course, most search engines use a document-partitioned index … better load balancing, etc.</a:t>
            </a:r>
          </a:p>
        </p:txBody>
      </p:sp>
      <p:sp>
        <p:nvSpPr>
          <p:cNvPr id="81924" name="TextBox 4">
            <a:extLst>
              <a:ext uri="{FF2B5EF4-FFF2-40B4-BE49-F238E27FC236}">
                <a16:creationId xmlns:a16="http://schemas.microsoft.com/office/drawing/2014/main" id="{1EE6B6AC-8F4D-E294-4737-43182DAF0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4.4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>
            <a:extLst>
              <a:ext uri="{FF2B5EF4-FFF2-40B4-BE49-F238E27FC236}">
                <a16:creationId xmlns:a16="http://schemas.microsoft.com/office/drawing/2014/main" id="{DF1C37CA-2896-E7E8-9926-04FF250B6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Schema for index construction in MapReduce</a:t>
            </a:r>
          </a:p>
        </p:txBody>
      </p:sp>
      <p:sp>
        <p:nvSpPr>
          <p:cNvPr id="83971" name="Content Placeholder 2">
            <a:extLst>
              <a:ext uri="{FF2B5EF4-FFF2-40B4-BE49-F238E27FC236}">
                <a16:creationId xmlns:a16="http://schemas.microsoft.com/office/drawing/2014/main" id="{96012494-7EB8-DE4B-F8EC-6E6E6EEDE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400" b="1">
                <a:ea typeface="ＭＳ Ｐゴシック" panose="020B0600070205080204" pitchFamily="34" charset="-128"/>
              </a:rPr>
              <a:t>Schema of map and reduce functions</a:t>
            </a:r>
          </a:p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map: input → list(k, v)     reduce: (k,list(v)) → output</a:t>
            </a:r>
          </a:p>
          <a:p>
            <a:pPr eaLnBrk="1" hangingPunct="1"/>
            <a:r>
              <a:rPr lang="en-US" altLang="zh-TW" sz="2400" b="1">
                <a:ea typeface="ＭＳ Ｐゴシック" panose="020B0600070205080204" pitchFamily="34" charset="-128"/>
              </a:rPr>
              <a:t>Instantiation of the schema for index construction</a:t>
            </a:r>
          </a:p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map: web collection → list(termID, docID)</a:t>
            </a:r>
          </a:p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reduce: (&lt;termID1, list(docID)&gt;, &lt;termID2, list(docID)&gt;, …) → (postings list1, postings list2, …)</a:t>
            </a:r>
          </a:p>
          <a:p>
            <a:pPr eaLnBrk="1" hangingPunct="1"/>
            <a:r>
              <a:rPr lang="en-US" altLang="zh-TW" sz="2400" b="1">
                <a:ea typeface="ＭＳ Ｐゴシック" panose="020B0600070205080204" pitchFamily="34" charset="-128"/>
              </a:rPr>
              <a:t>Example for index construction</a:t>
            </a:r>
          </a:p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map: d2 : C died. d1 : C came, C c’ed. → (&lt;C, d2&gt;, &lt;died,d2&gt;, &lt;C,d1&gt;, &lt;came,d1&gt;, &lt;C,d1&gt;, &lt;c’ed, d1&gt;</a:t>
            </a:r>
          </a:p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reduce: (&lt;C,(d2,d1,d1)&gt;, &lt;died,(d2)&gt;, &lt;came,(d1)&gt;, &lt;c’ed,(d1)&gt;)  →  (&lt;C,(d1:2,d2:1)&gt;, &lt;died,(d2:1)&gt;, &lt;came,(d1:1)&gt;, &lt;c’ed,(d1:1)&gt;)</a:t>
            </a:r>
          </a:p>
        </p:txBody>
      </p:sp>
      <p:sp>
        <p:nvSpPr>
          <p:cNvPr id="83972" name="TextBox 4">
            <a:extLst>
              <a:ext uri="{FF2B5EF4-FFF2-40B4-BE49-F238E27FC236}">
                <a16:creationId xmlns:a16="http://schemas.microsoft.com/office/drawing/2014/main" id="{A8989BF4-9915-1AF6-CE19-F92A783B12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4.4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標題 1">
            <a:extLst>
              <a:ext uri="{FF2B5EF4-FFF2-40B4-BE49-F238E27FC236}">
                <a16:creationId xmlns:a16="http://schemas.microsoft.com/office/drawing/2014/main" id="{8B401FD0-0164-E55B-CAA9-18337177A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Some Ideas behind MapReduce </a:t>
            </a:r>
            <a:endParaRPr lang="zh-TW" altLang="en-US">
              <a:ea typeface="ＭＳ Ｐゴシック" panose="020B0600070205080204" pitchFamily="34" charset="-128"/>
            </a:endParaRPr>
          </a:p>
        </p:txBody>
      </p:sp>
      <p:sp>
        <p:nvSpPr>
          <p:cNvPr id="86019" name="內容版面配置區 2">
            <a:extLst>
              <a:ext uri="{FF2B5EF4-FFF2-40B4-BE49-F238E27FC236}">
                <a16:creationId xmlns:a16="http://schemas.microsoft.com/office/drawing/2014/main" id="{4B701AE3-B794-DBB4-2157-9AFDBC965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solidFill>
                  <a:srgbClr val="0000FF"/>
                </a:solidFill>
                <a:ea typeface="ＭＳ Ｐゴシック" panose="020B0600070205080204" pitchFamily="34" charset="-128"/>
              </a:rPr>
              <a:t>Scale “out”, </a:t>
            </a:r>
            <a:r>
              <a:rPr lang="en-US" altLang="zh-TW">
                <a:ea typeface="ＭＳ Ｐゴシック" panose="020B0600070205080204" pitchFamily="34" charset="-128"/>
              </a:rPr>
              <a:t>not “up”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A large number of commodity low-end machines is preferred over a small number of high-end servers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Assumes failures are common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Moving “processing” to the data</a:t>
            </a:r>
          </a:p>
          <a:p>
            <a:endParaRPr lang="zh-TW" altLang="en-US">
              <a:ea typeface="ＭＳ Ｐゴシック" panose="020B0600070205080204" pitchFamily="34" charset="-128"/>
            </a:endParaRPr>
          </a:p>
        </p:txBody>
      </p:sp>
      <p:sp>
        <p:nvSpPr>
          <p:cNvPr id="86020" name="投影片編號版面配置區 3">
            <a:extLst>
              <a:ext uri="{FF2B5EF4-FFF2-40B4-BE49-F238E27FC236}">
                <a16:creationId xmlns:a16="http://schemas.microsoft.com/office/drawing/2014/main" id="{5DFA698F-6799-48E7-6B2E-ADD6D68EE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742A98A-ED3E-46D7-8182-CEDAFCD2C6F1}" type="slidenum">
              <a:rPr lang="en-US" altLang="zh-TW" sz="1200">
                <a:solidFill>
                  <a:srgbClr val="898989"/>
                </a:solidFill>
                <a:ea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en-US" altLang="zh-TW" sz="1200">
              <a:solidFill>
                <a:srgbClr val="898989"/>
              </a:solidFill>
              <a:ea typeface="Arial Unicode MS" pitchFamily="34" charset="-128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標題 1">
            <a:extLst>
              <a:ext uri="{FF2B5EF4-FFF2-40B4-BE49-F238E27FC236}">
                <a16:creationId xmlns:a16="http://schemas.microsoft.com/office/drawing/2014/main" id="{8B92CEFD-C4D4-A6A6-EDE7-97991BBA1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MapReduce: Functional Programming Roots</a:t>
            </a:r>
            <a:endParaRPr lang="zh-TW" altLang="en-US">
              <a:ea typeface="ＭＳ Ｐゴシック" panose="020B0600070205080204" pitchFamily="34" charset="-128"/>
            </a:endParaRPr>
          </a:p>
        </p:txBody>
      </p:sp>
      <p:sp>
        <p:nvSpPr>
          <p:cNvPr id="87043" name="投影片編號版面配置區 3">
            <a:extLst>
              <a:ext uri="{FF2B5EF4-FFF2-40B4-BE49-F238E27FC236}">
                <a16:creationId xmlns:a16="http://schemas.microsoft.com/office/drawing/2014/main" id="{93E7D9C4-C508-8995-E07E-3A180439D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69AC252-9844-4083-8C89-B3E104D9A11A}" type="slidenum">
              <a:rPr lang="en-US" altLang="zh-TW" sz="1200">
                <a:solidFill>
                  <a:srgbClr val="898989"/>
                </a:solidFill>
                <a:ea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en-US" altLang="zh-TW" sz="1200">
              <a:solidFill>
                <a:srgbClr val="898989"/>
              </a:solidFill>
              <a:ea typeface="Arial Unicode MS" pitchFamily="34" charset="-128"/>
            </a:endParaRPr>
          </a:p>
        </p:txBody>
      </p:sp>
      <p:pic>
        <p:nvPicPr>
          <p:cNvPr id="87044" name="內容版面配置區 4">
            <a:extLst>
              <a:ext uri="{FF2B5EF4-FFF2-40B4-BE49-F238E27FC236}">
                <a16:creationId xmlns:a16="http://schemas.microsoft.com/office/drawing/2014/main" id="{088F9A07-F82E-04E6-0FC1-E9F7F67E12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09675" y="1638300"/>
            <a:ext cx="6724650" cy="4876800"/>
          </a:xfr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889BCE71-6A35-44F6-651D-34128948A2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Dynamic indexing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A12E7210-7185-C5F0-D87D-AA71C2FDB0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Up to now, we have assumed that collections are static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They rarely are: 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Documents come in over time and need to be inserted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Documents are deleted and modified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This means that the dictionary and postings lists have to be modified: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Postings updates for terms already in dictionary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New terms added to dictionary</a:t>
            </a:r>
          </a:p>
        </p:txBody>
      </p:sp>
      <p:sp>
        <p:nvSpPr>
          <p:cNvPr id="88068" name="TextBox 4">
            <a:extLst>
              <a:ext uri="{FF2B5EF4-FFF2-40B4-BE49-F238E27FC236}">
                <a16:creationId xmlns:a16="http://schemas.microsoft.com/office/drawing/2014/main" id="{452F7CCB-CAD4-CFF3-CEFE-A77570A062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4.5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C345CAA6-78B4-FEE7-6153-0CCDC2793D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Simplest approach</a:t>
            </a: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2398BF45-2AF8-80E8-AF06-133589DE39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Maintain “big” main index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New docs go into “small” auxiliary index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Search across both, merge results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Deletions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Invalidation bit-vector for deleted docs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Filter docs output on a search result by this invalidation bit-vector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Periodically, re-index into one main index</a:t>
            </a:r>
          </a:p>
        </p:txBody>
      </p:sp>
      <p:sp>
        <p:nvSpPr>
          <p:cNvPr id="90116" name="TextBox 4">
            <a:extLst>
              <a:ext uri="{FF2B5EF4-FFF2-40B4-BE49-F238E27FC236}">
                <a16:creationId xmlns:a16="http://schemas.microsoft.com/office/drawing/2014/main" id="{9F7B6497-CCBC-7653-DF46-02DBB2C95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4.5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>
            <a:extLst>
              <a:ext uri="{FF2B5EF4-FFF2-40B4-BE49-F238E27FC236}">
                <a16:creationId xmlns:a16="http://schemas.microsoft.com/office/drawing/2014/main" id="{4822720C-67A9-E1BF-9DAD-12E38C34E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Issues with main and auxiliary indexes</a:t>
            </a:r>
          </a:p>
        </p:txBody>
      </p:sp>
      <p:sp>
        <p:nvSpPr>
          <p:cNvPr id="92163" name="Content Placeholder 2">
            <a:extLst>
              <a:ext uri="{FF2B5EF4-FFF2-40B4-BE49-F238E27FC236}">
                <a16:creationId xmlns:a16="http://schemas.microsoft.com/office/drawing/2014/main" id="{00937E72-D980-5A5A-CE4F-6709385425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Problem of frequent merges – you touch stuff a lot</a:t>
            </a:r>
          </a:p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Poor performance during merge</a:t>
            </a:r>
          </a:p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Actually:</a:t>
            </a:r>
          </a:p>
          <a:p>
            <a:pPr lvl="1" eaLnBrk="1" hangingPunct="1"/>
            <a:r>
              <a:rPr lang="en-US" altLang="zh-TW" sz="2000">
                <a:ea typeface="ＭＳ Ｐゴシック" panose="020B0600070205080204" pitchFamily="34" charset="-128"/>
              </a:rPr>
              <a:t>Merging of the auxiliary index into the main index is efficient if we keep a separate file for each postings list</a:t>
            </a:r>
          </a:p>
          <a:p>
            <a:pPr lvl="1" eaLnBrk="1" hangingPunct="1"/>
            <a:r>
              <a:rPr lang="en-US" altLang="zh-TW" sz="2000">
                <a:ea typeface="ＭＳ Ｐゴシック" panose="020B0600070205080204" pitchFamily="34" charset="-128"/>
              </a:rPr>
              <a:t>Merge is the same as a simple append</a:t>
            </a:r>
          </a:p>
          <a:p>
            <a:pPr lvl="1" eaLnBrk="1" hangingPunct="1"/>
            <a:r>
              <a:rPr lang="en-US" altLang="zh-TW" sz="2000">
                <a:ea typeface="ＭＳ Ｐゴシック" panose="020B0600070205080204" pitchFamily="34" charset="-128"/>
              </a:rPr>
              <a:t>But then we would need a lot of files – inefficient for O/S</a:t>
            </a:r>
          </a:p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Assumption for the rest of the lecture: The index is one big file</a:t>
            </a:r>
          </a:p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In reality: Use a scheme somewhere in between (e.g., split very large postings lists, collect postings lists of length 1 in one file etc.)</a:t>
            </a:r>
          </a:p>
        </p:txBody>
      </p:sp>
      <p:sp>
        <p:nvSpPr>
          <p:cNvPr id="92164" name="TextBox 4">
            <a:extLst>
              <a:ext uri="{FF2B5EF4-FFF2-40B4-BE49-F238E27FC236}">
                <a16:creationId xmlns:a16="http://schemas.microsoft.com/office/drawing/2014/main" id="{C2089511-0991-CD75-8BEB-9191E09CA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4.5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>
            <a:extLst>
              <a:ext uri="{FF2B5EF4-FFF2-40B4-BE49-F238E27FC236}">
                <a16:creationId xmlns:a16="http://schemas.microsoft.com/office/drawing/2014/main" id="{2B042DDD-D9E0-84B9-F9A7-B73AEA41D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Logarithmic merge</a:t>
            </a:r>
          </a:p>
        </p:txBody>
      </p:sp>
      <p:sp>
        <p:nvSpPr>
          <p:cNvPr id="94211" name="Content Placeholder 2">
            <a:extLst>
              <a:ext uri="{FF2B5EF4-FFF2-40B4-BE49-F238E27FC236}">
                <a16:creationId xmlns:a16="http://schemas.microsoft.com/office/drawing/2014/main" id="{B039B952-39B7-77FD-F4DB-B87690D57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Maintain a series of indexes, each twice as large as the previous one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Keep smallest (Z</a:t>
            </a:r>
            <a:r>
              <a:rPr lang="en-US" altLang="zh-TW" baseline="-25000">
                <a:ea typeface="ＭＳ Ｐゴシック" panose="020B0600070205080204" pitchFamily="34" charset="-128"/>
              </a:rPr>
              <a:t>0</a:t>
            </a:r>
            <a:r>
              <a:rPr lang="en-US" altLang="zh-TW">
                <a:ea typeface="ＭＳ Ｐゴシック" panose="020B0600070205080204" pitchFamily="34" charset="-128"/>
              </a:rPr>
              <a:t>) in memory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Larger ones (I</a:t>
            </a:r>
            <a:r>
              <a:rPr lang="en-US" altLang="zh-TW" baseline="-25000">
                <a:ea typeface="ＭＳ Ｐゴシック" panose="020B0600070205080204" pitchFamily="34" charset="-128"/>
              </a:rPr>
              <a:t>0</a:t>
            </a:r>
            <a:r>
              <a:rPr lang="en-US" altLang="zh-TW">
                <a:ea typeface="ＭＳ Ｐゴシック" panose="020B0600070205080204" pitchFamily="34" charset="-128"/>
              </a:rPr>
              <a:t>, I</a:t>
            </a:r>
            <a:r>
              <a:rPr lang="en-US" altLang="zh-TW" baseline="-25000">
                <a:ea typeface="ＭＳ Ｐゴシック" panose="020B0600070205080204" pitchFamily="34" charset="-128"/>
              </a:rPr>
              <a:t>1</a:t>
            </a:r>
            <a:r>
              <a:rPr lang="en-US" altLang="zh-TW">
                <a:ea typeface="ＭＳ Ｐゴシック" panose="020B0600070205080204" pitchFamily="34" charset="-128"/>
              </a:rPr>
              <a:t>, …) on disk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If Z</a:t>
            </a:r>
            <a:r>
              <a:rPr lang="en-US" altLang="zh-TW" baseline="-25000">
                <a:ea typeface="ＭＳ Ｐゴシック" panose="020B0600070205080204" pitchFamily="34" charset="-128"/>
              </a:rPr>
              <a:t>0</a:t>
            </a:r>
            <a:r>
              <a:rPr lang="en-US" altLang="zh-TW">
                <a:ea typeface="ＭＳ Ｐゴシック" panose="020B0600070205080204" pitchFamily="34" charset="-128"/>
              </a:rPr>
              <a:t> gets too big (&gt; </a:t>
            </a:r>
            <a:r>
              <a:rPr lang="en-US" altLang="zh-TW" i="1">
                <a:ea typeface="ＭＳ Ｐゴシック" panose="020B0600070205080204" pitchFamily="34" charset="-128"/>
              </a:rPr>
              <a:t>n</a:t>
            </a:r>
            <a:r>
              <a:rPr lang="en-US" altLang="zh-TW">
                <a:ea typeface="ＭＳ Ｐゴシック" panose="020B0600070205080204" pitchFamily="34" charset="-128"/>
              </a:rPr>
              <a:t>), write to disk as I</a:t>
            </a:r>
            <a:r>
              <a:rPr lang="en-US" altLang="zh-TW" baseline="-25000">
                <a:ea typeface="ＭＳ Ｐゴシック" panose="020B0600070205080204" pitchFamily="34" charset="-128"/>
              </a:rPr>
              <a:t>0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or merge with I</a:t>
            </a:r>
            <a:r>
              <a:rPr lang="en-US" altLang="zh-TW" baseline="-25000">
                <a:ea typeface="ＭＳ Ｐゴシック" panose="020B0600070205080204" pitchFamily="34" charset="-128"/>
              </a:rPr>
              <a:t>0</a:t>
            </a:r>
            <a:r>
              <a:rPr lang="en-US" altLang="zh-TW">
                <a:ea typeface="ＭＳ Ｐゴシック" panose="020B0600070205080204" pitchFamily="34" charset="-128"/>
              </a:rPr>
              <a:t> (if I</a:t>
            </a:r>
            <a:r>
              <a:rPr lang="en-US" altLang="zh-TW" baseline="-25000">
                <a:ea typeface="ＭＳ Ｐゴシック" panose="020B0600070205080204" pitchFamily="34" charset="-128"/>
              </a:rPr>
              <a:t>0</a:t>
            </a:r>
            <a:r>
              <a:rPr lang="en-US" altLang="zh-TW">
                <a:ea typeface="ＭＳ Ｐゴシック" panose="020B0600070205080204" pitchFamily="34" charset="-128"/>
              </a:rPr>
              <a:t> already exists) as Z</a:t>
            </a:r>
            <a:r>
              <a:rPr lang="en-US" altLang="zh-TW" baseline="-25000">
                <a:ea typeface="ＭＳ Ｐゴシック" panose="020B0600070205080204" pitchFamily="34" charset="-128"/>
              </a:rPr>
              <a:t>1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Either write merge Z</a:t>
            </a:r>
            <a:r>
              <a:rPr lang="en-US" altLang="zh-TW" baseline="-25000">
                <a:ea typeface="ＭＳ Ｐゴシック" panose="020B0600070205080204" pitchFamily="34" charset="-128"/>
              </a:rPr>
              <a:t>1</a:t>
            </a:r>
            <a:r>
              <a:rPr lang="en-US" altLang="zh-TW">
                <a:ea typeface="ＭＳ Ｐゴシック" panose="020B0600070205080204" pitchFamily="34" charset="-128"/>
              </a:rPr>
              <a:t> to disk as I</a:t>
            </a:r>
            <a:r>
              <a:rPr lang="en-US" altLang="zh-TW" baseline="-25000">
                <a:ea typeface="ＭＳ Ｐゴシック" panose="020B0600070205080204" pitchFamily="34" charset="-128"/>
              </a:rPr>
              <a:t>1</a:t>
            </a:r>
            <a:r>
              <a:rPr lang="en-US" altLang="zh-TW">
                <a:ea typeface="ＭＳ Ｐゴシック" panose="020B0600070205080204" pitchFamily="34" charset="-128"/>
              </a:rPr>
              <a:t> (if no I</a:t>
            </a:r>
            <a:r>
              <a:rPr lang="en-US" altLang="zh-TW" baseline="-25000">
                <a:ea typeface="ＭＳ Ｐゴシック" panose="020B0600070205080204" pitchFamily="34" charset="-128"/>
              </a:rPr>
              <a:t>1</a:t>
            </a:r>
            <a:r>
              <a:rPr lang="en-US" altLang="zh-TW">
                <a:ea typeface="ＭＳ Ｐゴシック" panose="020B0600070205080204" pitchFamily="34" charset="-128"/>
              </a:rPr>
              <a:t>)</a:t>
            </a:r>
            <a:endParaRPr lang="en-US" altLang="zh-TW" baseline="-2500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Or merge with I</a:t>
            </a:r>
            <a:r>
              <a:rPr lang="en-US" altLang="zh-TW" baseline="-25000">
                <a:ea typeface="ＭＳ Ｐゴシック" panose="020B0600070205080204" pitchFamily="34" charset="-128"/>
              </a:rPr>
              <a:t>1</a:t>
            </a:r>
            <a:r>
              <a:rPr lang="en-US" altLang="zh-TW">
                <a:ea typeface="ＭＳ Ｐゴシック" panose="020B0600070205080204" pitchFamily="34" charset="-128"/>
              </a:rPr>
              <a:t> to form Z</a:t>
            </a:r>
            <a:r>
              <a:rPr lang="en-US" altLang="zh-TW" baseline="-25000">
                <a:ea typeface="ＭＳ Ｐゴシック" panose="020B0600070205080204" pitchFamily="34" charset="-128"/>
              </a:rPr>
              <a:t>2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etc.</a:t>
            </a:r>
          </a:p>
        </p:txBody>
      </p:sp>
      <p:sp>
        <p:nvSpPr>
          <p:cNvPr id="94212" name="TextBox 4">
            <a:extLst>
              <a:ext uri="{FF2B5EF4-FFF2-40B4-BE49-F238E27FC236}">
                <a16:creationId xmlns:a16="http://schemas.microsoft.com/office/drawing/2014/main" id="{764EE5C6-FF33-4E7A-9184-16F825BBA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4.5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4">
            <a:extLst>
              <a:ext uri="{FF2B5EF4-FFF2-40B4-BE49-F238E27FC236}">
                <a16:creationId xmlns:a16="http://schemas.microsoft.com/office/drawing/2014/main" id="{F2567DD1-1269-397A-1F8B-423FF2AFA9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8610600" cy="614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59" name="TextBox 4">
            <a:extLst>
              <a:ext uri="{FF2B5EF4-FFF2-40B4-BE49-F238E27FC236}">
                <a16:creationId xmlns:a16="http://schemas.microsoft.com/office/drawing/2014/main" id="{6026F999-6BD3-28D8-8C8B-8BDB2E42E2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4.5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>
            <a:extLst>
              <a:ext uri="{FF2B5EF4-FFF2-40B4-BE49-F238E27FC236}">
                <a16:creationId xmlns:a16="http://schemas.microsoft.com/office/drawing/2014/main" id="{BB67282C-23A4-3CAD-13F6-F26315BBD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Logarithmic merge</a:t>
            </a:r>
          </a:p>
        </p:txBody>
      </p:sp>
      <p:sp>
        <p:nvSpPr>
          <p:cNvPr id="98307" name="Content Placeholder 2">
            <a:extLst>
              <a:ext uri="{FF2B5EF4-FFF2-40B4-BE49-F238E27FC236}">
                <a16:creationId xmlns:a16="http://schemas.microsoft.com/office/drawing/2014/main" id="{FC4C9BFF-DB3B-1C1B-585A-5AC0CB854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Auxiliary and main index: index construction time is O(T</a:t>
            </a:r>
            <a:r>
              <a:rPr lang="en-US" altLang="zh-TW" baseline="30000">
                <a:ea typeface="ＭＳ Ｐゴシック" panose="020B0600070205080204" pitchFamily="34" charset="-128"/>
              </a:rPr>
              <a:t>2</a:t>
            </a:r>
            <a:r>
              <a:rPr lang="en-US" altLang="zh-TW">
                <a:ea typeface="ＭＳ Ｐゴシック" panose="020B0600070205080204" pitchFamily="34" charset="-128"/>
              </a:rPr>
              <a:t>) as each posting is touched in each merge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Logarithmic merge: Each posting is merged O(log T) times, so complexity is O(T log T)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So logarithmic merge is much more efficient for index construction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But query processing now requires the merging of O(log T) indexes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Whereas it is O(1) if you just have a main and auxiliary index</a:t>
            </a:r>
          </a:p>
        </p:txBody>
      </p:sp>
      <p:sp>
        <p:nvSpPr>
          <p:cNvPr id="98308" name="TextBox 4">
            <a:extLst>
              <a:ext uri="{FF2B5EF4-FFF2-40B4-BE49-F238E27FC236}">
                <a16:creationId xmlns:a16="http://schemas.microsoft.com/office/drawing/2014/main" id="{D1D5623A-AED7-6C73-9B4E-9BAB12B4FD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4.5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6558A622-1542-7CDA-D386-B13C055E60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Further issues with multiple indexes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33322587-8977-A0D8-677B-101EB40F7C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Collection-wide statistics are hard to maintain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E.g., when we spoke of spell-correction: which of several corrected alternatives do we present to the user?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We said, pick the one with the most hits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How do we maintain the top ones with multiple indexes and invalidation bit vectors?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One possibility: ignore everything but the main index for such ordering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Will see more such statistics used in results ranking</a:t>
            </a:r>
          </a:p>
        </p:txBody>
      </p:sp>
      <p:sp>
        <p:nvSpPr>
          <p:cNvPr id="100356" name="TextBox 4">
            <a:extLst>
              <a:ext uri="{FF2B5EF4-FFF2-40B4-BE49-F238E27FC236}">
                <a16:creationId xmlns:a16="http://schemas.microsoft.com/office/drawing/2014/main" id="{2B6DDB5F-7ABE-2A07-64DB-45376C282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4.5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itle 1">
            <a:extLst>
              <a:ext uri="{FF2B5EF4-FFF2-40B4-BE49-F238E27FC236}">
                <a16:creationId xmlns:a16="http://schemas.microsoft.com/office/drawing/2014/main" id="{DF7DC870-3893-2349-8D4B-E5344A123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Dynamic indexing at search engines</a:t>
            </a:r>
          </a:p>
        </p:txBody>
      </p:sp>
      <p:sp>
        <p:nvSpPr>
          <p:cNvPr id="102403" name="Content Placeholder 2">
            <a:extLst>
              <a:ext uri="{FF2B5EF4-FFF2-40B4-BE49-F238E27FC236}">
                <a16:creationId xmlns:a16="http://schemas.microsoft.com/office/drawing/2014/main" id="{D144D5A4-B63A-CDF8-2B42-DB0FAB5BDB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All the large search engines now do dynamic indexing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Their indices have frequent incremental changes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News items, blogs, new topical web pages</a:t>
            </a:r>
          </a:p>
          <a:p>
            <a:pPr lvl="2" eaLnBrk="1" hangingPunct="1"/>
            <a:r>
              <a:rPr lang="en-US" altLang="zh-TW">
                <a:ea typeface="ＭＳ Ｐゴシック" panose="020B0600070205080204" pitchFamily="34" charset="-128"/>
              </a:rPr>
              <a:t>Sarah Palin, …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But (sometimes/typically) they also periodically reconstruct the index from scratch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Query processing is then switched to the new index, and the old index is then deleted</a:t>
            </a:r>
          </a:p>
          <a:p>
            <a:pPr lvl="2" eaLnBrk="1" hangingPunct="1"/>
            <a:endParaRPr lang="zh-TW" altLang="en-US">
              <a:ea typeface="ＭＳ Ｐゴシック" panose="020B0600070205080204" pitchFamily="34" charset="-128"/>
            </a:endParaRPr>
          </a:p>
        </p:txBody>
      </p:sp>
      <p:sp>
        <p:nvSpPr>
          <p:cNvPr id="102404" name="TextBox 4">
            <a:extLst>
              <a:ext uri="{FF2B5EF4-FFF2-40B4-BE49-F238E27FC236}">
                <a16:creationId xmlns:a16="http://schemas.microsoft.com/office/drawing/2014/main" id="{B52EE0A0-E25B-B18D-3742-6D7A8701FB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4.5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A2586AB8-3842-42AE-8D0E-6C61599266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Other sorts of indexes</a:t>
            </a:r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A212FDAC-6F14-FF25-5A09-6BAF4B79D7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Positional indexes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Same sort of sorting problem … just larger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Building character n-gram indexes: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As text is parsed, enumerate </a:t>
            </a:r>
            <a:r>
              <a:rPr lang="en-US" altLang="zh-TW" i="1">
                <a:ea typeface="ＭＳ Ｐゴシック" panose="020B0600070205080204" pitchFamily="34" charset="-128"/>
              </a:rPr>
              <a:t>n-</a:t>
            </a:r>
            <a:r>
              <a:rPr lang="en-US" altLang="zh-TW">
                <a:ea typeface="ＭＳ Ｐゴシック" panose="020B0600070205080204" pitchFamily="34" charset="-128"/>
              </a:rPr>
              <a:t>grams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For each </a:t>
            </a:r>
            <a:r>
              <a:rPr lang="en-US" altLang="zh-TW" i="1">
                <a:ea typeface="ＭＳ Ｐゴシック" panose="020B0600070205080204" pitchFamily="34" charset="-128"/>
              </a:rPr>
              <a:t>n-</a:t>
            </a:r>
            <a:r>
              <a:rPr lang="en-US" altLang="zh-TW">
                <a:ea typeface="ＭＳ Ｐゴシック" panose="020B0600070205080204" pitchFamily="34" charset="-128"/>
              </a:rPr>
              <a:t>gram, need pointers to all dictionary terms containing it – the “postings”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Note that the same “postings entry” will arise repeatedly in parsing the docs – need efficient hashing to keep track of this</a:t>
            </a:r>
          </a:p>
          <a:p>
            <a:pPr lvl="2" eaLnBrk="1" hangingPunct="1"/>
            <a:r>
              <a:rPr lang="en-US" altLang="zh-TW">
                <a:ea typeface="ＭＳ Ｐゴシック" panose="020B0600070205080204" pitchFamily="34" charset="-128"/>
              </a:rPr>
              <a:t>E.g., that the trigram </a:t>
            </a:r>
            <a:r>
              <a:rPr lang="en-US" altLang="zh-TW" i="1" u="sng">
                <a:ea typeface="ＭＳ Ｐゴシック" panose="020B0600070205080204" pitchFamily="34" charset="-128"/>
              </a:rPr>
              <a:t>uou</a:t>
            </a:r>
            <a:r>
              <a:rPr lang="en-US" altLang="zh-TW">
                <a:ea typeface="ＭＳ Ｐゴシック" panose="020B0600070205080204" pitchFamily="34" charset="-128"/>
              </a:rPr>
              <a:t> occurs in the term </a:t>
            </a:r>
            <a:r>
              <a:rPr lang="en-US" altLang="zh-TW" b="1" i="1">
                <a:ea typeface="ＭＳ Ｐゴシック" panose="020B0600070205080204" pitchFamily="34" charset="-128"/>
              </a:rPr>
              <a:t>deciduous</a:t>
            </a:r>
            <a:r>
              <a:rPr lang="en-US" altLang="zh-TW">
                <a:ea typeface="ＭＳ Ｐゴシック" panose="020B0600070205080204" pitchFamily="34" charset="-128"/>
              </a:rPr>
              <a:t> will be discovered on each text occurrence of </a:t>
            </a:r>
            <a:r>
              <a:rPr lang="en-US" altLang="zh-TW" b="1" i="1">
                <a:ea typeface="ＭＳ Ｐゴシック" panose="020B0600070205080204" pitchFamily="34" charset="-128"/>
              </a:rPr>
              <a:t>deciduous</a:t>
            </a:r>
          </a:p>
          <a:p>
            <a:pPr lvl="2" eaLnBrk="1" hangingPunct="1"/>
            <a:r>
              <a:rPr lang="en-US" altLang="zh-TW">
                <a:ea typeface="ＭＳ Ｐゴシック" panose="020B0600070205080204" pitchFamily="34" charset="-128"/>
              </a:rPr>
              <a:t>Only need to process each term once</a:t>
            </a:r>
          </a:p>
          <a:p>
            <a:pPr lvl="1" eaLnBrk="1" hangingPunct="1"/>
            <a:endParaRPr lang="zh-TW" altLang="en-US">
              <a:ea typeface="ＭＳ Ｐゴシック" panose="020B0600070205080204" pitchFamily="34" charset="-128"/>
            </a:endParaRPr>
          </a:p>
        </p:txBody>
      </p:sp>
      <p:sp>
        <p:nvSpPr>
          <p:cNvPr id="106500" name="AutoShape 5">
            <a:extLst>
              <a:ext uri="{FF2B5EF4-FFF2-40B4-BE49-F238E27FC236}">
                <a16:creationId xmlns:a16="http://schemas.microsoft.com/office/drawing/2014/main" id="{99D3B90F-87D1-D970-D1D7-494B8E26B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2209800"/>
            <a:ext cx="1298575" cy="466725"/>
          </a:xfrm>
          <a:prstGeom prst="leftArrowCallout">
            <a:avLst>
              <a:gd name="adj1" fmla="val 25000"/>
              <a:gd name="adj2" fmla="val 25000"/>
              <a:gd name="adj3" fmla="val 46372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Why?</a:t>
            </a:r>
          </a:p>
        </p:txBody>
      </p:sp>
      <p:sp>
        <p:nvSpPr>
          <p:cNvPr id="106501" name="TextBox 4">
            <a:extLst>
              <a:ext uri="{FF2B5EF4-FFF2-40B4-BE49-F238E27FC236}">
                <a16:creationId xmlns:a16="http://schemas.microsoft.com/office/drawing/2014/main" id="{A12EE2DD-2E5C-538D-2D61-D992D3996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4.5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>
            <a:extLst>
              <a:ext uri="{FF2B5EF4-FFF2-40B4-BE49-F238E27FC236}">
                <a16:creationId xmlns:a16="http://schemas.microsoft.com/office/drawing/2014/main" id="{80A813E4-1124-0282-22EA-42F33CE779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Resources for today’s lecture</a:t>
            </a:r>
          </a:p>
        </p:txBody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97B808B7-A406-BC0A-C2C6-2797C411FD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Chap. 4 of IIR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MG Chap. 5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Original publication on MapReduce: </a:t>
            </a:r>
            <a:r>
              <a:rPr lang="en-US" altLang="zh-TW">
                <a:solidFill>
                  <a:srgbClr val="0000FF"/>
                </a:solidFill>
                <a:ea typeface="ＭＳ Ｐゴシック" panose="020B0600070205080204" pitchFamily="34" charset="-128"/>
              </a:rPr>
              <a:t>Dean and Ghemawat (2004)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Original publication on SPIMI: Heinz and Zobel (2003)</a:t>
            </a:r>
          </a:p>
        </p:txBody>
      </p:sp>
      <p:sp>
        <p:nvSpPr>
          <p:cNvPr id="108548" name="TextBox 4">
            <a:extLst>
              <a:ext uri="{FF2B5EF4-FFF2-40B4-BE49-F238E27FC236}">
                <a16:creationId xmlns:a16="http://schemas.microsoft.com/office/drawing/2014/main" id="{FB1DD4DD-43A5-A70D-7E5E-98D1D7E9D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712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Ch. 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IR-slides">
  <a:themeElements>
    <a:clrScheme name="IIR Boo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37085"/>
      </a:accent1>
      <a:accent2>
        <a:srgbClr val="C0504D"/>
      </a:accent2>
      <a:accent3>
        <a:srgbClr val="357E69"/>
      </a:accent3>
      <a:accent4>
        <a:srgbClr val="918BA3"/>
      </a:accent4>
      <a:accent5>
        <a:srgbClr val="139CB7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IIR-slides.pot</Template>
  <TotalTime>21480</TotalTime>
  <Words>2826</Words>
  <Application>Microsoft Office PowerPoint</Application>
  <PresentationFormat>如螢幕大小 (4:3)</PresentationFormat>
  <Paragraphs>371</Paragraphs>
  <Slides>49</Slides>
  <Notes>47</Notes>
  <HiddenSlides>0</HiddenSlides>
  <MMClips>0</MMClips>
  <ScaleCrop>false</ScaleCrop>
  <HeadingPairs>
    <vt:vector size="8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49</vt:i4>
      </vt:variant>
    </vt:vector>
  </HeadingPairs>
  <TitlesOfParts>
    <vt:vector size="60" baseType="lpstr">
      <vt:lpstr>Lucida Sans</vt:lpstr>
      <vt:lpstr>Arial Unicode MS</vt:lpstr>
      <vt:lpstr>Arial</vt:lpstr>
      <vt:lpstr>Calibri</vt:lpstr>
      <vt:lpstr>ＭＳ Ｐゴシック</vt:lpstr>
      <vt:lpstr>Wingdings</vt:lpstr>
      <vt:lpstr>Tahoma</vt:lpstr>
      <vt:lpstr>Times New Roman</vt:lpstr>
      <vt:lpstr>IIR-slides</vt:lpstr>
      <vt:lpstr>Microsoft Excel 97 - 2004 Worksheet</vt:lpstr>
      <vt:lpstr>Microsoft Excel Worksheet</vt:lpstr>
      <vt:lpstr>PowerPoint 簡報</vt:lpstr>
      <vt:lpstr>Outline</vt:lpstr>
      <vt:lpstr>Index construction</vt:lpstr>
      <vt:lpstr>Hardware basics</vt:lpstr>
      <vt:lpstr>Hardware basics</vt:lpstr>
      <vt:lpstr>Hardware basics</vt:lpstr>
      <vt:lpstr>Hardware assumptions</vt:lpstr>
      <vt:lpstr>RCV1: example collection for this lecture</vt:lpstr>
      <vt:lpstr>A Reuters RCV1 document</vt:lpstr>
      <vt:lpstr>Reuters RCV1 statistics</vt:lpstr>
      <vt:lpstr>Recall Ch.1 index construction</vt:lpstr>
      <vt:lpstr> Key step</vt:lpstr>
      <vt:lpstr>Scaling index construction</vt:lpstr>
      <vt:lpstr>Sort-based index construction</vt:lpstr>
      <vt:lpstr>Use the same algorithm for disk?</vt:lpstr>
      <vt:lpstr>Bottleneck</vt:lpstr>
      <vt:lpstr>BSBI: Blocked sort-based Indexing (Sorting with fewer disk seeks)</vt:lpstr>
      <vt:lpstr>PowerPoint 簡報</vt:lpstr>
      <vt:lpstr>Sorting 10 blocks of 10M records</vt:lpstr>
      <vt:lpstr>PowerPoint 簡報</vt:lpstr>
      <vt:lpstr>How to merge the sorted runs?</vt:lpstr>
      <vt:lpstr>How to merge the sorted runs?</vt:lpstr>
      <vt:lpstr>Remaining problem with sort-based algorithm</vt:lpstr>
      <vt:lpstr>SPIMI:  Single-pass in-memory indexing</vt:lpstr>
      <vt:lpstr> SPIMI-Invert</vt:lpstr>
      <vt:lpstr>SPIMI: Compression</vt:lpstr>
      <vt:lpstr>Distributed indexing</vt:lpstr>
      <vt:lpstr>Google data centers</vt:lpstr>
      <vt:lpstr>Google data centers</vt:lpstr>
      <vt:lpstr>Distributed indexing</vt:lpstr>
      <vt:lpstr>Parallel tasks</vt:lpstr>
      <vt:lpstr>Parsers</vt:lpstr>
      <vt:lpstr>Inverters</vt:lpstr>
      <vt:lpstr>Data flow</vt:lpstr>
      <vt:lpstr>MapReduce</vt:lpstr>
      <vt:lpstr>MapReduce</vt:lpstr>
      <vt:lpstr>Schema for index construction in MapReduce</vt:lpstr>
      <vt:lpstr>Some Ideas behind MapReduce </vt:lpstr>
      <vt:lpstr>MapReduce: Functional Programming Roots</vt:lpstr>
      <vt:lpstr>Dynamic indexing</vt:lpstr>
      <vt:lpstr>Simplest approach</vt:lpstr>
      <vt:lpstr>Issues with main and auxiliary indexes</vt:lpstr>
      <vt:lpstr>Logarithmic merge</vt:lpstr>
      <vt:lpstr>PowerPoint 簡報</vt:lpstr>
      <vt:lpstr>Logarithmic merge</vt:lpstr>
      <vt:lpstr>Further issues with multiple indexes</vt:lpstr>
      <vt:lpstr>Dynamic indexing at search engines</vt:lpstr>
      <vt:lpstr>Other sorts of indexes</vt:lpstr>
      <vt:lpstr>Resources for today’s lecture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Christopher Manning</dc:creator>
  <cp:lastModifiedBy>王正豪</cp:lastModifiedBy>
  <cp:revision>329</cp:revision>
  <cp:lastPrinted>2009-10-01T20:03:12Z</cp:lastPrinted>
  <dcterms:created xsi:type="dcterms:W3CDTF">2009-10-01T19:59:39Z</dcterms:created>
  <dcterms:modified xsi:type="dcterms:W3CDTF">2026-10-06T04:42:54Z</dcterms:modified>
</cp:coreProperties>
</file>