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51"/>
  </p:notesMasterIdLst>
  <p:handoutMasterIdLst>
    <p:handoutMasterId r:id="rId52"/>
  </p:handoutMasterIdLst>
  <p:sldIdLst>
    <p:sldId id="258" r:id="rId2"/>
    <p:sldId id="353" r:id="rId3"/>
    <p:sldId id="354" r:id="rId4"/>
    <p:sldId id="355" r:id="rId5"/>
    <p:sldId id="356" r:id="rId6"/>
    <p:sldId id="357" r:id="rId7"/>
    <p:sldId id="358" r:id="rId8"/>
    <p:sldId id="359" r:id="rId9"/>
    <p:sldId id="360" r:id="rId10"/>
    <p:sldId id="361" r:id="rId11"/>
    <p:sldId id="362" r:id="rId12"/>
    <p:sldId id="363" r:id="rId13"/>
    <p:sldId id="364" r:id="rId14"/>
    <p:sldId id="365" r:id="rId15"/>
    <p:sldId id="366" r:id="rId16"/>
    <p:sldId id="367" r:id="rId17"/>
    <p:sldId id="368" r:id="rId18"/>
    <p:sldId id="369" r:id="rId19"/>
    <p:sldId id="370" r:id="rId20"/>
    <p:sldId id="371" r:id="rId21"/>
    <p:sldId id="372" r:id="rId22"/>
    <p:sldId id="373" r:id="rId23"/>
    <p:sldId id="374" r:id="rId24"/>
    <p:sldId id="375" r:id="rId25"/>
    <p:sldId id="376" r:id="rId26"/>
    <p:sldId id="377" r:id="rId27"/>
    <p:sldId id="378" r:id="rId28"/>
    <p:sldId id="400" r:id="rId29"/>
    <p:sldId id="379" r:id="rId30"/>
    <p:sldId id="380" r:id="rId31"/>
    <p:sldId id="381" r:id="rId32"/>
    <p:sldId id="382" r:id="rId33"/>
    <p:sldId id="383" r:id="rId34"/>
    <p:sldId id="384" r:id="rId35"/>
    <p:sldId id="385" r:id="rId36"/>
    <p:sldId id="386" r:id="rId37"/>
    <p:sldId id="387" r:id="rId38"/>
    <p:sldId id="388" r:id="rId39"/>
    <p:sldId id="389" r:id="rId40"/>
    <p:sldId id="390" r:id="rId41"/>
    <p:sldId id="391" r:id="rId42"/>
    <p:sldId id="392" r:id="rId43"/>
    <p:sldId id="393" r:id="rId44"/>
    <p:sldId id="394" r:id="rId45"/>
    <p:sldId id="395" r:id="rId46"/>
    <p:sldId id="396" r:id="rId47"/>
    <p:sldId id="397" r:id="rId48"/>
    <p:sldId id="398" r:id="rId49"/>
    <p:sldId id="399" r:id="rId50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Arial Unicode MS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B2B2B2"/>
    <a:srgbClr val="FF9966"/>
    <a:srgbClr val="F4F3EB"/>
    <a:srgbClr val="F0EEEB"/>
    <a:srgbClr val="00A000"/>
    <a:srgbClr val="A40508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012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5EA82449-1DEE-28C6-74A7-F221F49AE52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2AB1789D-5501-8307-7EEA-39CAB062419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261759FF-ED39-DA46-768F-89DBF15978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ahoma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7A85C290-ED23-302B-6629-EDBC5A6F0F0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A91B8516-1268-4773-8DD3-FEA331347C11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23283B7A-0C55-52B7-4A92-662F16E46FD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15D6AC93-551A-5B44-FA26-7A741B5B8F3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4445A938-6833-8DF9-62C7-4FEE4EBF527D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29ED9E5E-7F0D-0F5C-DA58-BA338B8AC5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A99EA497-1DA7-C8DD-6641-DA51759A5F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Lucida Sans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327E07EB-B3A7-5C56-32C7-B3AE47DCA9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3856DA0-14B6-4F29-8F2E-8EF16AFF2982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4565AE9-CB6C-2CE4-EEA5-CAB474FA92D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DB44C7B-57AC-A539-F284-6A1C6EF1AEA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5756F9B-091C-A6B7-6BB8-CA9598371BD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C4AEF34-114E-5D5E-B2E7-D2DD6EC8B4B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78FCC0E-5448-C3FF-B88A-D073CC8EB48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F924E77-91B2-0B5E-1462-E484453D712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A342235-C040-1D0F-D02D-F32614B340D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D8756EAE-0928-9515-F2F8-D7D7F719FA2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9B861CB-78AA-AA5B-00D5-B8D87CAABDF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79D2D994-844D-DE5A-4E5E-CE3D6C8F8E2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627A8EC-BD79-B4B9-17DB-A7DD0C57332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2820C25-50F9-552A-E828-340E858FA3D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FD85C567-A46B-B68B-B522-B331C1F2DE5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0BE9B8CE-325C-191C-7038-B67D288C264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E10E3E97-CB8D-4F41-C884-A46AD578ED8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4C1DFAE9-7AE9-B1DC-6621-9063D5D2922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94CA46E-3301-F9E4-E846-6DED17699A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5B8E57B-27A6-C3B5-FA40-B89D92509CD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728FE9E-6B62-89F8-3F2F-8710F4E6471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33A52FA-2C61-C922-C1F3-9FA8E86C5A3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F20B50-140E-1612-106A-913576988E7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DC62BA3E-89DB-ED23-21BA-C0871B99B32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CB54DFA-90BF-A499-9DE5-A0E44F26D9A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606B66B-53E4-A640-C10E-06F7D459087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38078FA9-6470-A80A-35F7-B9779EB8BA2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DB32C5D-4037-66FE-F572-6D894BA1ACC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B21716F-DBE9-2B41-09EF-583375F89A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39103E6B-547C-CCFA-5183-6AF3F549199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0AAD5EC-70FC-529B-2F05-443B76761C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6382311-B5DC-D575-A027-955C564D373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3863835-9D3B-2CF5-7155-472240E3D0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479290CD-DA88-B7F8-BE91-65CE8162AD4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460B188B-8A5B-AC72-78E7-EB411A6211E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F21864C8-3495-09D7-42EC-F0012500190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A514C373-5375-CC74-986C-8A7191B4ACF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3968A72B-58F9-E168-6F36-2AEC3A31DF6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52C3CA9-E357-3927-4531-6F33089CE66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24672E3C-158F-27B4-4ECC-A93B3E4949C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2C9CEC0-7707-78F7-99F0-D9FD9BA616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4EC784BC-E3AD-B411-5832-D335898BDE6E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D4D800C-E62D-AA68-4F7B-1A1D545CB11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130FFE02-7BDB-C8AC-FD5B-CD3FAAB3174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DF072028-D74D-C3CA-1AAD-075038AD642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F5E2B9CD-3698-716B-4F16-EF7F1F62B13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FCC26CE7-D8E5-52A0-E9F6-A50C2C46FC5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6F663C4-2B11-2A13-7618-20E18C78113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3E4A898-C2C2-19CB-D9A8-0F4662DBE57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145AFDA-8FE0-8DFF-C181-D3C276F603C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0203C1D6-63DB-721B-6693-5282930C889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87AFDD04-1B9F-6905-CC0E-2E0C3F789FA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29BE8EB4-5BDD-FD54-9BAD-8D28D308E04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9B440638-9A72-C22E-81CA-C8D6944025F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CB44F3AE-1F3F-B005-6631-C5728F4D3F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C900999D-C9A7-A3CC-2981-246D29282DF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A530FC2-529B-0510-6ED8-AECDD17960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F57B46F4-2997-150A-C9AE-CE3172887C1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56A50850-5F20-F9DA-4792-A9FBE2D87DF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4460108A-2286-770C-12EB-95BC4EDC72E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FF05AD23-C62D-F77A-FFEE-76526339081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06886272-8B57-6729-8734-71612FC5DCA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>
            <a:extLst>
              <a:ext uri="{FF2B5EF4-FFF2-40B4-BE49-F238E27FC236}">
                <a16:creationId xmlns:a16="http://schemas.microsoft.com/office/drawing/2014/main" id="{2EB92EC4-CD4A-074B-1929-C1ADD4FBBA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>
            <a:extLst>
              <a:ext uri="{FF2B5EF4-FFF2-40B4-BE49-F238E27FC236}">
                <a16:creationId xmlns:a16="http://schemas.microsoft.com/office/drawing/2014/main" id="{5C3F32A6-F27A-9AE3-A836-65EC710CE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Alternative is to generate everything up to edit distance k and then intersect.  Fine for distance 1; okay for distance 2. This is generally enough (Norvig).</a:t>
            </a:r>
          </a:p>
        </p:txBody>
      </p:sp>
      <p:sp>
        <p:nvSpPr>
          <p:cNvPr id="73732" name="Slide Number Placeholder 3">
            <a:extLst>
              <a:ext uri="{FF2B5EF4-FFF2-40B4-BE49-F238E27FC236}">
                <a16:creationId xmlns:a16="http://schemas.microsoft.com/office/drawing/2014/main" id="{08B0210F-7B3E-ECA7-853F-0CCB455C0E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7B7FC21-9AB3-4700-940E-C98B4DE808CC}" type="slidenum">
              <a:rPr kumimoji="0" lang="zh-TW" altLang="en-US">
                <a:latin typeface="Lucida Sans" panose="020B0602030504020204" pitchFamily="34" charset="0"/>
                <a:ea typeface="Arial Unicode MS" pitchFamily="34" charset="-128"/>
              </a:rPr>
              <a:pPr>
                <a:spcBef>
                  <a:spcPct val="0"/>
                </a:spcBef>
              </a:pPr>
              <a:t>31</a:t>
            </a:fld>
            <a:endParaRPr kumimoji="0" lang="en-US" altLang="zh-TW">
              <a:latin typeface="Lucida Sans" panose="020B0602030504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>
            <a:extLst>
              <a:ext uri="{FF2B5EF4-FFF2-40B4-BE49-F238E27FC236}">
                <a16:creationId xmlns:a16="http://schemas.microsoft.com/office/drawing/2014/main" id="{8022941B-E3B1-ADF9-6F7A-7CFFEDBD1E4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C77D6828-9B1E-AC50-FC01-25D62FE99E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D5718F67-7943-342C-8385-5D63B01C132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C6B01097-2EB6-FDD8-23CA-436BDF88D23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AB944483-8A95-5FAB-C74B-357B5DA747F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1698E189-EC5C-2B60-8419-90333F79E01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C3C80F8C-8885-CAB0-CFD8-0FA55E01BEA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8B643D8B-AA4E-26E2-0597-C3AEE6C2960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4E11E97B-83EB-94BF-1AFB-06B81AAE08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26A1E294-F4F1-15CE-E71A-5C51B166C61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E7B79DCC-A05E-F006-0F7C-345964A2760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55EE6FC5-4022-6A68-7A3C-3207AC84D8A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49BC1293-9AB3-BBB9-0780-1323773069C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B4B91E23-9FD1-402C-7A05-C6E5C661F3E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06B09D06-7AE8-2E2E-B354-9CA0588D846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CCA8D751-7432-209B-8FCB-4F4B90707D3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20015A1D-52AB-2C50-D2A8-3A9CF57D66C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D660776-8816-2DF8-5542-0E6257C1D70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3BACE74D-89ED-9530-4D6A-AC7EFDAC0C4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667286B3-3BD6-4990-8E7A-91721964A01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0EA77C47-9953-3769-C5BE-A9DCA2228B9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39600262-8B8B-ECD3-E4BB-69648636F8E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05C80F55-E75C-5378-CA23-E1D0B6A6144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22F9D71F-9593-6FAC-946C-E687EC1B474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47924697-5B08-5B3A-FC5F-AF105AD66AE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4EF54167-AE0D-CB6B-EEE5-F466E9FB3CD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D283C744-D651-9006-7F60-BFFEFCF6F03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1B1818BB-63D9-BF65-A494-EDACF8A0B6E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>
            <a:extLst>
              <a:ext uri="{FF2B5EF4-FFF2-40B4-BE49-F238E27FC236}">
                <a16:creationId xmlns:a16="http://schemas.microsoft.com/office/drawing/2014/main" id="{BCCB94A5-84E3-7391-6850-D5854E40B3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F7088423-5819-D307-F05E-C289E907FE9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47B27946-1CB9-A9E1-A78A-AA6364344ED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3F17856-9050-6069-20DC-FA75BA0B72CC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Slide Image Placeholder 1">
            <a:extLst>
              <a:ext uri="{FF2B5EF4-FFF2-40B4-BE49-F238E27FC236}">
                <a16:creationId xmlns:a16="http://schemas.microsoft.com/office/drawing/2014/main" id="{0D3BF186-D2F1-178D-A1E9-A6EE2C4E49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8547" name="Notes Placeholder 2">
            <a:extLst>
              <a:ext uri="{FF2B5EF4-FFF2-40B4-BE49-F238E27FC236}">
                <a16:creationId xmlns:a16="http://schemas.microsoft.com/office/drawing/2014/main" id="{D40B881B-F882-98AC-9042-A5F5E4D7D5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Exercise on this slide: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Is the beginning of “what do we we need in our search engine?”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Even if you’re not building an engine (but instead use someone else’s toolkit), it’s good to have an understanding of the innards</a:t>
            </a:r>
          </a:p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08548" name="Slide Number Placeholder 3">
            <a:extLst>
              <a:ext uri="{FF2B5EF4-FFF2-40B4-BE49-F238E27FC236}">
                <a16:creationId xmlns:a16="http://schemas.microsoft.com/office/drawing/2014/main" id="{CD41BDF9-AAD3-B700-8945-B4F993FBC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9EE67DB-509C-43ED-A846-D247A3F492FD}" type="slidenum">
              <a:rPr kumimoji="0" lang="zh-TW" altLang="en-US">
                <a:latin typeface="Lucida Sans" panose="020B0602030504020204" pitchFamily="34" charset="0"/>
                <a:ea typeface="Arial Unicode MS" pitchFamily="34" charset="-128"/>
              </a:rPr>
              <a:pPr>
                <a:spcBef>
                  <a:spcPct val="0"/>
                </a:spcBef>
              </a:pPr>
              <a:t>48</a:t>
            </a:fld>
            <a:endParaRPr kumimoji="0" lang="en-US" altLang="zh-TW">
              <a:latin typeface="Lucida Sans" panose="020B0602030504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510BAB5A-1E30-090C-E58C-4DC7C78CC3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C38E3276-0F49-330F-0DAA-A0202439175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5EE8419C-7542-6691-1080-ED2A07EB5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5F88C4F-518B-DE95-C8A0-8C75BF2D3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algn="ctr" eaLnBrk="1" hangingPunct="1">
              <a:defRPr/>
            </a:pPr>
            <a:endParaRPr lang="en-US" altLang="zh-TW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C353EC94-DFC7-0220-3193-80E93EC58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6E735FD-897B-C62E-B027-8B3AF871D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C7D1D71F-9E68-3DBA-1530-9F2FA3A76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4F0CE10-E90D-A415-7FAB-EA9E649D7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7B92CCBE-97E3-40B5-9BC1-091850005FC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737148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626C77ED-7F4B-F730-A8FA-377796A491F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B22A606-AF76-5655-4A1A-8607174A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EA33739-3FA6-6B9C-F537-7BF64A6A5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F6D03B-0855-C1A1-F083-5276F9F9D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3BF540-D286-43B2-99BB-1EDFDB62B06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95932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F10536-6616-2D4E-144D-FD0A7DE1C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22A40-2644-A848-C18F-82B97B740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4D3F7C-1FEC-B73D-4AE7-AE74589D5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AA50D8-2C8E-481F-B525-88D52B29E457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06722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32F412D9-2D80-4124-1B66-2EB99A87276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D2C55BA7-D765-0A99-2FCA-D422770E1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0FEEE3E8-2D2E-9FE6-19C7-B3A2013AA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3148069-0C57-DC3F-F603-3C1D87755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E3F705-765A-4081-85AA-393D4767921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76027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CA43CA91-C093-948B-00CE-34408E7FDE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77DB2E8A-D8F1-B87B-9EA3-3F85BC898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444D90C4-35CF-AFF6-3A85-F21BDDA1C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19F465E2-4EFA-2ACB-67BA-ABB5C3C26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A7B596-AC6C-4229-90DD-7E82630D263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07990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D99D13EE-9753-01EE-3395-CEFCD76D348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EADF17F-37D1-5FD8-585E-FEC1410AB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88FFEB76-B373-64CB-779A-91DAC6069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8B327F1-28F4-7114-E873-23FBF7141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74B5C9-C40B-4967-B4D7-A028433F1474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9928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963AB3-0F97-CCB3-3C02-89DF07F3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62FA8A0-CA41-FE4A-064D-827DCD53A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902AE0A-D39F-66D4-1832-41DCCE730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26E0F1-11EF-4DEE-8607-42802E6FCCE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0963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E9D0C79-58B9-EB71-0BCC-5B10EA6BD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A312F3D-61A8-0310-68D6-EF874508F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8DD76D-2474-9DD4-17E7-7E37CB1EB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751EA-1120-4A89-A280-09B14190D16B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71739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7C613A4-0A8F-901C-741B-4C7E95FBA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05C0EB2-9AE4-48CB-692F-F3D666CFD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4D74D8-C214-F498-A46D-814DF92E8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45B6A-115A-4841-A05F-B59F162D3C3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6435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12546450-53DD-BC17-2998-856E05A950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9738663-CAC3-6517-625E-CC39CD230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1E0737E-2AAE-F4CB-362D-06E232282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DEF6EC-E033-4165-8DAB-2F0CA0B3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DA1D3-7E42-4673-A06F-E2870576D6B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25380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9E310B-DC0E-4360-22ED-C726541F4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585B4-BBD2-7905-4F6A-339AA7146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53D565-BADE-81B0-69F6-72E5A305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46CF5E-360F-4FF4-ACBE-667F76D8645C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531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14">
            <a:extLst>
              <a:ext uri="{FF2B5EF4-FFF2-40B4-BE49-F238E27FC236}">
                <a16:creationId xmlns:a16="http://schemas.microsoft.com/office/drawing/2014/main" id="{A046BA4B-B6C8-9B16-3FE4-2232D17360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3ACCD96E-9C9D-318A-3416-1C27DCAB52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6">
            <a:extLst>
              <a:ext uri="{FF2B5EF4-FFF2-40B4-BE49-F238E27FC236}">
                <a16:creationId xmlns:a16="http://schemas.microsoft.com/office/drawing/2014/main" id="{F5CBBBD4-D334-FDAE-8DC5-99F5254151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anose="020B0604030504040204" pitchFamily="34" charset="0"/>
              </a:defRPr>
            </a:lvl1pPr>
          </a:lstStyle>
          <a:p>
            <a:fld id="{E49BBB06-9290-4807-A6D1-BCFF94CF524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67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BDB7B-E9EA-2516-4682-0431AA904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9BB4B-7F28-767B-A964-3F3551378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9D965C-8F27-D96B-2644-8CB7E5B7C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41268B-74AD-4FAB-92FC-1B934057F20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147751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67200"/>
            <a:ext cx="7772400" cy="2362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4A17517-43C4-07A6-70C7-CF942015F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346460D-0DC1-5573-3CB1-7908BC048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57994A2-2A98-0A72-5110-F3F70A5D5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89E5E-180B-43A3-AD35-F20367C9706A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9770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03F3EB9C-CE85-A00D-5AE1-02CE5C4CC81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91E1594-7263-F02C-2D2D-C6E4D01DD0E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BA454-1B02-8A02-61DB-7D048F821C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1E8ADB-D24B-6C15-FAF9-D2D61D4F4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Arial Unicode MS" charset="0"/>
                <a:cs typeface="Arial Unicode M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45738-A479-B540-351F-9236230035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2ECB47C4-61AD-466F-BB8F-C6869B1A4D26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1031" name="Rectangle 6">
            <a:extLst>
              <a:ext uri="{FF2B5EF4-FFF2-40B4-BE49-F238E27FC236}">
                <a16:creationId xmlns:a16="http://schemas.microsoft.com/office/drawing/2014/main" id="{A10276D2-0AD3-D8AF-3E65-8D0185D1B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1600" i="1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Introduction to Information Retrieval</a:t>
            </a:r>
          </a:p>
        </p:txBody>
      </p:sp>
      <p:sp>
        <p:nvSpPr>
          <p:cNvPr id="1032" name="Rectangle 7">
            <a:extLst>
              <a:ext uri="{FF2B5EF4-FFF2-40B4-BE49-F238E27FC236}">
                <a16:creationId xmlns:a16="http://schemas.microsoft.com/office/drawing/2014/main" id="{354990B8-FCFB-0E82-CF48-9176A023A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1033" name="Rectangle 8">
            <a:extLst>
              <a:ext uri="{FF2B5EF4-FFF2-40B4-BE49-F238E27FC236}">
                <a16:creationId xmlns:a16="http://schemas.microsoft.com/office/drawing/2014/main" id="{5245AACA-0910-83C0-B430-2779E2E1A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ea typeface="Arial Unicode MS" pitchFamily="34" charset="-120"/>
              </a:defRPr>
            </a:lvl9pPr>
          </a:lstStyle>
          <a:p>
            <a:pPr eaLnBrk="1" hangingPunct="1">
              <a:defRPr/>
            </a:pPr>
            <a:r>
              <a:rPr lang="en-US" altLang="zh-TW" sz="1600">
                <a:solidFill>
                  <a:srgbClr val="FFFFFF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8" r:id="rId1"/>
    <p:sldLayoutId id="2147484029" r:id="rId2"/>
    <p:sldLayoutId id="2147484021" r:id="rId3"/>
    <p:sldLayoutId id="2147484030" r:id="rId4"/>
    <p:sldLayoutId id="2147484031" r:id="rId5"/>
    <p:sldLayoutId id="2147484032" r:id="rId6"/>
    <p:sldLayoutId id="2147484022" r:id="rId7"/>
    <p:sldLayoutId id="2147484023" r:id="rId8"/>
    <p:sldLayoutId id="2147484024" r:id="rId9"/>
    <p:sldLayoutId id="2147484033" r:id="rId10"/>
    <p:sldLayoutId id="2147484025" r:id="rId11"/>
    <p:sldLayoutId id="2147484034" r:id="rId12"/>
    <p:sldLayoutId id="2147484026" r:id="rId13"/>
    <p:sldLayoutId id="2147484027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Edit_distance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citeseer.ist.psu.edu/zobel95finding.html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iteseer.ist.psu.edu/179155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7">
            <a:extLst>
              <a:ext uri="{FF2B5EF4-FFF2-40B4-BE49-F238E27FC236}">
                <a16:creationId xmlns:a16="http://schemas.microsoft.com/office/drawing/2014/main" id="{450FF27B-86A7-BDF1-BD0A-138F4731C55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endParaRPr lang="en-US" altLang="zh-TW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3: Dictionaries and tolerant retrieval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113B6BEA-F4F4-A476-E37E-5A4DBDF66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 of the previous lecture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3ECF0B15-C437-73DE-D123-C365107AD0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type/token distinction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Terms are normalized types put in the dictionary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Tokenization problems: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Hyphens, apostrophes, compounds, Chinese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Term equivalence classing: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Numbers, case folding, stemming, lemmatization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Skip pointers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Encoding a tree-like structure in a postings list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Biword indexes for phrases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Positional indexes for phrases/proximity queries</a:t>
            </a:r>
          </a:p>
        </p:txBody>
      </p:sp>
      <p:sp>
        <p:nvSpPr>
          <p:cNvPr id="13316" name="TextBox 4">
            <a:extLst>
              <a:ext uri="{FF2B5EF4-FFF2-40B4-BE49-F238E27FC236}">
                <a16:creationId xmlns:a16="http://schemas.microsoft.com/office/drawing/2014/main" id="{0406A9C9-87E3-C0EE-B865-57F3B2F15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Ch.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10DEED2D-AD10-436D-8F87-86ABF090E6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lecture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2D60C38-37A9-2A69-CD6A-B200B12AFF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Dictionary data structures</a:t>
            </a:r>
          </a:p>
          <a:p>
            <a:pPr eaLnBrk="1" hangingPunct="1"/>
            <a:r>
              <a:rPr lang="en-US" altLang="zh-TW" sz="3000">
                <a:ea typeface="ＭＳ Ｐゴシック" panose="020B0600070205080204" pitchFamily="34" charset="-128"/>
              </a:rPr>
              <a:t>“Tolerant” retrieval</a:t>
            </a:r>
          </a:p>
          <a:p>
            <a:pPr lvl="1" eaLnBrk="1" hangingPunct="1"/>
            <a:r>
              <a:rPr lang="en-US" altLang="zh-TW" sz="2800">
                <a:ea typeface="ＭＳ Ｐゴシック" panose="020B0600070205080204" pitchFamily="34" charset="-128"/>
              </a:rPr>
              <a:t>Wild-card queries</a:t>
            </a:r>
          </a:p>
          <a:p>
            <a:pPr lvl="1" eaLnBrk="1" hangingPunct="1"/>
            <a:r>
              <a:rPr lang="en-US" altLang="zh-TW" sz="2800">
                <a:ea typeface="ＭＳ Ｐゴシック" panose="020B0600070205080204" pitchFamily="34" charset="-128"/>
              </a:rPr>
              <a:t>Spelling correction</a:t>
            </a:r>
          </a:p>
          <a:p>
            <a:pPr lvl="1" eaLnBrk="1" hangingPunct="1"/>
            <a:r>
              <a:rPr lang="en-US" altLang="zh-TW" sz="2800">
                <a:ea typeface="ＭＳ Ｐゴシック" panose="020B0600070205080204" pitchFamily="34" charset="-128"/>
              </a:rPr>
              <a:t>Soundex</a:t>
            </a:r>
          </a:p>
        </p:txBody>
      </p:sp>
      <p:sp>
        <p:nvSpPr>
          <p:cNvPr id="15364" name="TextBox 4">
            <a:extLst>
              <a:ext uri="{FF2B5EF4-FFF2-40B4-BE49-F238E27FC236}">
                <a16:creationId xmlns:a16="http://schemas.microsoft.com/office/drawing/2014/main" id="{8C00AE99-EEC4-13C9-6105-523838B9C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59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Ch.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683ADB9E-6248-1FBA-BB40-00DBBC593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Dictionary data structures for inverted indexes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B9D7C04F-50FD-E4CF-C9B5-F9F9A6FEEF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dictionary data structure stores the term vocabulary, document frequency, pointers to each postings list …</a:t>
            </a:r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 in what data structure?</a:t>
            </a:r>
          </a:p>
          <a:p>
            <a:pPr lvl="1"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30E9474E-55BA-598D-FCBB-377ADFCEF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97213"/>
            <a:ext cx="8382000" cy="353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Box 4">
            <a:extLst>
              <a:ext uri="{FF2B5EF4-FFF2-40B4-BE49-F238E27FC236}">
                <a16:creationId xmlns:a16="http://schemas.microsoft.com/office/drawing/2014/main" id="{FA844E8D-1BE6-1821-0169-5ABF6B00E9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1AA4A231-4D2E-812C-EA00-CA161DCFF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naïve dictionary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3D75CFE-537C-D5D8-B505-C79D6D955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 array of struct: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 sz="20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 sz="20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 sz="20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2400">
                <a:ea typeface="ＭＳ Ｐゴシック" panose="020B0600070205080204" pitchFamily="34" charset="-128"/>
              </a:rPr>
              <a:t>         char[20]     int                     Postings *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sz="2400">
                <a:ea typeface="ＭＳ Ｐゴシック" panose="020B0600070205080204" pitchFamily="34" charset="-128"/>
              </a:rPr>
              <a:t>         </a:t>
            </a:r>
            <a:r>
              <a:rPr lang="en-US" altLang="zh-TW" sz="2400">
                <a:solidFill>
                  <a:srgbClr val="00A000"/>
                </a:solidFill>
                <a:ea typeface="ＭＳ Ｐゴシック" panose="020B0600070205080204" pitchFamily="34" charset="-128"/>
              </a:rPr>
              <a:t>20 bytes    4/8 bytes         4/8 bytes  </a:t>
            </a:r>
          </a:p>
          <a:p>
            <a:pPr eaLnBrk="1" hangingPunct="1"/>
            <a:r>
              <a:rPr lang="en-US" altLang="zh-TW" sz="2400">
                <a:solidFill>
                  <a:schemeClr val="tx2"/>
                </a:solidFill>
                <a:ea typeface="ＭＳ Ｐゴシック" panose="020B0600070205080204" pitchFamily="34" charset="-128"/>
              </a:rPr>
              <a:t>How do we store a dictionary in memory efficiently?</a:t>
            </a:r>
          </a:p>
          <a:p>
            <a:pPr eaLnBrk="1" hangingPunct="1"/>
            <a:r>
              <a:rPr lang="en-US" altLang="zh-TW" sz="2400">
                <a:solidFill>
                  <a:schemeClr val="tx2"/>
                </a:solidFill>
                <a:ea typeface="ＭＳ Ｐゴシック" panose="020B0600070205080204" pitchFamily="34" charset="-128"/>
              </a:rPr>
              <a:t>How do we quickly look up elements at query time?</a:t>
            </a:r>
          </a:p>
        </p:txBody>
      </p:sp>
      <p:pic>
        <p:nvPicPr>
          <p:cNvPr id="19460" name="Picture 3">
            <a:extLst>
              <a:ext uri="{FF2B5EF4-FFF2-40B4-BE49-F238E27FC236}">
                <a16:creationId xmlns:a16="http://schemas.microsoft.com/office/drawing/2014/main" id="{EE80B2D0-F8D2-36BF-983B-42A3079E97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209800"/>
            <a:ext cx="5638800" cy="250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TextBox 4">
            <a:extLst>
              <a:ext uri="{FF2B5EF4-FFF2-40B4-BE49-F238E27FC236}">
                <a16:creationId xmlns:a16="http://schemas.microsoft.com/office/drawing/2014/main" id="{F0D2EB1A-4DC7-AEFC-F030-10CC04730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06CF31BF-7BA7-6FC6-3EB2-8A60E38EA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Dictionary data structures</a:t>
            </a:r>
          </a:p>
        </p:txBody>
      </p:sp>
      <p:sp>
        <p:nvSpPr>
          <p:cNvPr id="21507" name="Content Placeholder 2">
            <a:extLst>
              <a:ext uri="{FF2B5EF4-FFF2-40B4-BE49-F238E27FC236}">
                <a16:creationId xmlns:a16="http://schemas.microsoft.com/office/drawing/2014/main" id="{E9E3E18A-3DA4-EAD3-07B2-20170E38C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Two main choices: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Hash table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Tree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Some IR systems use hashes, some trees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21508" name="TextBox 3">
            <a:extLst>
              <a:ext uri="{FF2B5EF4-FFF2-40B4-BE49-F238E27FC236}">
                <a16:creationId xmlns:a16="http://schemas.microsoft.com/office/drawing/2014/main" id="{169C9D1F-4C5C-822E-ED2B-0D2E2E9A8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9DC95F8-389F-5705-4D02-2E675B074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Hashes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id="{BC14E2DF-34BB-DC41-A162-8A6C0A9D4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Each vocabulary term is hashed to an integer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(We assume you’ve seen hashtables before)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Lookup is faster than for a tree: O(1)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 easy way to find minor variants: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judgment/judgement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 prefix search		</a:t>
            </a:r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[tolerant retrieval]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If vocabulary keeps growing, need to occasionally do the expensive operation of rehashing </a:t>
            </a:r>
            <a:r>
              <a:rPr lang="en-US" altLang="zh-TW" i="1">
                <a:ea typeface="ＭＳ Ｐゴシック" panose="020B0600070205080204" pitchFamily="34" charset="-128"/>
              </a:rPr>
              <a:t>everything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23556" name="TextBox 3">
            <a:extLst>
              <a:ext uri="{FF2B5EF4-FFF2-40B4-BE49-F238E27FC236}">
                <a16:creationId xmlns:a16="http://schemas.microsoft.com/office/drawing/2014/main" id="{F24F7534-1A9A-B162-7086-BD018173C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>
            <a:extLst>
              <a:ext uri="{FF2B5EF4-FFF2-40B4-BE49-F238E27FC236}">
                <a16:creationId xmlns:a16="http://schemas.microsoft.com/office/drawing/2014/main" id="{F5CEBD83-EFDE-82DC-CDB6-0D4C14AFB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589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Root</a:t>
            </a:r>
          </a:p>
        </p:txBody>
      </p:sp>
      <p:sp>
        <p:nvSpPr>
          <p:cNvPr id="25603" name="Oval 4">
            <a:extLst>
              <a:ext uri="{FF2B5EF4-FFF2-40B4-BE49-F238E27FC236}">
                <a16:creationId xmlns:a16="http://schemas.microsoft.com/office/drawing/2014/main" id="{F5D48E52-DEC4-B037-BBF7-E70662911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373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04" name="Oval 5">
            <a:extLst>
              <a:ext uri="{FF2B5EF4-FFF2-40B4-BE49-F238E27FC236}">
                <a16:creationId xmlns:a16="http://schemas.microsoft.com/office/drawing/2014/main" id="{1BF55C9D-3CCF-BC32-2AF5-16216BF64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2373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05" name="Oval 6">
            <a:extLst>
              <a:ext uri="{FF2B5EF4-FFF2-40B4-BE49-F238E27FC236}">
                <a16:creationId xmlns:a16="http://schemas.microsoft.com/office/drawing/2014/main" id="{83BFEE91-7687-6FCD-F12E-116B0B56B4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32115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06" name="Oval 7">
            <a:extLst>
              <a:ext uri="{FF2B5EF4-FFF2-40B4-BE49-F238E27FC236}">
                <a16:creationId xmlns:a16="http://schemas.microsoft.com/office/drawing/2014/main" id="{8E20210C-C6AC-F984-A5AF-CB636097F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287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07" name="Oval 9">
            <a:extLst>
              <a:ext uri="{FF2B5EF4-FFF2-40B4-BE49-F238E27FC236}">
                <a16:creationId xmlns:a16="http://schemas.microsoft.com/office/drawing/2014/main" id="{274A1E84-8E65-53F4-285F-CEC648A42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287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08" name="Oval 10">
            <a:extLst>
              <a:ext uri="{FF2B5EF4-FFF2-40B4-BE49-F238E27FC236}">
                <a16:creationId xmlns:a16="http://schemas.microsoft.com/office/drawing/2014/main" id="{0148B4AB-2FA0-E30F-A44D-3991DED0B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115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5609" name="AutoShape 12">
            <a:extLst>
              <a:ext uri="{FF2B5EF4-FFF2-40B4-BE49-F238E27FC236}">
                <a16:creationId xmlns:a16="http://schemas.microsoft.com/office/drawing/2014/main" id="{3065CDB9-9B8F-FE16-2810-1E3EBCA19FDB}"/>
              </a:ext>
            </a:extLst>
          </p:cNvPr>
          <p:cNvCxnSpPr>
            <a:cxnSpLocks noChangeShapeType="1"/>
            <a:stCxn id="25602" idx="3"/>
            <a:endCxn id="25604" idx="0"/>
          </p:cNvCxnSpPr>
          <p:nvPr/>
        </p:nvCxnSpPr>
        <p:spPr bwMode="auto">
          <a:xfrm flipH="1">
            <a:off x="2438400" y="1849438"/>
            <a:ext cx="1895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0" name="AutoShape 14">
            <a:extLst>
              <a:ext uri="{FF2B5EF4-FFF2-40B4-BE49-F238E27FC236}">
                <a16:creationId xmlns:a16="http://schemas.microsoft.com/office/drawing/2014/main" id="{83A0DEEA-E5F6-E6FF-1949-AA257C13B7C7}"/>
              </a:ext>
            </a:extLst>
          </p:cNvPr>
          <p:cNvCxnSpPr>
            <a:cxnSpLocks noChangeShapeType="1"/>
            <a:stCxn id="25602" idx="5"/>
            <a:endCxn id="25603" idx="0"/>
          </p:cNvCxnSpPr>
          <p:nvPr/>
        </p:nvCxnSpPr>
        <p:spPr bwMode="auto">
          <a:xfrm>
            <a:off x="4657725" y="1849438"/>
            <a:ext cx="1895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1" name="AutoShape 15">
            <a:extLst>
              <a:ext uri="{FF2B5EF4-FFF2-40B4-BE49-F238E27FC236}">
                <a16:creationId xmlns:a16="http://schemas.microsoft.com/office/drawing/2014/main" id="{C7E765D8-8E60-7AFD-71CF-F5E51F5C3AF6}"/>
              </a:ext>
            </a:extLst>
          </p:cNvPr>
          <p:cNvCxnSpPr>
            <a:cxnSpLocks noChangeShapeType="1"/>
            <a:stCxn id="25604" idx="3"/>
            <a:endCxn id="25607" idx="0"/>
          </p:cNvCxnSpPr>
          <p:nvPr/>
        </p:nvCxnSpPr>
        <p:spPr bwMode="auto">
          <a:xfrm flipH="1">
            <a:off x="1905000" y="2763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2" name="AutoShape 16">
            <a:extLst>
              <a:ext uri="{FF2B5EF4-FFF2-40B4-BE49-F238E27FC236}">
                <a16:creationId xmlns:a16="http://schemas.microsoft.com/office/drawing/2014/main" id="{C519D354-006E-065D-DD4E-36B1E96FC96B}"/>
              </a:ext>
            </a:extLst>
          </p:cNvPr>
          <p:cNvCxnSpPr>
            <a:cxnSpLocks noChangeShapeType="1"/>
            <a:stCxn id="25604" idx="5"/>
            <a:endCxn id="25606" idx="0"/>
          </p:cNvCxnSpPr>
          <p:nvPr/>
        </p:nvCxnSpPr>
        <p:spPr bwMode="auto">
          <a:xfrm>
            <a:off x="2600325" y="2763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3" name="AutoShape 17">
            <a:extLst>
              <a:ext uri="{FF2B5EF4-FFF2-40B4-BE49-F238E27FC236}">
                <a16:creationId xmlns:a16="http://schemas.microsoft.com/office/drawing/2014/main" id="{6754349E-DF84-CB9B-629B-11D19D03C9A8}"/>
              </a:ext>
            </a:extLst>
          </p:cNvPr>
          <p:cNvCxnSpPr>
            <a:cxnSpLocks noChangeShapeType="1"/>
            <a:stCxn id="25603" idx="3"/>
            <a:endCxn id="25608" idx="0"/>
          </p:cNvCxnSpPr>
          <p:nvPr/>
        </p:nvCxnSpPr>
        <p:spPr bwMode="auto">
          <a:xfrm flipH="1">
            <a:off x="5943600" y="2763838"/>
            <a:ext cx="4476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4" name="AutoShape 18">
            <a:extLst>
              <a:ext uri="{FF2B5EF4-FFF2-40B4-BE49-F238E27FC236}">
                <a16:creationId xmlns:a16="http://schemas.microsoft.com/office/drawing/2014/main" id="{BAAF0F8F-F434-891A-95D5-DC064234A1D0}"/>
              </a:ext>
            </a:extLst>
          </p:cNvPr>
          <p:cNvCxnSpPr>
            <a:cxnSpLocks noChangeShapeType="1"/>
            <a:stCxn id="25603" idx="5"/>
            <a:endCxn id="25605" idx="0"/>
          </p:cNvCxnSpPr>
          <p:nvPr/>
        </p:nvCxnSpPr>
        <p:spPr bwMode="auto">
          <a:xfrm>
            <a:off x="6715125" y="2763838"/>
            <a:ext cx="5238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15" name="Oval 21">
            <a:extLst>
              <a:ext uri="{FF2B5EF4-FFF2-40B4-BE49-F238E27FC236}">
                <a16:creationId xmlns:a16="http://schemas.microsoft.com/office/drawing/2014/main" id="{8D91AA29-A0D6-2277-CE42-6656D2FDC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659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16" name="Oval 22">
            <a:extLst>
              <a:ext uri="{FF2B5EF4-FFF2-40B4-BE49-F238E27FC236}">
                <a16:creationId xmlns:a16="http://schemas.microsoft.com/office/drawing/2014/main" id="{9C87034C-0EB3-79F0-E9CC-B8043529E2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17" name="Oval 23">
            <a:extLst>
              <a:ext uri="{FF2B5EF4-FFF2-40B4-BE49-F238E27FC236}">
                <a16:creationId xmlns:a16="http://schemas.microsoft.com/office/drawing/2014/main" id="{0C0B9BAB-6FB7-E0AD-A6CB-38E0AC554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5618" name="AutoShape 24">
            <a:extLst>
              <a:ext uri="{FF2B5EF4-FFF2-40B4-BE49-F238E27FC236}">
                <a16:creationId xmlns:a16="http://schemas.microsoft.com/office/drawing/2014/main" id="{AA9876F0-098E-29E1-4E5E-10D35C8E423B}"/>
              </a:ext>
            </a:extLst>
          </p:cNvPr>
          <p:cNvCxnSpPr>
            <a:cxnSpLocks noChangeShapeType="1"/>
            <a:stCxn id="25615" idx="3"/>
            <a:endCxn id="25617" idx="0"/>
          </p:cNvCxnSpPr>
          <p:nvPr/>
        </p:nvCxnSpPr>
        <p:spPr bwMode="auto">
          <a:xfrm flipH="1">
            <a:off x="304800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19" name="AutoShape 25">
            <a:extLst>
              <a:ext uri="{FF2B5EF4-FFF2-40B4-BE49-F238E27FC236}">
                <a16:creationId xmlns:a16="http://schemas.microsoft.com/office/drawing/2014/main" id="{B9EB795F-866C-A237-13D1-382DC637B4AA}"/>
              </a:ext>
            </a:extLst>
          </p:cNvPr>
          <p:cNvCxnSpPr>
            <a:cxnSpLocks noChangeShapeType="1"/>
            <a:stCxn id="25615" idx="5"/>
            <a:endCxn id="25616" idx="0"/>
          </p:cNvCxnSpPr>
          <p:nvPr/>
        </p:nvCxnSpPr>
        <p:spPr bwMode="auto">
          <a:xfrm>
            <a:off x="1000125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0" name="Oval 26">
            <a:extLst>
              <a:ext uri="{FF2B5EF4-FFF2-40B4-BE49-F238E27FC236}">
                <a16:creationId xmlns:a16="http://schemas.microsoft.com/office/drawing/2014/main" id="{3D2A713D-05B8-B10B-69D2-C103A9AF35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4659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21" name="Oval 27">
            <a:extLst>
              <a:ext uri="{FF2B5EF4-FFF2-40B4-BE49-F238E27FC236}">
                <a16:creationId xmlns:a16="http://schemas.microsoft.com/office/drawing/2014/main" id="{3DD97562-89CD-0307-81D8-2AE170617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22" name="Oval 28">
            <a:extLst>
              <a:ext uri="{FF2B5EF4-FFF2-40B4-BE49-F238E27FC236}">
                <a16:creationId xmlns:a16="http://schemas.microsoft.com/office/drawing/2014/main" id="{4289FBCB-118D-60F7-77F3-4A4C65E512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5623" name="AutoShape 29">
            <a:extLst>
              <a:ext uri="{FF2B5EF4-FFF2-40B4-BE49-F238E27FC236}">
                <a16:creationId xmlns:a16="http://schemas.microsoft.com/office/drawing/2014/main" id="{8081589B-7C24-8C5E-F79F-855A94C4C603}"/>
              </a:ext>
            </a:extLst>
          </p:cNvPr>
          <p:cNvCxnSpPr>
            <a:cxnSpLocks noChangeShapeType="1"/>
            <a:stCxn id="25620" idx="3"/>
            <a:endCxn id="25622" idx="0"/>
          </p:cNvCxnSpPr>
          <p:nvPr/>
        </p:nvCxnSpPr>
        <p:spPr bwMode="auto">
          <a:xfrm flipH="1">
            <a:off x="1981200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4" name="AutoShape 30">
            <a:extLst>
              <a:ext uri="{FF2B5EF4-FFF2-40B4-BE49-F238E27FC236}">
                <a16:creationId xmlns:a16="http://schemas.microsoft.com/office/drawing/2014/main" id="{3E23E0F0-BC80-DC7F-A5DF-A39F568667D0}"/>
              </a:ext>
            </a:extLst>
          </p:cNvPr>
          <p:cNvCxnSpPr>
            <a:cxnSpLocks noChangeShapeType="1"/>
            <a:stCxn id="25620" idx="5"/>
            <a:endCxn id="25621" idx="0"/>
          </p:cNvCxnSpPr>
          <p:nvPr/>
        </p:nvCxnSpPr>
        <p:spPr bwMode="auto">
          <a:xfrm>
            <a:off x="2676525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25" name="Oval 31">
            <a:extLst>
              <a:ext uri="{FF2B5EF4-FFF2-40B4-BE49-F238E27FC236}">
                <a16:creationId xmlns:a16="http://schemas.microsoft.com/office/drawing/2014/main" id="{FC5C7BAC-CBDF-5550-F41A-BBE7B1E5E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4659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26" name="Oval 32">
            <a:extLst>
              <a:ext uri="{FF2B5EF4-FFF2-40B4-BE49-F238E27FC236}">
                <a16:creationId xmlns:a16="http://schemas.microsoft.com/office/drawing/2014/main" id="{6793567C-08F7-CD07-92BA-13E4DB1B9C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27" name="Oval 33">
            <a:extLst>
              <a:ext uri="{FF2B5EF4-FFF2-40B4-BE49-F238E27FC236}">
                <a16:creationId xmlns:a16="http://schemas.microsoft.com/office/drawing/2014/main" id="{6027841C-2159-0830-3E6C-77437B9CFA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5628" name="AutoShape 34">
            <a:extLst>
              <a:ext uri="{FF2B5EF4-FFF2-40B4-BE49-F238E27FC236}">
                <a16:creationId xmlns:a16="http://schemas.microsoft.com/office/drawing/2014/main" id="{3CC36721-9885-7519-E728-72E8C41EF6DD}"/>
              </a:ext>
            </a:extLst>
          </p:cNvPr>
          <p:cNvCxnSpPr>
            <a:cxnSpLocks noChangeShapeType="1"/>
            <a:stCxn id="25625" idx="3"/>
            <a:endCxn id="25627" idx="0"/>
          </p:cNvCxnSpPr>
          <p:nvPr/>
        </p:nvCxnSpPr>
        <p:spPr bwMode="auto">
          <a:xfrm flipH="1">
            <a:off x="6096000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29" name="AutoShape 35">
            <a:extLst>
              <a:ext uri="{FF2B5EF4-FFF2-40B4-BE49-F238E27FC236}">
                <a16:creationId xmlns:a16="http://schemas.microsoft.com/office/drawing/2014/main" id="{59C83696-20B3-4BB2-4110-C68516C16A2F}"/>
              </a:ext>
            </a:extLst>
          </p:cNvPr>
          <p:cNvCxnSpPr>
            <a:cxnSpLocks noChangeShapeType="1"/>
            <a:stCxn id="25625" idx="5"/>
            <a:endCxn id="25626" idx="0"/>
          </p:cNvCxnSpPr>
          <p:nvPr/>
        </p:nvCxnSpPr>
        <p:spPr bwMode="auto">
          <a:xfrm>
            <a:off x="6791325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0" name="Oval 36">
            <a:extLst>
              <a:ext uri="{FF2B5EF4-FFF2-40B4-BE49-F238E27FC236}">
                <a16:creationId xmlns:a16="http://schemas.microsoft.com/office/drawing/2014/main" id="{CF40308E-64E0-63E2-D264-E2CAEF2032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46593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31" name="Oval 37">
            <a:extLst>
              <a:ext uri="{FF2B5EF4-FFF2-40B4-BE49-F238E27FC236}">
                <a16:creationId xmlns:a16="http://schemas.microsoft.com/office/drawing/2014/main" id="{34AC7F2B-4A94-588E-6B00-1D8E7CECB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32" name="Oval 38">
            <a:extLst>
              <a:ext uri="{FF2B5EF4-FFF2-40B4-BE49-F238E27FC236}">
                <a16:creationId xmlns:a16="http://schemas.microsoft.com/office/drawing/2014/main" id="{445EA413-34F5-6286-60F1-DF45472AA8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800" y="5573713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5633" name="AutoShape 39">
            <a:extLst>
              <a:ext uri="{FF2B5EF4-FFF2-40B4-BE49-F238E27FC236}">
                <a16:creationId xmlns:a16="http://schemas.microsoft.com/office/drawing/2014/main" id="{124A7554-5FF5-AEF7-D515-8487AF8BE1BD}"/>
              </a:ext>
            </a:extLst>
          </p:cNvPr>
          <p:cNvCxnSpPr>
            <a:cxnSpLocks noChangeShapeType="1"/>
            <a:stCxn id="25630" idx="3"/>
            <a:endCxn id="25632" idx="0"/>
          </p:cNvCxnSpPr>
          <p:nvPr/>
        </p:nvCxnSpPr>
        <p:spPr bwMode="auto">
          <a:xfrm flipH="1">
            <a:off x="7772400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34" name="AutoShape 40">
            <a:extLst>
              <a:ext uri="{FF2B5EF4-FFF2-40B4-BE49-F238E27FC236}">
                <a16:creationId xmlns:a16="http://schemas.microsoft.com/office/drawing/2014/main" id="{B127B699-E0E9-A4A9-78C5-DB0C2159A560}"/>
              </a:ext>
            </a:extLst>
          </p:cNvPr>
          <p:cNvCxnSpPr>
            <a:cxnSpLocks noChangeShapeType="1"/>
            <a:stCxn id="25630" idx="5"/>
            <a:endCxn id="25631" idx="0"/>
          </p:cNvCxnSpPr>
          <p:nvPr/>
        </p:nvCxnSpPr>
        <p:spPr bwMode="auto">
          <a:xfrm>
            <a:off x="8467725" y="5049838"/>
            <a:ext cx="3714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35" name="Text Box 41">
            <a:extLst>
              <a:ext uri="{FF2B5EF4-FFF2-40B4-BE49-F238E27FC236}">
                <a16:creationId xmlns:a16="http://schemas.microsoft.com/office/drawing/2014/main" id="{052C8274-3FA6-3154-D60A-DDF855259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1671638"/>
            <a:ext cx="5349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a-m</a:t>
            </a:r>
          </a:p>
        </p:txBody>
      </p:sp>
      <p:sp>
        <p:nvSpPr>
          <p:cNvPr id="25636" name="Text Box 42">
            <a:extLst>
              <a:ext uri="{FF2B5EF4-FFF2-40B4-BE49-F238E27FC236}">
                <a16:creationId xmlns:a16="http://schemas.microsoft.com/office/drawing/2014/main" id="{1BD542BC-C0F4-B0F6-0A37-BD4DD2301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676400"/>
            <a:ext cx="466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n-z</a:t>
            </a:r>
          </a:p>
        </p:txBody>
      </p:sp>
      <p:sp>
        <p:nvSpPr>
          <p:cNvPr id="25637" name="Oval 44">
            <a:extLst>
              <a:ext uri="{FF2B5EF4-FFF2-40B4-BE49-F238E27FC236}">
                <a16:creationId xmlns:a16="http://schemas.microsoft.com/office/drawing/2014/main" id="{AB814E68-D80F-3934-6007-9A867A6B6B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4354513"/>
            <a:ext cx="55563" cy="55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38" name="Oval 45">
            <a:extLst>
              <a:ext uri="{FF2B5EF4-FFF2-40B4-BE49-F238E27FC236}">
                <a16:creationId xmlns:a16="http://schemas.microsoft.com/office/drawing/2014/main" id="{8EE1FCB0-99E8-4655-E3EA-2499D069E77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267200" y="4354513"/>
            <a:ext cx="55563" cy="55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39" name="Oval 46">
            <a:extLst>
              <a:ext uri="{FF2B5EF4-FFF2-40B4-BE49-F238E27FC236}">
                <a16:creationId xmlns:a16="http://schemas.microsoft.com/office/drawing/2014/main" id="{41111066-1C7F-AC00-6EC0-2E56AF2FD45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95800" y="4354513"/>
            <a:ext cx="55563" cy="55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40" name="Oval 47">
            <a:extLst>
              <a:ext uri="{FF2B5EF4-FFF2-40B4-BE49-F238E27FC236}">
                <a16:creationId xmlns:a16="http://schemas.microsoft.com/office/drawing/2014/main" id="{74990E71-E53D-D82B-686D-97035995B6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4354513"/>
            <a:ext cx="55563" cy="55562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5641" name="Text Box 53">
            <a:extLst>
              <a:ext uri="{FF2B5EF4-FFF2-40B4-BE49-F238E27FC236}">
                <a16:creationId xmlns:a16="http://schemas.microsoft.com/office/drawing/2014/main" id="{5A4184D7-9B22-9E61-BE83-955F71D3C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798763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a-hu</a:t>
            </a:r>
          </a:p>
        </p:txBody>
      </p:sp>
      <p:sp>
        <p:nvSpPr>
          <p:cNvPr id="25642" name="Text Box 54">
            <a:extLst>
              <a:ext uri="{FF2B5EF4-FFF2-40B4-BE49-F238E27FC236}">
                <a16:creationId xmlns:a16="http://schemas.microsoft.com/office/drawing/2014/main" id="{6BAFAF8B-E87B-15AA-F134-F1C5E1A3D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2250" y="2798763"/>
            <a:ext cx="636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hy-m</a:t>
            </a:r>
          </a:p>
        </p:txBody>
      </p:sp>
      <p:sp>
        <p:nvSpPr>
          <p:cNvPr id="25643" name="Text Box 55">
            <a:extLst>
              <a:ext uri="{FF2B5EF4-FFF2-40B4-BE49-F238E27FC236}">
                <a16:creationId xmlns:a16="http://schemas.microsoft.com/office/drawing/2014/main" id="{455EE727-983A-B0C8-DC09-437D059DB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2798763"/>
            <a:ext cx="5794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n-sh</a:t>
            </a:r>
          </a:p>
        </p:txBody>
      </p:sp>
      <p:sp>
        <p:nvSpPr>
          <p:cNvPr id="25644" name="Text Box 56">
            <a:extLst>
              <a:ext uri="{FF2B5EF4-FFF2-40B4-BE49-F238E27FC236}">
                <a16:creationId xmlns:a16="http://schemas.microsoft.com/office/drawing/2014/main" id="{5E97D314-824B-7026-FC45-125581FE2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0563" y="2798763"/>
            <a:ext cx="5000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si-z</a:t>
            </a:r>
          </a:p>
        </p:txBody>
      </p:sp>
      <p:sp>
        <p:nvSpPr>
          <p:cNvPr id="25645" name="Text Box 57">
            <a:extLst>
              <a:ext uri="{FF2B5EF4-FFF2-40B4-BE49-F238E27FC236}">
                <a16:creationId xmlns:a16="http://schemas.microsoft.com/office/drawing/2014/main" id="{789A0947-D257-8EA6-B2CD-EB4E8F2FE93A}"/>
              </a:ext>
            </a:extLst>
          </p:cNvPr>
          <p:cNvSpPr txBox="1">
            <a:spLocks noChangeArrowheads="1"/>
          </p:cNvSpPr>
          <p:nvPr/>
        </p:nvSpPr>
        <p:spPr bwMode="auto">
          <a:xfrm rot="-4200000">
            <a:off x="-288925" y="6319838"/>
            <a:ext cx="10350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latin typeface="Courier" pitchFamily="49" charset="0"/>
                <a:ea typeface="Arial Unicode MS" pitchFamily="34" charset="-128"/>
              </a:rPr>
              <a:t>aardvark</a:t>
            </a:r>
          </a:p>
        </p:txBody>
      </p:sp>
      <p:sp>
        <p:nvSpPr>
          <p:cNvPr id="25646" name="Text Box 58">
            <a:extLst>
              <a:ext uri="{FF2B5EF4-FFF2-40B4-BE49-F238E27FC236}">
                <a16:creationId xmlns:a16="http://schemas.microsoft.com/office/drawing/2014/main" id="{D4233B78-D406-85D3-F327-74C60A3BD493}"/>
              </a:ext>
            </a:extLst>
          </p:cNvPr>
          <p:cNvSpPr txBox="1">
            <a:spLocks noChangeArrowheads="1"/>
          </p:cNvSpPr>
          <p:nvPr/>
        </p:nvSpPr>
        <p:spPr bwMode="auto">
          <a:xfrm rot="-4200000">
            <a:off x="2488406" y="6266657"/>
            <a:ext cx="9286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latin typeface="Courier" pitchFamily="49" charset="0"/>
                <a:ea typeface="Arial Unicode MS" pitchFamily="34" charset="-128"/>
              </a:rPr>
              <a:t>huygens</a:t>
            </a:r>
          </a:p>
        </p:txBody>
      </p:sp>
      <p:sp>
        <p:nvSpPr>
          <p:cNvPr id="25647" name="Line 59">
            <a:extLst>
              <a:ext uri="{FF2B5EF4-FFF2-40B4-BE49-F238E27FC236}">
                <a16:creationId xmlns:a16="http://schemas.microsoft.com/office/drawing/2014/main" id="{BEF2BB6D-37C4-A661-82E7-2E7F607357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371600" y="3668713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48" name="Line 60">
            <a:extLst>
              <a:ext uri="{FF2B5EF4-FFF2-40B4-BE49-F238E27FC236}">
                <a16:creationId xmlns:a16="http://schemas.microsoft.com/office/drawing/2014/main" id="{2B5E4DDE-DE2A-A539-1E45-36D3B19D8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3668713"/>
            <a:ext cx="304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49" name="Text Box 61">
            <a:extLst>
              <a:ext uri="{FF2B5EF4-FFF2-40B4-BE49-F238E27FC236}">
                <a16:creationId xmlns:a16="http://schemas.microsoft.com/office/drawing/2014/main" id="{E0554CB1-7728-5D73-419D-D1FF46B51626}"/>
              </a:ext>
            </a:extLst>
          </p:cNvPr>
          <p:cNvSpPr txBox="1">
            <a:spLocks noChangeArrowheads="1"/>
          </p:cNvSpPr>
          <p:nvPr/>
        </p:nvSpPr>
        <p:spPr bwMode="auto">
          <a:xfrm rot="-4200000">
            <a:off x="5360987" y="6213476"/>
            <a:ext cx="8223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latin typeface="Courier" pitchFamily="49" charset="0"/>
                <a:ea typeface="Arial Unicode MS" pitchFamily="34" charset="-128"/>
              </a:rPr>
              <a:t>sickle</a:t>
            </a:r>
          </a:p>
        </p:txBody>
      </p:sp>
      <p:sp>
        <p:nvSpPr>
          <p:cNvPr id="25650" name="Text Box 62">
            <a:extLst>
              <a:ext uri="{FF2B5EF4-FFF2-40B4-BE49-F238E27FC236}">
                <a16:creationId xmlns:a16="http://schemas.microsoft.com/office/drawing/2014/main" id="{5392D799-7502-1683-EC34-B81B19932683}"/>
              </a:ext>
            </a:extLst>
          </p:cNvPr>
          <p:cNvSpPr txBox="1">
            <a:spLocks noChangeArrowheads="1"/>
          </p:cNvSpPr>
          <p:nvPr/>
        </p:nvSpPr>
        <p:spPr bwMode="auto">
          <a:xfrm rot="-4200000">
            <a:off x="8463757" y="6160294"/>
            <a:ext cx="715962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400">
                <a:latin typeface="Courier" pitchFamily="49" charset="0"/>
                <a:ea typeface="Arial Unicode MS" pitchFamily="34" charset="-128"/>
              </a:rPr>
              <a:t>zygot</a:t>
            </a:r>
          </a:p>
        </p:txBody>
      </p:sp>
      <p:sp>
        <p:nvSpPr>
          <p:cNvPr id="25651" name="Line 63">
            <a:extLst>
              <a:ext uri="{FF2B5EF4-FFF2-40B4-BE49-F238E27FC236}">
                <a16:creationId xmlns:a16="http://schemas.microsoft.com/office/drawing/2014/main" id="{911B1BF7-1E6E-671D-7204-D6B069FABE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3592513"/>
            <a:ext cx="304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52" name="Line 64">
            <a:extLst>
              <a:ext uri="{FF2B5EF4-FFF2-40B4-BE49-F238E27FC236}">
                <a16:creationId xmlns:a16="http://schemas.microsoft.com/office/drawing/2014/main" id="{42C3E7FE-D298-0EEC-FBE8-E83834EDC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3516313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5653" name="Title 52">
            <a:extLst>
              <a:ext uri="{FF2B5EF4-FFF2-40B4-BE49-F238E27FC236}">
                <a16:creationId xmlns:a16="http://schemas.microsoft.com/office/drawing/2014/main" id="{0659D38D-B641-29B3-30B1-EC583C415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Tree: binary tree</a:t>
            </a:r>
          </a:p>
        </p:txBody>
      </p:sp>
      <p:sp>
        <p:nvSpPr>
          <p:cNvPr id="25654" name="TextBox 53">
            <a:extLst>
              <a:ext uri="{FF2B5EF4-FFF2-40B4-BE49-F238E27FC236}">
                <a16:creationId xmlns:a16="http://schemas.microsoft.com/office/drawing/2014/main" id="{880E6296-9ABF-F78B-7121-4B138775B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4">
            <a:extLst>
              <a:ext uri="{FF2B5EF4-FFF2-40B4-BE49-F238E27FC236}">
                <a16:creationId xmlns:a16="http://schemas.microsoft.com/office/drawing/2014/main" id="{61DACD0D-302B-10DF-F083-CF32096B7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050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1" name="Oval 5">
            <a:extLst>
              <a:ext uri="{FF2B5EF4-FFF2-40B4-BE49-F238E27FC236}">
                <a16:creationId xmlns:a16="http://schemas.microsoft.com/office/drawing/2014/main" id="{C27B5E07-3B1B-1E85-4B67-DAF6D44D5D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6576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2" name="Oval 6">
            <a:extLst>
              <a:ext uri="{FF2B5EF4-FFF2-40B4-BE49-F238E27FC236}">
                <a16:creationId xmlns:a16="http://schemas.microsoft.com/office/drawing/2014/main" id="{74B88BB9-BECD-0F59-584C-6AF05BD851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8194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3" name="Oval 7">
            <a:extLst>
              <a:ext uri="{FF2B5EF4-FFF2-40B4-BE49-F238E27FC236}">
                <a16:creationId xmlns:a16="http://schemas.microsoft.com/office/drawing/2014/main" id="{9C884F1F-D54D-9261-B504-DD8EC4FE0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28194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4" name="Oval 8">
            <a:extLst>
              <a:ext uri="{FF2B5EF4-FFF2-40B4-BE49-F238E27FC236}">
                <a16:creationId xmlns:a16="http://schemas.microsoft.com/office/drawing/2014/main" id="{E44199DA-B2E5-3B2A-747E-FFDFF9720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0200" y="36576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5" name="Oval 9">
            <a:extLst>
              <a:ext uri="{FF2B5EF4-FFF2-40B4-BE49-F238E27FC236}">
                <a16:creationId xmlns:a16="http://schemas.microsoft.com/office/drawing/2014/main" id="{E28BB115-151A-C138-4402-B90079224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37338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6" name="Oval 10">
            <a:extLst>
              <a:ext uri="{FF2B5EF4-FFF2-40B4-BE49-F238E27FC236}">
                <a16:creationId xmlns:a16="http://schemas.microsoft.com/office/drawing/2014/main" id="{80492EDF-F11D-F946-1A4D-B1444A3A925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810000" y="28194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7" name="Oval 11">
            <a:extLst>
              <a:ext uri="{FF2B5EF4-FFF2-40B4-BE49-F238E27FC236}">
                <a16:creationId xmlns:a16="http://schemas.microsoft.com/office/drawing/2014/main" id="{4020ACD0-87B7-E25D-EBB2-49A732AC3D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7338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8" name="Oval 12">
            <a:extLst>
              <a:ext uri="{FF2B5EF4-FFF2-40B4-BE49-F238E27FC236}">
                <a16:creationId xmlns:a16="http://schemas.microsoft.com/office/drawing/2014/main" id="{1F6712B2-682E-1BDC-8A7E-D78A4F408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6576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27659" name="Oval 13">
            <a:extLst>
              <a:ext uri="{FF2B5EF4-FFF2-40B4-BE49-F238E27FC236}">
                <a16:creationId xmlns:a16="http://schemas.microsoft.com/office/drawing/2014/main" id="{C434A0A0-C7CE-B3F6-549B-0FB0E08D1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657600"/>
            <a:ext cx="457200" cy="4572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cxnSp>
        <p:nvCxnSpPr>
          <p:cNvPr id="27660" name="AutoShape 14">
            <a:extLst>
              <a:ext uri="{FF2B5EF4-FFF2-40B4-BE49-F238E27FC236}">
                <a16:creationId xmlns:a16="http://schemas.microsoft.com/office/drawing/2014/main" id="{94EDFD2D-A566-8506-E976-EFA6B513E093}"/>
              </a:ext>
            </a:extLst>
          </p:cNvPr>
          <p:cNvCxnSpPr>
            <a:cxnSpLocks noChangeShapeType="1"/>
            <a:stCxn id="27650" idx="3"/>
            <a:endCxn id="27653" idx="0"/>
          </p:cNvCxnSpPr>
          <p:nvPr/>
        </p:nvCxnSpPr>
        <p:spPr bwMode="auto">
          <a:xfrm flipH="1">
            <a:off x="2895600" y="22955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1" name="AutoShape 15">
            <a:extLst>
              <a:ext uri="{FF2B5EF4-FFF2-40B4-BE49-F238E27FC236}">
                <a16:creationId xmlns:a16="http://schemas.microsoft.com/office/drawing/2014/main" id="{40D0EFC2-3FF9-45BA-11A3-9B59A4AE5A8C}"/>
              </a:ext>
            </a:extLst>
          </p:cNvPr>
          <p:cNvCxnSpPr>
            <a:cxnSpLocks noChangeShapeType="1"/>
            <a:stCxn id="27650" idx="4"/>
            <a:endCxn id="27656" idx="6"/>
          </p:cNvCxnSpPr>
          <p:nvPr/>
        </p:nvCxnSpPr>
        <p:spPr bwMode="auto">
          <a:xfrm>
            <a:off x="4038600" y="2362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2" name="AutoShape 16">
            <a:extLst>
              <a:ext uri="{FF2B5EF4-FFF2-40B4-BE49-F238E27FC236}">
                <a16:creationId xmlns:a16="http://schemas.microsoft.com/office/drawing/2014/main" id="{170B8FE2-DAF9-E8F0-B0BD-8CD3BCFCEE44}"/>
              </a:ext>
            </a:extLst>
          </p:cNvPr>
          <p:cNvCxnSpPr>
            <a:cxnSpLocks noChangeShapeType="1"/>
            <a:stCxn id="27650" idx="5"/>
            <a:endCxn id="27652" idx="0"/>
          </p:cNvCxnSpPr>
          <p:nvPr/>
        </p:nvCxnSpPr>
        <p:spPr bwMode="auto">
          <a:xfrm>
            <a:off x="4200525" y="22955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3" name="AutoShape 17">
            <a:extLst>
              <a:ext uri="{FF2B5EF4-FFF2-40B4-BE49-F238E27FC236}">
                <a16:creationId xmlns:a16="http://schemas.microsoft.com/office/drawing/2014/main" id="{91EB0763-2014-D64E-2DEA-E616E45998D2}"/>
              </a:ext>
            </a:extLst>
          </p:cNvPr>
          <p:cNvCxnSpPr>
            <a:cxnSpLocks noChangeShapeType="1"/>
            <a:stCxn id="27653" idx="3"/>
            <a:endCxn id="27657" idx="0"/>
          </p:cNvCxnSpPr>
          <p:nvPr/>
        </p:nvCxnSpPr>
        <p:spPr bwMode="auto">
          <a:xfrm flipH="1">
            <a:off x="2286000" y="3209925"/>
            <a:ext cx="4476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4" name="AutoShape 18">
            <a:extLst>
              <a:ext uri="{FF2B5EF4-FFF2-40B4-BE49-F238E27FC236}">
                <a16:creationId xmlns:a16="http://schemas.microsoft.com/office/drawing/2014/main" id="{CAA7AA60-025D-94E4-7209-A0B0D9CADE81}"/>
              </a:ext>
            </a:extLst>
          </p:cNvPr>
          <p:cNvCxnSpPr>
            <a:cxnSpLocks noChangeShapeType="1"/>
            <a:stCxn id="27653" idx="5"/>
            <a:endCxn id="27655" idx="0"/>
          </p:cNvCxnSpPr>
          <p:nvPr/>
        </p:nvCxnSpPr>
        <p:spPr bwMode="auto">
          <a:xfrm>
            <a:off x="3057525" y="3209925"/>
            <a:ext cx="2952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5" name="AutoShape 19">
            <a:extLst>
              <a:ext uri="{FF2B5EF4-FFF2-40B4-BE49-F238E27FC236}">
                <a16:creationId xmlns:a16="http://schemas.microsoft.com/office/drawing/2014/main" id="{83DCC4F0-C69C-0625-6453-4B644D1AEBCC}"/>
              </a:ext>
            </a:extLst>
          </p:cNvPr>
          <p:cNvCxnSpPr>
            <a:cxnSpLocks noChangeShapeType="1"/>
            <a:stCxn id="27652" idx="3"/>
            <a:endCxn id="27658" idx="0"/>
          </p:cNvCxnSpPr>
          <p:nvPr/>
        </p:nvCxnSpPr>
        <p:spPr bwMode="auto">
          <a:xfrm flipH="1">
            <a:off x="4572000" y="3209925"/>
            <a:ext cx="4476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6" name="AutoShape 20">
            <a:extLst>
              <a:ext uri="{FF2B5EF4-FFF2-40B4-BE49-F238E27FC236}">
                <a16:creationId xmlns:a16="http://schemas.microsoft.com/office/drawing/2014/main" id="{76459768-AF5C-305A-2B52-58AFE9C7D7DA}"/>
              </a:ext>
            </a:extLst>
          </p:cNvPr>
          <p:cNvCxnSpPr>
            <a:cxnSpLocks noChangeShapeType="1"/>
            <a:stCxn id="27652" idx="4"/>
            <a:endCxn id="27654" idx="0"/>
          </p:cNvCxnSpPr>
          <p:nvPr/>
        </p:nvCxnSpPr>
        <p:spPr bwMode="auto">
          <a:xfrm>
            <a:off x="5181600" y="3276600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7" name="AutoShape 21">
            <a:extLst>
              <a:ext uri="{FF2B5EF4-FFF2-40B4-BE49-F238E27FC236}">
                <a16:creationId xmlns:a16="http://schemas.microsoft.com/office/drawing/2014/main" id="{BD0F39BB-8FCD-C153-9CB1-643B79521872}"/>
              </a:ext>
            </a:extLst>
          </p:cNvPr>
          <p:cNvCxnSpPr>
            <a:cxnSpLocks noChangeShapeType="1"/>
            <a:stCxn id="27652" idx="5"/>
            <a:endCxn id="27651" idx="0"/>
          </p:cNvCxnSpPr>
          <p:nvPr/>
        </p:nvCxnSpPr>
        <p:spPr bwMode="auto">
          <a:xfrm>
            <a:off x="5343525" y="3209925"/>
            <a:ext cx="1209675" cy="447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68" name="AutoShape 22">
            <a:extLst>
              <a:ext uri="{FF2B5EF4-FFF2-40B4-BE49-F238E27FC236}">
                <a16:creationId xmlns:a16="http://schemas.microsoft.com/office/drawing/2014/main" id="{6FE6111B-1B69-B627-A334-B92B0D5D6144}"/>
              </a:ext>
            </a:extLst>
          </p:cNvPr>
          <p:cNvCxnSpPr>
            <a:cxnSpLocks noChangeShapeType="1"/>
            <a:stCxn id="27652" idx="6"/>
            <a:endCxn id="27659" idx="0"/>
          </p:cNvCxnSpPr>
          <p:nvPr/>
        </p:nvCxnSpPr>
        <p:spPr bwMode="auto">
          <a:xfrm>
            <a:off x="5410200" y="3048000"/>
            <a:ext cx="20574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669" name="Title 20">
            <a:extLst>
              <a:ext uri="{FF2B5EF4-FFF2-40B4-BE49-F238E27FC236}">
                <a16:creationId xmlns:a16="http://schemas.microsoft.com/office/drawing/2014/main" id="{A59C82D8-4CDE-2B36-3F83-687120D9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Tree: B-tree</a:t>
            </a:r>
          </a:p>
        </p:txBody>
      </p:sp>
      <p:sp>
        <p:nvSpPr>
          <p:cNvPr id="27670" name="Content Placeholder 21">
            <a:extLst>
              <a:ext uri="{FF2B5EF4-FFF2-40B4-BE49-F238E27FC236}">
                <a16:creationId xmlns:a16="http://schemas.microsoft.com/office/drawing/2014/main" id="{F1CBDECB-FE91-62E6-7901-2BD130637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5257800"/>
            <a:ext cx="7772400" cy="1371600"/>
          </a:xfrm>
        </p:spPr>
        <p:txBody>
          <a:bodyPr/>
          <a:lstStyle/>
          <a:p>
            <a:pPr marL="342900" lvl="1" indent="-342900" eaLnBrk="1" hangingPunct="1">
              <a:buClr>
                <a:srgbClr val="A50021"/>
              </a:buClr>
              <a:buSzPct val="60000"/>
            </a:pPr>
            <a:r>
              <a:rPr lang="en-US" altLang="zh-TW">
                <a:ea typeface="ＭＳ Ｐゴシック" panose="020B0600070205080204" pitchFamily="34" charset="-128"/>
              </a:rPr>
              <a:t>Definition: Every internal node has a number of children in the interval [</a:t>
            </a:r>
            <a:r>
              <a:rPr lang="en-US" altLang="zh-TW" i="1">
                <a:ea typeface="ＭＳ Ｐゴシック" panose="020B0600070205080204" pitchFamily="34" charset="-128"/>
              </a:rPr>
              <a:t>a</a:t>
            </a:r>
            <a:r>
              <a:rPr lang="en-US" altLang="zh-TW">
                <a:ea typeface="ＭＳ Ｐゴシック" panose="020B0600070205080204" pitchFamily="34" charset="-128"/>
              </a:rPr>
              <a:t>,</a:t>
            </a:r>
            <a:r>
              <a:rPr lang="en-US" altLang="zh-TW" i="1">
                <a:ea typeface="ＭＳ Ｐゴシック" panose="020B0600070205080204" pitchFamily="34" charset="-128"/>
              </a:rPr>
              <a:t>b</a:t>
            </a:r>
            <a:r>
              <a:rPr lang="en-US" altLang="zh-TW">
                <a:ea typeface="ＭＳ Ｐゴシック" panose="020B0600070205080204" pitchFamily="34" charset="-128"/>
              </a:rPr>
              <a:t>] where </a:t>
            </a:r>
            <a:r>
              <a:rPr lang="en-US" altLang="zh-TW" i="1">
                <a:ea typeface="ＭＳ Ｐゴシック" panose="020B0600070205080204" pitchFamily="34" charset="-128"/>
              </a:rPr>
              <a:t>a, b</a:t>
            </a:r>
            <a:r>
              <a:rPr lang="en-US" altLang="zh-TW">
                <a:ea typeface="ＭＳ Ｐゴシック" panose="020B0600070205080204" pitchFamily="34" charset="-128"/>
              </a:rPr>
              <a:t> are appropriate natural numbers, e.g., [2,4].</a:t>
            </a:r>
          </a:p>
        </p:txBody>
      </p:sp>
      <p:sp>
        <p:nvSpPr>
          <p:cNvPr id="27671" name="Text Box 53">
            <a:extLst>
              <a:ext uri="{FF2B5EF4-FFF2-40B4-BE49-F238E27FC236}">
                <a16:creationId xmlns:a16="http://schemas.microsoft.com/office/drawing/2014/main" id="{4C4A661F-C203-CF46-F537-FCC42FDEB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8450" y="2209800"/>
            <a:ext cx="5905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a-hu</a:t>
            </a:r>
          </a:p>
        </p:txBody>
      </p:sp>
      <p:sp>
        <p:nvSpPr>
          <p:cNvPr id="27672" name="Text Box 54">
            <a:extLst>
              <a:ext uri="{FF2B5EF4-FFF2-40B4-BE49-F238E27FC236}">
                <a16:creationId xmlns:a16="http://schemas.microsoft.com/office/drawing/2014/main" id="{84A1EB0A-BE51-6A5D-4767-D352A5C50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406650"/>
            <a:ext cx="636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hy-m</a:t>
            </a:r>
          </a:p>
        </p:txBody>
      </p:sp>
      <p:sp>
        <p:nvSpPr>
          <p:cNvPr id="27673" name="Text Box 42">
            <a:extLst>
              <a:ext uri="{FF2B5EF4-FFF2-40B4-BE49-F238E27FC236}">
                <a16:creationId xmlns:a16="http://schemas.microsoft.com/office/drawing/2014/main" id="{EE7C110A-178E-9773-BDEC-F8833B7B5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178050"/>
            <a:ext cx="4667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latin typeface="Lucida Sans" panose="020B0602030504020204" pitchFamily="34" charset="0"/>
                <a:ea typeface="Arial Unicode MS" pitchFamily="34" charset="-128"/>
              </a:rPr>
              <a:t>n-z</a:t>
            </a:r>
          </a:p>
        </p:txBody>
      </p:sp>
      <p:sp>
        <p:nvSpPr>
          <p:cNvPr id="27674" name="TextBox 25">
            <a:extLst>
              <a:ext uri="{FF2B5EF4-FFF2-40B4-BE49-F238E27FC236}">
                <a16:creationId xmlns:a16="http://schemas.microsoft.com/office/drawing/2014/main" id="{D8FECD6F-07F5-FC7C-3B9D-3DBACFBFBC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D130DF3-DB09-27B9-A250-5290C2FA0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Trees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82EE37BF-6071-9DFA-E033-162541597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Simplest: binary tree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More usual: B-trees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Trees require a standard ordering of characters and hence strings … but we standardly have one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Pros: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Solves the prefix problem (terms starting with </a:t>
            </a:r>
            <a:r>
              <a:rPr lang="en-US" altLang="zh-TW" i="1">
                <a:ea typeface="ＭＳ Ｐゴシック" panose="020B0600070205080204" pitchFamily="34" charset="-128"/>
              </a:rPr>
              <a:t>hyp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Cons: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Slower: O(log </a:t>
            </a:r>
            <a:r>
              <a:rPr lang="en-US" altLang="zh-TW" i="1">
                <a:ea typeface="ＭＳ Ｐゴシック" panose="020B0600070205080204" pitchFamily="34" charset="-128"/>
              </a:rPr>
              <a:t>M</a:t>
            </a:r>
            <a:r>
              <a:rPr lang="en-US" altLang="zh-TW">
                <a:ea typeface="ＭＳ Ｐゴシック" panose="020B0600070205080204" pitchFamily="34" charset="-128"/>
              </a:rPr>
              <a:t>)  [and this requires </a:t>
            </a:r>
            <a:r>
              <a:rPr lang="en-US" altLang="zh-TW" i="1">
                <a:solidFill>
                  <a:srgbClr val="00A000"/>
                </a:solidFill>
                <a:ea typeface="ＭＳ Ｐゴシック" panose="020B0600070205080204" pitchFamily="34" charset="-128"/>
              </a:rPr>
              <a:t>balanced</a:t>
            </a:r>
            <a:r>
              <a:rPr lang="en-US" altLang="zh-TW">
                <a:ea typeface="ＭＳ Ｐゴシック" panose="020B0600070205080204" pitchFamily="34" charset="-128"/>
              </a:rPr>
              <a:t> tree]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Rebalancing binary trees is expensive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But B-trees mitigate the rebalancing problem</a:t>
            </a:r>
          </a:p>
        </p:txBody>
      </p:sp>
      <p:sp>
        <p:nvSpPr>
          <p:cNvPr id="29700" name="TextBox 3">
            <a:extLst>
              <a:ext uri="{FF2B5EF4-FFF2-40B4-BE49-F238E27FC236}">
                <a16:creationId xmlns:a16="http://schemas.microsoft.com/office/drawing/2014/main" id="{C87E39B0-0E2E-B47D-9D9C-3C8FDF6A57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6C06BDD-9CCB-7E94-CACF-AB031698B4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ＭＳ Ｐゴシック" pitchFamily="34" charset="-128"/>
              </a:rPr>
              <a:t>Wild-card queries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DB757D-1255-1ACD-BB02-48448B56C1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512F837D-881F-36BF-2947-1180A99CB4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Wild-card queries: *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9CE88AA-D28F-FD0F-BB3C-298E2FC04E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76800"/>
          </a:xfrm>
        </p:spPr>
        <p:txBody>
          <a:bodyPr/>
          <a:lstStyle/>
          <a:p>
            <a:pPr eaLnBrk="1" hangingPunct="1"/>
            <a:r>
              <a:rPr lang="en-US" altLang="zh-TW" b="1" i="1">
                <a:ea typeface="ＭＳ Ｐゴシック" panose="020B0600070205080204" pitchFamily="34" charset="-128"/>
              </a:rPr>
              <a:t>mon*:</a:t>
            </a:r>
            <a:r>
              <a:rPr lang="en-US" altLang="zh-TW">
                <a:ea typeface="ＭＳ Ｐゴシック" panose="020B0600070205080204" pitchFamily="34" charset="-128"/>
              </a:rPr>
              <a:t> find all docs containing any word beginning with “mon”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Easy with binary tree (or B-tree) lexicon: retrieve all words in range: </a:t>
            </a:r>
            <a:r>
              <a:rPr lang="en-US" altLang="zh-TW" b="1" i="1">
                <a:ea typeface="ＭＳ Ｐゴシック" panose="020B0600070205080204" pitchFamily="34" charset="-128"/>
              </a:rPr>
              <a:t>mon </a:t>
            </a:r>
            <a:r>
              <a:rPr lang="en-US" altLang="zh-TW" b="1" i="1">
                <a:ea typeface="ＭＳ Ｐゴシック" panose="020B0600070205080204" pitchFamily="34" charset="-128"/>
                <a:cs typeface="Times New Roman" panose="02020603050405020304" pitchFamily="18" charset="0"/>
              </a:rPr>
              <a:t>≤</a:t>
            </a:r>
            <a:r>
              <a:rPr lang="en-US" altLang="zh-TW" b="1" i="1">
                <a:ea typeface="ＭＳ Ｐゴシック" panose="020B0600070205080204" pitchFamily="34" charset="-128"/>
              </a:rPr>
              <a:t> w &lt; moo</a:t>
            </a:r>
          </a:p>
          <a:p>
            <a:pPr eaLnBrk="1" hangingPunct="1"/>
            <a:r>
              <a:rPr lang="en-US" altLang="zh-TW" b="1" i="1">
                <a:ea typeface="ＭＳ Ｐゴシック" panose="020B0600070205080204" pitchFamily="34" charset="-128"/>
              </a:rPr>
              <a:t>*mon: </a:t>
            </a:r>
            <a:r>
              <a:rPr lang="en-US" altLang="zh-TW">
                <a:ea typeface="ＭＳ Ｐゴシック" panose="020B0600070205080204" pitchFamily="34" charset="-128"/>
              </a:rPr>
              <a:t>find words ending in “mon”: harder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Maintain an additional B-tree for terms </a:t>
            </a:r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backwards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Can retrieve all words in range: </a:t>
            </a:r>
            <a:r>
              <a:rPr lang="en-US" altLang="zh-TW" b="1" i="1">
                <a:ea typeface="ＭＳ Ｐゴシック" panose="020B0600070205080204" pitchFamily="34" charset="-128"/>
              </a:rPr>
              <a:t>nom </a:t>
            </a:r>
            <a:r>
              <a:rPr lang="en-US" altLang="zh-TW" b="1" i="1">
                <a:ea typeface="ＭＳ Ｐゴシック" panose="020B0600070205080204" pitchFamily="34" charset="-128"/>
                <a:cs typeface="Times New Roman" panose="02020603050405020304" pitchFamily="18" charset="0"/>
              </a:rPr>
              <a:t>≤</a:t>
            </a:r>
            <a:r>
              <a:rPr lang="en-US" altLang="zh-TW" b="1" i="1">
                <a:ea typeface="ＭＳ Ｐゴシック" panose="020B0600070205080204" pitchFamily="34" charset="-128"/>
              </a:rPr>
              <a:t> w &lt; non</a:t>
            </a:r>
            <a:endParaRPr lang="en-US" altLang="zh-TW" i="1">
              <a:ea typeface="ＭＳ Ｐゴシック" panose="020B0600070205080204" pitchFamily="34" charset="-128"/>
            </a:endParaRPr>
          </a:p>
        </p:txBody>
      </p:sp>
      <p:sp>
        <p:nvSpPr>
          <p:cNvPr id="1265668" name="Text Box 4">
            <a:extLst>
              <a:ext uri="{FF2B5EF4-FFF2-40B4-BE49-F238E27FC236}">
                <a16:creationId xmlns:a16="http://schemas.microsoft.com/office/drawing/2014/main" id="{E4AF78FA-F41B-BCC2-A7CD-995442080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370513"/>
            <a:ext cx="7931150" cy="822325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Exercise: from this, how can we enumerate all terms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meeting the wild-card query </a:t>
            </a: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pro*cent</a:t>
            </a:r>
            <a:r>
              <a:rPr lang="en-US" altLang="zh-TW" sz="2400" i="1">
                <a:latin typeface="Lucida Sans" panose="020B0602030504020204" pitchFamily="34" charset="0"/>
                <a:ea typeface="Arial Unicode MS" pitchFamily="34" charset="-128"/>
              </a:rPr>
              <a:t> </a:t>
            </a: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?</a:t>
            </a:r>
          </a:p>
        </p:txBody>
      </p:sp>
      <p:sp>
        <p:nvSpPr>
          <p:cNvPr id="33797" name="TextBox 4">
            <a:extLst>
              <a:ext uri="{FF2B5EF4-FFF2-40B4-BE49-F238E27FC236}">
                <a16:creationId xmlns:a16="http://schemas.microsoft.com/office/drawing/2014/main" id="{122851A2-2180-2FFD-63A6-228BE5B39F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5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5668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8076E7FE-62E4-9566-BB89-5A78DA2E1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processing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6F0D34F-B726-DDFE-701C-8BBC3DE8A9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At this point, we have an enumeration of all terms in the dictionary that match the wild-card query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still have to look up the postings for each enumerated term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E.g., consider the query: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	</a:t>
            </a:r>
            <a:r>
              <a:rPr lang="en-US" altLang="zh-TW" b="1" i="1">
                <a:ea typeface="ＭＳ Ｐゴシック" panose="020B0600070205080204" pitchFamily="34" charset="-128"/>
              </a:rPr>
              <a:t>se*ate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b="1" i="1">
                <a:ea typeface="ＭＳ Ｐゴシック" panose="020B0600070205080204" pitchFamily="34" charset="-128"/>
              </a:rPr>
              <a:t>fil*er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	</a:t>
            </a:r>
            <a:r>
              <a:rPr lang="en-US" altLang="zh-TW">
                <a:ea typeface="ＭＳ Ｐゴシック" panose="020B0600070205080204" pitchFamily="34" charset="-128"/>
                <a:sym typeface="Wingdings" panose="05000000000000000000" pitchFamily="2" charset="2"/>
              </a:rPr>
              <a:t> </a:t>
            </a:r>
            <a:r>
              <a:rPr lang="en-US" altLang="zh-TW">
                <a:ea typeface="ＭＳ Ｐゴシック" panose="020B0600070205080204" pitchFamily="34" charset="-128"/>
              </a:rPr>
              <a:t>This may result in the execution of many Boolean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>
                <a:ea typeface="ＭＳ Ｐゴシック" panose="020B0600070205080204" pitchFamily="34" charset="-128"/>
              </a:rPr>
              <a:t> queries</a:t>
            </a:r>
          </a:p>
        </p:txBody>
      </p:sp>
      <p:sp>
        <p:nvSpPr>
          <p:cNvPr id="35844" name="TextBox 3">
            <a:extLst>
              <a:ext uri="{FF2B5EF4-FFF2-40B4-BE49-F238E27FC236}">
                <a16:creationId xmlns:a16="http://schemas.microsoft.com/office/drawing/2014/main" id="{CDBAF243-A23C-5D16-509A-EA31DE562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>
            <a:extLst>
              <a:ext uri="{FF2B5EF4-FFF2-40B4-BE49-F238E27FC236}">
                <a16:creationId xmlns:a16="http://schemas.microsoft.com/office/drawing/2014/main" id="{A46863AA-BB04-27FA-C82F-14CC1C471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B-trees handle *’s at the end of a query term</a:t>
            </a:r>
          </a:p>
        </p:txBody>
      </p:sp>
      <p:sp>
        <p:nvSpPr>
          <p:cNvPr id="37891" name="Rectangle 1027">
            <a:extLst>
              <a:ext uri="{FF2B5EF4-FFF2-40B4-BE49-F238E27FC236}">
                <a16:creationId xmlns:a16="http://schemas.microsoft.com/office/drawing/2014/main" id="{71D88870-E56F-2AB2-00CC-9A4BF275F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can we handle *’s in the middle of query term?</a:t>
            </a:r>
          </a:p>
          <a:p>
            <a:pPr lvl="1" eaLnBrk="1" hangingPunct="1"/>
            <a:r>
              <a:rPr lang="en-US" altLang="zh-TW" b="1" i="1">
                <a:ea typeface="ＭＳ Ｐゴシック" panose="020B0600070205080204" pitchFamily="34" charset="-128"/>
              </a:rPr>
              <a:t>co*tion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could look up </a:t>
            </a:r>
            <a:r>
              <a:rPr lang="en-US" altLang="zh-TW" b="1" i="1">
                <a:ea typeface="ＭＳ Ｐゴシック" panose="020B0600070205080204" pitchFamily="34" charset="-128"/>
              </a:rPr>
              <a:t>co*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b="1" i="1">
                <a:ea typeface="ＭＳ Ｐゴシック" panose="020B0600070205080204" pitchFamily="34" charset="-128"/>
              </a:rPr>
              <a:t>*tion</a:t>
            </a:r>
            <a:r>
              <a:rPr lang="en-US" altLang="zh-TW">
                <a:ea typeface="ＭＳ Ｐゴシック" panose="020B0600070205080204" pitchFamily="34" charset="-128"/>
              </a:rPr>
              <a:t> in a B-tree and intersect the two term sets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Expensive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solution: transform wild-card queries so that the *’s occur at the end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gives rise to the </a:t>
            </a:r>
            <a:r>
              <a:rPr lang="en-US" altLang="zh-TW" b="1">
                <a:solidFill>
                  <a:srgbClr val="00A000"/>
                </a:solidFill>
                <a:ea typeface="ＭＳ Ｐゴシック" panose="020B0600070205080204" pitchFamily="34" charset="-128"/>
              </a:rPr>
              <a:t>Permuterm</a:t>
            </a:r>
            <a:r>
              <a:rPr lang="en-US" altLang="zh-TW">
                <a:ea typeface="ＭＳ Ｐゴシック" panose="020B0600070205080204" pitchFamily="34" charset="-128"/>
              </a:rPr>
              <a:t> Index</a:t>
            </a:r>
          </a:p>
        </p:txBody>
      </p:sp>
      <p:sp>
        <p:nvSpPr>
          <p:cNvPr id="37892" name="TextBox 3">
            <a:extLst>
              <a:ext uri="{FF2B5EF4-FFF2-40B4-BE49-F238E27FC236}">
                <a16:creationId xmlns:a16="http://schemas.microsoft.com/office/drawing/2014/main" id="{970628CB-3DB4-4F4E-9E54-1B8F43EE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4E7AEE0F-CDEC-11C3-FB45-D674B7F8ED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(1) Permuterm index for wildcard queries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81898762-8E20-153C-101E-9FCD74EC7B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 term </a:t>
            </a:r>
            <a:r>
              <a:rPr lang="en-US" altLang="zh-TW" b="1" i="1">
                <a:ea typeface="ＭＳ Ｐゴシック" panose="020B0600070205080204" pitchFamily="34" charset="-128"/>
              </a:rPr>
              <a:t>hello</a:t>
            </a:r>
            <a:r>
              <a:rPr lang="en-US" altLang="zh-TW">
                <a:ea typeface="ＭＳ Ｐゴシック" panose="020B0600070205080204" pitchFamily="34" charset="-128"/>
              </a:rPr>
              <a:t>, index under:</a:t>
            </a:r>
          </a:p>
          <a:p>
            <a:pPr lvl="1" eaLnBrk="1" hangingPunct="1"/>
            <a:r>
              <a:rPr lang="en-US" altLang="zh-TW" b="1" i="1">
                <a:ea typeface="ＭＳ Ｐゴシック" panose="020B0600070205080204" pitchFamily="34" charset="-128"/>
              </a:rPr>
              <a:t>hello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$</a:t>
            </a:r>
            <a:r>
              <a:rPr lang="en-US" altLang="zh-TW" b="1" i="1">
                <a:ea typeface="ＭＳ Ｐゴシック" panose="020B0600070205080204" pitchFamily="34" charset="-128"/>
              </a:rPr>
              <a:t>, ello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$</a:t>
            </a:r>
            <a:r>
              <a:rPr lang="en-US" altLang="zh-TW" b="1" i="1">
                <a:ea typeface="ＭＳ Ｐゴシック" panose="020B0600070205080204" pitchFamily="34" charset="-128"/>
              </a:rPr>
              <a:t>h, llo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$</a:t>
            </a:r>
            <a:r>
              <a:rPr lang="en-US" altLang="zh-TW" b="1" i="1">
                <a:ea typeface="ＭＳ Ｐゴシック" panose="020B0600070205080204" pitchFamily="34" charset="-128"/>
              </a:rPr>
              <a:t>he, lo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$</a:t>
            </a:r>
            <a:r>
              <a:rPr lang="en-US" altLang="zh-TW" b="1" i="1">
                <a:ea typeface="ＭＳ Ｐゴシック" panose="020B0600070205080204" pitchFamily="34" charset="-128"/>
              </a:rPr>
              <a:t>hel, o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$</a:t>
            </a:r>
            <a:r>
              <a:rPr lang="en-US" altLang="zh-TW" b="1" i="1">
                <a:ea typeface="ＭＳ Ｐゴシック" panose="020B0600070205080204" pitchFamily="34" charset="-128"/>
              </a:rPr>
              <a:t>hell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where $ is a special symbol to mark the end of a term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Queries:</a:t>
            </a:r>
          </a:p>
          <a:p>
            <a:pPr lvl="1" eaLnBrk="1" hangingPunct="1"/>
            <a:r>
              <a:rPr lang="en-US" altLang="zh-TW" b="1">
                <a:ea typeface="ＭＳ Ｐゴシック" panose="020B0600070205080204" pitchFamily="34" charset="-128"/>
              </a:rPr>
              <a:t>X</a:t>
            </a:r>
            <a:r>
              <a:rPr lang="en-US" altLang="zh-TW">
                <a:ea typeface="ＭＳ Ｐゴシック" panose="020B0600070205080204" pitchFamily="34" charset="-128"/>
              </a:rPr>
              <a:t>    lookup on </a:t>
            </a:r>
            <a:r>
              <a:rPr lang="en-US" altLang="zh-TW" b="1">
                <a:ea typeface="ＭＳ Ｐゴシック" panose="020B0600070205080204" pitchFamily="34" charset="-128"/>
              </a:rPr>
              <a:t>X$	    X*   </a:t>
            </a:r>
            <a:r>
              <a:rPr lang="en-US" altLang="zh-TW">
                <a:ea typeface="ＭＳ Ｐゴシック" panose="020B0600070205080204" pitchFamily="34" charset="-128"/>
              </a:rPr>
              <a:t>lookup on   $</a:t>
            </a:r>
            <a:r>
              <a:rPr lang="en-US" altLang="zh-TW" b="1">
                <a:ea typeface="ＭＳ Ｐゴシック" panose="020B0600070205080204" pitchFamily="34" charset="-128"/>
              </a:rPr>
              <a:t>X*</a:t>
            </a:r>
          </a:p>
          <a:p>
            <a:pPr lvl="1" eaLnBrk="1" hangingPunct="1"/>
            <a:r>
              <a:rPr lang="en-US" altLang="zh-TW" b="1">
                <a:ea typeface="ＭＳ Ｐゴシック" panose="020B0600070205080204" pitchFamily="34" charset="-128"/>
              </a:rPr>
              <a:t>*X   </a:t>
            </a:r>
            <a:r>
              <a:rPr lang="en-US" altLang="zh-TW">
                <a:ea typeface="ＭＳ Ｐゴシック" panose="020B0600070205080204" pitchFamily="34" charset="-128"/>
              </a:rPr>
              <a:t>lookup on </a:t>
            </a:r>
            <a:r>
              <a:rPr lang="en-US" altLang="zh-TW" b="1">
                <a:ea typeface="ＭＳ Ｐゴシック" panose="020B0600070205080204" pitchFamily="34" charset="-128"/>
              </a:rPr>
              <a:t>X$*</a:t>
            </a:r>
            <a:r>
              <a:rPr lang="en-US" altLang="zh-TW">
                <a:ea typeface="ＭＳ Ｐゴシック" panose="020B0600070205080204" pitchFamily="34" charset="-128"/>
              </a:rPr>
              <a:t>	    </a:t>
            </a:r>
            <a:r>
              <a:rPr lang="en-US" altLang="zh-TW" b="1">
                <a:ea typeface="ＭＳ Ｐゴシック" panose="020B0600070205080204" pitchFamily="34" charset="-128"/>
              </a:rPr>
              <a:t>*X*</a:t>
            </a:r>
            <a:r>
              <a:rPr lang="en-US" altLang="zh-TW">
                <a:ea typeface="ＭＳ Ｐゴシック" panose="020B0600070205080204" pitchFamily="34" charset="-128"/>
              </a:rPr>
              <a:t>  lookup on   </a:t>
            </a:r>
            <a:r>
              <a:rPr lang="en-US" altLang="zh-TW" b="1">
                <a:ea typeface="ＭＳ Ｐゴシック" panose="020B0600070205080204" pitchFamily="34" charset="-128"/>
              </a:rPr>
              <a:t>X*</a:t>
            </a:r>
          </a:p>
          <a:p>
            <a:pPr lvl="1" eaLnBrk="1" hangingPunct="1"/>
            <a:r>
              <a:rPr lang="en-US" altLang="zh-TW" b="1">
                <a:ea typeface="ＭＳ Ｐゴシック" panose="020B0600070205080204" pitchFamily="34" charset="-128"/>
              </a:rPr>
              <a:t>X*Y</a:t>
            </a:r>
            <a:r>
              <a:rPr lang="en-US" altLang="zh-TW">
                <a:ea typeface="ＭＳ Ｐゴシック" panose="020B0600070205080204" pitchFamily="34" charset="-128"/>
              </a:rPr>
              <a:t> lookup on </a:t>
            </a:r>
            <a:r>
              <a:rPr lang="en-US" altLang="zh-TW" b="1">
                <a:ea typeface="ＭＳ Ｐゴシック" panose="020B0600070205080204" pitchFamily="34" charset="-128"/>
              </a:rPr>
              <a:t>Y$X*</a:t>
            </a:r>
            <a:r>
              <a:rPr lang="en-US" altLang="zh-TW">
                <a:ea typeface="ＭＳ Ｐゴシック" panose="020B0600070205080204" pitchFamily="34" charset="-128"/>
              </a:rPr>
              <a:t>	    </a:t>
            </a:r>
            <a:r>
              <a:rPr lang="en-US" altLang="zh-TW" b="1">
                <a:ea typeface="ＭＳ Ｐゴシック" panose="020B0600070205080204" pitchFamily="34" charset="-128"/>
              </a:rPr>
              <a:t>X*Y*Z</a:t>
            </a:r>
            <a:r>
              <a:rPr lang="en-US" altLang="zh-TW">
                <a:ea typeface="ＭＳ Ｐゴシック" panose="020B0600070205080204" pitchFamily="34" charset="-128"/>
              </a:rPr>
              <a:t>   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 ??? Exercise!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CB736330-F41A-BA05-4F1E-67F73A72F711}"/>
              </a:ext>
            </a:extLst>
          </p:cNvPr>
          <p:cNvGrpSpPr>
            <a:grpSpLocks/>
          </p:cNvGrpSpPr>
          <p:nvPr/>
        </p:nvGrpSpPr>
        <p:grpSpPr bwMode="auto">
          <a:xfrm>
            <a:off x="3124200" y="4876800"/>
            <a:ext cx="2193925" cy="1550988"/>
            <a:chOff x="1968" y="3072"/>
            <a:chExt cx="1382" cy="977"/>
          </a:xfrm>
        </p:grpSpPr>
        <p:sp>
          <p:nvSpPr>
            <p:cNvPr id="39942" name="Rectangle 4">
              <a:extLst>
                <a:ext uri="{FF2B5EF4-FFF2-40B4-BE49-F238E27FC236}">
                  <a16:creationId xmlns:a16="http://schemas.microsoft.com/office/drawing/2014/main" id="{DCBAFB20-F6F3-1F80-2681-AEA71180C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8" y="3295"/>
              <a:ext cx="1382" cy="75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Arial Unicode MS" pitchFamily="34" charset="-128"/>
                </a:rPr>
                <a:t>Query = </a:t>
              </a:r>
              <a:r>
                <a:rPr lang="en-US" altLang="zh-TW" sz="2400" b="1" i="1">
                  <a:latin typeface="Lucida Sans" panose="020B0602030504020204" pitchFamily="34" charset="0"/>
                  <a:ea typeface="Arial Unicode MS" pitchFamily="34" charset="-128"/>
                </a:rPr>
                <a:t>hel*o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 b="1">
                  <a:latin typeface="Lucida Sans" panose="020B0602030504020204" pitchFamily="34" charset="0"/>
                  <a:ea typeface="Arial Unicode MS" pitchFamily="34" charset="-128"/>
                </a:rPr>
                <a:t>X=</a:t>
              </a:r>
              <a:r>
                <a:rPr lang="en-US" altLang="zh-TW" sz="2400" b="1" i="1">
                  <a:latin typeface="Lucida Sans" panose="020B0602030504020204" pitchFamily="34" charset="0"/>
                  <a:ea typeface="Arial Unicode MS" pitchFamily="34" charset="-128"/>
                </a:rPr>
                <a:t>hel, </a:t>
              </a:r>
              <a:r>
                <a:rPr lang="en-US" altLang="zh-TW" sz="2400" b="1">
                  <a:latin typeface="Lucida Sans" panose="020B0602030504020204" pitchFamily="34" charset="0"/>
                  <a:ea typeface="Arial Unicode MS" pitchFamily="34" charset="-128"/>
                </a:rPr>
                <a:t>Y=</a:t>
              </a:r>
              <a:r>
                <a:rPr lang="en-US" altLang="zh-TW" sz="2400" b="1" i="1">
                  <a:latin typeface="Lucida Sans" panose="020B0602030504020204" pitchFamily="34" charset="0"/>
                  <a:ea typeface="Arial Unicode MS" pitchFamily="34" charset="-128"/>
                </a:rPr>
                <a:t>o</a:t>
              </a:r>
            </a:p>
            <a:p>
              <a:pPr algn="ctr"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Arial Unicode MS" pitchFamily="34" charset="-128"/>
                </a:rPr>
                <a:t>Lookup </a:t>
              </a:r>
              <a:r>
                <a:rPr lang="en-US" altLang="zh-TW" sz="2400" b="1" i="1">
                  <a:latin typeface="Lucida Sans" panose="020B0602030504020204" pitchFamily="34" charset="0"/>
                  <a:ea typeface="Arial Unicode MS" pitchFamily="34" charset="-128"/>
                </a:rPr>
                <a:t>o</a:t>
              </a:r>
              <a:r>
                <a:rPr lang="en-US" altLang="zh-TW" sz="2400" b="1">
                  <a:latin typeface="Lucida Sans" panose="020B0602030504020204" pitchFamily="34" charset="0"/>
                  <a:ea typeface="Arial Unicode MS" pitchFamily="34" charset="-128"/>
                </a:rPr>
                <a:t>$</a:t>
              </a:r>
              <a:r>
                <a:rPr lang="en-US" altLang="zh-TW" sz="2400" b="1" i="1">
                  <a:latin typeface="Lucida Sans" panose="020B0602030504020204" pitchFamily="34" charset="0"/>
                  <a:ea typeface="Arial Unicode MS" pitchFamily="34" charset="-128"/>
                </a:rPr>
                <a:t>hel*</a:t>
              </a:r>
              <a:endParaRPr lang="en-US" altLang="zh-TW" sz="2400" i="1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39943" name="AutoShape 5">
              <a:extLst>
                <a:ext uri="{FF2B5EF4-FFF2-40B4-BE49-F238E27FC236}">
                  <a16:creationId xmlns:a16="http://schemas.microsoft.com/office/drawing/2014/main" id="{0454645D-BE08-FA4D-2A71-72D50DACC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6" y="3072"/>
              <a:ext cx="336" cy="240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</p:grpSp>
      <p:sp>
        <p:nvSpPr>
          <p:cNvPr id="39941" name="TextBox 6">
            <a:extLst>
              <a:ext uri="{FF2B5EF4-FFF2-40B4-BE49-F238E27FC236}">
                <a16:creationId xmlns:a16="http://schemas.microsoft.com/office/drawing/2014/main" id="{1AFF7E9F-1D2D-3D0B-16E0-EEA151944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>
            <a:extLst>
              <a:ext uri="{FF2B5EF4-FFF2-40B4-BE49-F238E27FC236}">
                <a16:creationId xmlns:a16="http://schemas.microsoft.com/office/drawing/2014/main" id="{FADCD5A9-5C8A-DF08-0280-67753B6195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Permuterm query processing</a:t>
            </a:r>
          </a:p>
        </p:txBody>
      </p:sp>
      <p:sp>
        <p:nvSpPr>
          <p:cNvPr id="41987" name="Rectangle 1027">
            <a:extLst>
              <a:ext uri="{FF2B5EF4-FFF2-40B4-BE49-F238E27FC236}">
                <a16:creationId xmlns:a16="http://schemas.microsoft.com/office/drawing/2014/main" id="{E3CCB403-F303-230C-1ABA-A2D1509E5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Rotate query wild-card to the right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Now use B-tree lookup as before</a:t>
            </a:r>
          </a:p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Permuterm problem: </a:t>
            </a:r>
            <a:r>
              <a:rPr lang="en-US" altLang="zh-TW">
                <a:ea typeface="ＭＳ Ｐゴシック" panose="020B0600070205080204" pitchFamily="34" charset="-128"/>
                <a:cs typeface="Times New Roman" panose="02020603050405020304" pitchFamily="18" charset="0"/>
              </a:rPr>
              <a:t>≈</a:t>
            </a:r>
            <a:r>
              <a:rPr lang="en-US" altLang="zh-TW" i="1">
                <a:ea typeface="ＭＳ Ｐゴシック" panose="020B0600070205080204" pitchFamily="34" charset="-128"/>
              </a:rPr>
              <a:t> quadruples lexicon size</a:t>
            </a:r>
          </a:p>
        </p:txBody>
      </p:sp>
      <p:sp>
        <p:nvSpPr>
          <p:cNvPr id="41988" name="AutoShape 1028">
            <a:extLst>
              <a:ext uri="{FF2B5EF4-FFF2-40B4-BE49-F238E27FC236}">
                <a16:creationId xmlns:a16="http://schemas.microsoft.com/office/drawing/2014/main" id="{3E4F9E6C-5BFB-2CCA-3726-4B20E28037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9713" y="3179763"/>
            <a:ext cx="5108575" cy="690562"/>
          </a:xfrm>
          <a:prstGeom prst="upArrowCallout">
            <a:avLst>
              <a:gd name="adj1" fmla="val 198574"/>
              <a:gd name="adj2" fmla="val 198608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Empirical observation for English</a:t>
            </a:r>
          </a:p>
        </p:txBody>
      </p:sp>
      <p:sp>
        <p:nvSpPr>
          <p:cNvPr id="41989" name="TextBox 4">
            <a:extLst>
              <a:ext uri="{FF2B5EF4-FFF2-40B4-BE49-F238E27FC236}">
                <a16:creationId xmlns:a16="http://schemas.microsoft.com/office/drawing/2014/main" id="{E2318C09-9577-12C6-500C-0023FF3C9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DAC966E-4678-26C3-D4D8-9BBC9694FE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(2) Bigram (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-gram) indexes for wildcard queries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C0D204-2B80-349C-FD80-A104FA934A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Enumerate all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-grams (sequence of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chars) occurring in any term</a:t>
            </a:r>
          </a:p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e.g.,</a:t>
            </a:r>
            <a:r>
              <a:rPr lang="en-US" altLang="zh-TW">
                <a:ea typeface="ＭＳ Ｐゴシック" panose="020B0600070205080204" pitchFamily="34" charset="-128"/>
              </a:rPr>
              <a:t> from text “</a:t>
            </a:r>
            <a:r>
              <a:rPr lang="en-US" altLang="zh-TW" b="1" i="1">
                <a:ea typeface="ＭＳ Ｐゴシック" panose="020B0600070205080204" pitchFamily="34" charset="-128"/>
              </a:rPr>
              <a:t>April is the cruelest month</a:t>
            </a:r>
            <a:r>
              <a:rPr lang="en-US" altLang="zh-TW">
                <a:ea typeface="ＭＳ Ｐゴシック" panose="020B0600070205080204" pitchFamily="34" charset="-128"/>
              </a:rPr>
              <a:t>” we get the 2-grams (</a:t>
            </a:r>
            <a:r>
              <a:rPr lang="en-US" altLang="zh-TW" i="1">
                <a:ea typeface="ＭＳ Ｐゴシック" panose="020B0600070205080204" pitchFamily="34" charset="-128"/>
              </a:rPr>
              <a:t>bigrams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  <a:p>
            <a:pPr lvl="2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lvl="2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$ is a special word boundary symbol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Maintain a </a:t>
            </a:r>
            <a:r>
              <a:rPr lang="en-US" altLang="zh-TW" i="1" u="sng">
                <a:ea typeface="ＭＳ Ｐゴシック" panose="020B0600070205080204" pitchFamily="34" charset="-128"/>
              </a:rPr>
              <a:t>second</a:t>
            </a:r>
            <a:r>
              <a:rPr lang="en-US" altLang="zh-TW">
                <a:ea typeface="ＭＳ Ｐゴシック" panose="020B0600070205080204" pitchFamily="34" charset="-128"/>
              </a:rPr>
              <a:t> inverted index</a:t>
            </a:r>
            <a:r>
              <a:rPr lang="en-US" altLang="zh-TW" i="1">
                <a:ea typeface="ＭＳ Ｐゴシック" panose="020B0600070205080204" pitchFamily="34" charset="-128"/>
              </a:rPr>
              <a:t> </a:t>
            </a:r>
            <a:r>
              <a:rPr lang="en-US" altLang="zh-TW" i="1" u="sng">
                <a:ea typeface="ＭＳ Ｐゴシック" panose="020B0600070205080204" pitchFamily="34" charset="-128"/>
              </a:rPr>
              <a:t>from bigrams to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 i="1" u="sng">
                <a:ea typeface="ＭＳ Ｐゴシック" panose="020B0600070205080204" pitchFamily="34" charset="-128"/>
              </a:rPr>
              <a:t>dictionary terms</a:t>
            </a:r>
            <a:r>
              <a:rPr lang="en-US" altLang="zh-TW">
                <a:ea typeface="ＭＳ Ｐゴシック" panose="020B0600070205080204" pitchFamily="34" charset="-128"/>
              </a:rPr>
              <a:t> that match each bigram</a:t>
            </a:r>
            <a:endParaRPr lang="en-US" altLang="zh-TW" i="1" u="sng">
              <a:ea typeface="ＭＳ Ｐゴシック" panose="020B0600070205080204" pitchFamily="34" charset="-128"/>
            </a:endParaRPr>
          </a:p>
        </p:txBody>
      </p:sp>
      <p:sp>
        <p:nvSpPr>
          <p:cNvPr id="44036" name="Text Box 4">
            <a:extLst>
              <a:ext uri="{FF2B5EF4-FFF2-40B4-BE49-F238E27FC236}">
                <a16:creationId xmlns:a16="http://schemas.microsoft.com/office/drawing/2014/main" id="{FB329BC8-0AC5-FAB3-5CBB-8D2B0086C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188" y="3733800"/>
            <a:ext cx="6591300" cy="822325"/>
          </a:xfrm>
          <a:prstGeom prst="rect">
            <a:avLst/>
          </a:prstGeom>
          <a:solidFill>
            <a:schemeClr val="accent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$a,ap,pr,ri,il,l$,$i,is,s$,$t,th,he,e$,$c,cr,ru,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ue,el,le,es,st,t$, $m,mo,on,nt,h$</a:t>
            </a:r>
            <a:endParaRPr lang="en-US" altLang="zh-TW" sz="2400" i="1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44037" name="TextBox 4">
            <a:extLst>
              <a:ext uri="{FF2B5EF4-FFF2-40B4-BE49-F238E27FC236}">
                <a16:creationId xmlns:a16="http://schemas.microsoft.com/office/drawing/2014/main" id="{2752EF4D-D761-F021-27FB-56C1897796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8AF6F1A8-6706-7F66-1D4B-7F605EF48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Bigram index example</a:t>
            </a:r>
          </a:p>
        </p:txBody>
      </p:sp>
      <p:sp>
        <p:nvSpPr>
          <p:cNvPr id="46083" name="Content Placeholder 23">
            <a:extLst>
              <a:ext uri="{FF2B5EF4-FFF2-40B4-BE49-F238E27FC236}">
                <a16:creationId xmlns:a16="http://schemas.microsoft.com/office/drawing/2014/main" id="{109D1482-4D35-D77B-7E16-2EB8E3E31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-gram index finds </a:t>
            </a:r>
            <a:r>
              <a:rPr lang="en-US" altLang="zh-TW" i="1">
                <a:ea typeface="ＭＳ Ｐゴシック" panose="020B0600070205080204" pitchFamily="34" charset="-128"/>
              </a:rPr>
              <a:t>terms</a:t>
            </a:r>
            <a:r>
              <a:rPr lang="en-US" altLang="zh-TW">
                <a:ea typeface="ＭＳ Ｐゴシック" panose="020B0600070205080204" pitchFamily="34" charset="-128"/>
              </a:rPr>
              <a:t> based on a query consisting of </a:t>
            </a:r>
            <a:r>
              <a:rPr lang="en-US" altLang="zh-TW" i="1">
                <a:ea typeface="ＭＳ Ｐゴシック" panose="020B0600070205080204" pitchFamily="34" charset="-128"/>
              </a:rPr>
              <a:t>k-</a:t>
            </a:r>
            <a:r>
              <a:rPr lang="en-US" altLang="zh-TW">
                <a:ea typeface="ＭＳ Ｐゴシック" panose="020B0600070205080204" pitchFamily="34" charset="-128"/>
              </a:rPr>
              <a:t>grams (here </a:t>
            </a:r>
            <a:r>
              <a:rPr lang="en-US" altLang="zh-TW" i="1">
                <a:ea typeface="ＭＳ Ｐゴシック" panose="020B0600070205080204" pitchFamily="34" charset="-128"/>
              </a:rPr>
              <a:t>k=</a:t>
            </a:r>
            <a:r>
              <a:rPr lang="en-US" altLang="zh-TW">
                <a:ea typeface="ＭＳ Ｐゴシック" panose="020B0600070205080204" pitchFamily="34" charset="-128"/>
              </a:rPr>
              <a:t>2)</a:t>
            </a:r>
          </a:p>
        </p:txBody>
      </p:sp>
      <p:sp>
        <p:nvSpPr>
          <p:cNvPr id="46084" name="Text Box 3">
            <a:extLst>
              <a:ext uri="{FF2B5EF4-FFF2-40B4-BE49-F238E27FC236}">
                <a16:creationId xmlns:a16="http://schemas.microsoft.com/office/drawing/2014/main" id="{67C5D532-4509-0D0D-A9E9-2892B1EB5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838" y="3657600"/>
            <a:ext cx="6651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mo</a:t>
            </a:r>
          </a:p>
        </p:txBody>
      </p:sp>
      <p:sp>
        <p:nvSpPr>
          <p:cNvPr id="46085" name="Text Box 4">
            <a:extLst>
              <a:ext uri="{FF2B5EF4-FFF2-40B4-BE49-F238E27FC236}">
                <a16:creationId xmlns:a16="http://schemas.microsoft.com/office/drawing/2014/main" id="{BB53E918-9E8B-E817-87C6-1D2FC7F02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838" y="4191000"/>
            <a:ext cx="56991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on</a:t>
            </a:r>
          </a:p>
        </p:txBody>
      </p:sp>
      <p:sp>
        <p:nvSpPr>
          <p:cNvPr id="46086" name="AutoShape 5">
            <a:extLst>
              <a:ext uri="{FF2B5EF4-FFF2-40B4-BE49-F238E27FC236}">
                <a16:creationId xmlns:a16="http://schemas.microsoft.com/office/drawing/2014/main" id="{C9C49986-2414-5ECA-EEE9-3576151A2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8100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6087" name="AutoShape 6">
            <a:extLst>
              <a:ext uri="{FF2B5EF4-FFF2-40B4-BE49-F238E27FC236}">
                <a16:creationId xmlns:a16="http://schemas.microsoft.com/office/drawing/2014/main" id="{2448CA73-A70C-5E14-9E1C-C4CB42ED3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43434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6088" name="Text Box 7">
            <a:extLst>
              <a:ext uri="{FF2B5EF4-FFF2-40B4-BE49-F238E27FC236}">
                <a16:creationId xmlns:a16="http://schemas.microsoft.com/office/drawing/2014/main" id="{B7BA8866-A5F7-E3A2-CD6F-3373389B0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238" y="3657600"/>
            <a:ext cx="12128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among</a:t>
            </a:r>
          </a:p>
        </p:txBody>
      </p:sp>
      <p:sp>
        <p:nvSpPr>
          <p:cNvPr id="46089" name="Text Box 8">
            <a:extLst>
              <a:ext uri="{FF2B5EF4-FFF2-40B4-BE49-F238E27FC236}">
                <a16:creationId xmlns:a16="http://schemas.microsoft.com/office/drawing/2014/main" id="{940D11E1-0800-BA7E-BD49-DA35B96EC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9838" y="3038475"/>
            <a:ext cx="67151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$m</a:t>
            </a:r>
          </a:p>
        </p:txBody>
      </p:sp>
      <p:sp>
        <p:nvSpPr>
          <p:cNvPr id="46090" name="AutoShape 9">
            <a:extLst>
              <a:ext uri="{FF2B5EF4-FFF2-40B4-BE49-F238E27FC236}">
                <a16:creationId xmlns:a16="http://schemas.microsoft.com/office/drawing/2014/main" id="{E479609E-7ACB-226D-BBF1-0FC3FCA88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200400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46091" name="Text Box 10">
            <a:extLst>
              <a:ext uri="{FF2B5EF4-FFF2-40B4-BE49-F238E27FC236}">
                <a16:creationId xmlns:a16="http://schemas.microsoft.com/office/drawing/2014/main" id="{D86411E8-40CC-1E08-A155-290CAD5B3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3038475"/>
            <a:ext cx="9715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mace</a:t>
            </a:r>
          </a:p>
        </p:txBody>
      </p:sp>
      <p:sp>
        <p:nvSpPr>
          <p:cNvPr id="46092" name="Text Box 11">
            <a:extLst>
              <a:ext uri="{FF2B5EF4-FFF2-40B4-BE49-F238E27FC236}">
                <a16:creationId xmlns:a16="http://schemas.microsoft.com/office/drawing/2014/main" id="{D21B12EC-31E6-2B44-F231-1941445359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950" y="4257675"/>
            <a:ext cx="12128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among</a:t>
            </a:r>
          </a:p>
        </p:txBody>
      </p:sp>
      <p:sp>
        <p:nvSpPr>
          <p:cNvPr id="46093" name="Text Box 12">
            <a:extLst>
              <a:ext uri="{FF2B5EF4-FFF2-40B4-BE49-F238E27FC236}">
                <a16:creationId xmlns:a16="http://schemas.microsoft.com/office/drawing/2014/main" id="{2B25CBBF-9F43-7E4A-FA1F-B1C28CCCD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3657600"/>
            <a:ext cx="1506538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amortize</a:t>
            </a:r>
          </a:p>
        </p:txBody>
      </p:sp>
      <p:cxnSp>
        <p:nvCxnSpPr>
          <p:cNvPr id="46094" name="AutoShape 13">
            <a:extLst>
              <a:ext uri="{FF2B5EF4-FFF2-40B4-BE49-F238E27FC236}">
                <a16:creationId xmlns:a16="http://schemas.microsoft.com/office/drawing/2014/main" id="{518FF6FF-8D86-1952-CF8E-B8CA93DD2BAD}"/>
              </a:ext>
            </a:extLst>
          </p:cNvPr>
          <p:cNvCxnSpPr>
            <a:cxnSpLocks noChangeShapeType="1"/>
            <a:stCxn id="46088" idx="3"/>
            <a:endCxn id="46093" idx="1"/>
          </p:cNvCxnSpPr>
          <p:nvPr/>
        </p:nvCxnSpPr>
        <p:spPr bwMode="auto">
          <a:xfrm>
            <a:off x="4510088" y="3890963"/>
            <a:ext cx="366712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5" name="Text Box 14">
            <a:extLst>
              <a:ext uri="{FF2B5EF4-FFF2-40B4-BE49-F238E27FC236}">
                <a16:creationId xmlns:a16="http://schemas.microsoft.com/office/drawing/2014/main" id="{7C700248-B44A-A57B-235A-2AE5612BC1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6938" y="3038475"/>
            <a:ext cx="13890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madden</a:t>
            </a:r>
          </a:p>
        </p:txBody>
      </p:sp>
      <p:cxnSp>
        <p:nvCxnSpPr>
          <p:cNvPr id="46096" name="AutoShape 15">
            <a:extLst>
              <a:ext uri="{FF2B5EF4-FFF2-40B4-BE49-F238E27FC236}">
                <a16:creationId xmlns:a16="http://schemas.microsoft.com/office/drawing/2014/main" id="{09948F05-5F58-D246-2AA9-9B60DCC00B25}"/>
              </a:ext>
            </a:extLst>
          </p:cNvPr>
          <p:cNvCxnSpPr>
            <a:cxnSpLocks noChangeShapeType="1"/>
            <a:stCxn id="46091" idx="3"/>
            <a:endCxn id="46095" idx="1"/>
          </p:cNvCxnSpPr>
          <p:nvPr/>
        </p:nvCxnSpPr>
        <p:spPr bwMode="auto">
          <a:xfrm>
            <a:off x="4254500" y="3271838"/>
            <a:ext cx="4524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097" name="Line 16">
            <a:extLst>
              <a:ext uri="{FF2B5EF4-FFF2-40B4-BE49-F238E27FC236}">
                <a16:creationId xmlns:a16="http://schemas.microsoft.com/office/drawing/2014/main" id="{962238C1-A900-A1A0-3C37-369EA70AFA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276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6098" name="Line 17">
            <a:extLst>
              <a:ext uri="{FF2B5EF4-FFF2-40B4-BE49-F238E27FC236}">
                <a16:creationId xmlns:a16="http://schemas.microsoft.com/office/drawing/2014/main" id="{ADD94035-0DA0-144B-73F9-EF25215EA4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38862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6099" name="Line 18">
            <a:extLst>
              <a:ext uri="{FF2B5EF4-FFF2-40B4-BE49-F238E27FC236}">
                <a16:creationId xmlns:a16="http://schemas.microsoft.com/office/drawing/2014/main" id="{0726CA23-E4EE-ABF0-1460-C8E7038CF1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44958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6100" name="Text Box 19">
            <a:extLst>
              <a:ext uri="{FF2B5EF4-FFF2-40B4-BE49-F238E27FC236}">
                <a16:creationId xmlns:a16="http://schemas.microsoft.com/office/drawing/2014/main" id="{F58CC752-D898-932F-3790-C0D9FE649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150" y="4257675"/>
            <a:ext cx="1243013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belong</a:t>
            </a:r>
          </a:p>
        </p:txBody>
      </p:sp>
      <p:cxnSp>
        <p:nvCxnSpPr>
          <p:cNvPr id="46101" name="AutoShape 20">
            <a:extLst>
              <a:ext uri="{FF2B5EF4-FFF2-40B4-BE49-F238E27FC236}">
                <a16:creationId xmlns:a16="http://schemas.microsoft.com/office/drawing/2014/main" id="{1E05069C-B798-50B7-762F-FC4AB6EBD2A4}"/>
              </a:ext>
            </a:extLst>
          </p:cNvPr>
          <p:cNvCxnSpPr>
            <a:cxnSpLocks noChangeShapeType="1"/>
            <a:stCxn id="46092" idx="3"/>
            <a:endCxn id="46100" idx="1"/>
          </p:cNvCxnSpPr>
          <p:nvPr/>
        </p:nvCxnSpPr>
        <p:spPr bwMode="auto">
          <a:xfrm>
            <a:off x="4495800" y="4491038"/>
            <a:ext cx="3873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102" name="TextBox 21">
            <a:extLst>
              <a:ext uri="{FF2B5EF4-FFF2-40B4-BE49-F238E27FC236}">
                <a16:creationId xmlns:a16="http://schemas.microsoft.com/office/drawing/2014/main" id="{0B01D172-A9DC-E438-42E6-614AB9327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3.2.2</a:t>
            </a:r>
          </a:p>
        </p:txBody>
      </p:sp>
      <p:sp>
        <p:nvSpPr>
          <p:cNvPr id="2" name="圓角矩形 1">
            <a:extLst>
              <a:ext uri="{FF2B5EF4-FFF2-40B4-BE49-F238E27FC236}">
                <a16:creationId xmlns:a16="http://schemas.microsoft.com/office/drawing/2014/main" id="{B1C26042-0165-F5CF-83E3-3CD3C3291A2A}"/>
              </a:ext>
            </a:extLst>
          </p:cNvPr>
          <p:cNvSpPr/>
          <p:nvPr/>
        </p:nvSpPr>
        <p:spPr>
          <a:xfrm>
            <a:off x="1025525" y="2705100"/>
            <a:ext cx="990600" cy="247650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24" name="圓角矩形 23">
            <a:extLst>
              <a:ext uri="{FF2B5EF4-FFF2-40B4-BE49-F238E27FC236}">
                <a16:creationId xmlns:a16="http://schemas.microsoft.com/office/drawing/2014/main" id="{689ECBEB-5087-0ABF-0DED-43897DD81244}"/>
              </a:ext>
            </a:extLst>
          </p:cNvPr>
          <p:cNvSpPr/>
          <p:nvPr/>
        </p:nvSpPr>
        <p:spPr>
          <a:xfrm>
            <a:off x="3181350" y="2705100"/>
            <a:ext cx="3295650" cy="247650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sp>
        <p:nvSpPr>
          <p:cNvPr id="46105" name="文字方塊 2">
            <a:extLst>
              <a:ext uri="{FF2B5EF4-FFF2-40B4-BE49-F238E27FC236}">
                <a16:creationId xmlns:a16="http://schemas.microsoft.com/office/drawing/2014/main" id="{B19B7125-7563-4010-1276-6B9F36729A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5334000"/>
            <a:ext cx="2895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Lucida Sans" panose="020B0602030504020204" pitchFamily="34" charset="0"/>
                <a:ea typeface="Arial Unicode MS" pitchFamily="34" charset="-128"/>
              </a:rPr>
              <a:t>Original dictionary</a:t>
            </a:r>
            <a:endParaRPr lang="zh-TW" altLang="en-US" sz="20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46106" name="文字方塊 25">
            <a:extLst>
              <a:ext uri="{FF2B5EF4-FFF2-40B4-BE49-F238E27FC236}">
                <a16:creationId xmlns:a16="http://schemas.microsoft.com/office/drawing/2014/main" id="{E91E6EE8-8D54-969B-77FD-3E0AA4B8A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5286375"/>
            <a:ext cx="2019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solidFill>
                  <a:srgbClr val="0000FF"/>
                </a:solidFill>
                <a:latin typeface="Lucida Sans" panose="020B0602030504020204" pitchFamily="34" charset="0"/>
                <a:ea typeface="Arial Unicode MS" pitchFamily="34" charset="-128"/>
              </a:rPr>
              <a:t>An extra layer of dictionary</a:t>
            </a:r>
            <a:endParaRPr lang="zh-TW" altLang="en-US" sz="2000">
              <a:solidFill>
                <a:srgbClr val="0000FF"/>
              </a:solidFill>
              <a:latin typeface="Lucida Sans" panose="020B0602030504020204" pitchFamily="34" charset="0"/>
              <a:ea typeface="Arial Unicode MS" pitchFamily="34" charset="-12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910D1E8-3CB6-A797-FA4C-4B64108DC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Processing wild-cards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038BC71A-93FC-FFF3-10AE-054707BBB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</a:t>
            </a:r>
            <a:r>
              <a:rPr lang="en-US" altLang="zh-TW" b="1" i="1">
                <a:ea typeface="ＭＳ Ｐゴシック" panose="020B0600070205080204" pitchFamily="34" charset="-128"/>
              </a:rPr>
              <a:t>mon*</a:t>
            </a:r>
            <a:r>
              <a:rPr lang="en-US" altLang="zh-TW">
                <a:ea typeface="ＭＳ Ｐゴシック" panose="020B0600070205080204" pitchFamily="34" charset="-128"/>
              </a:rPr>
              <a:t> can now be run as</a:t>
            </a:r>
          </a:p>
          <a:p>
            <a:pPr lvl="1" eaLnBrk="1" hangingPunct="1"/>
            <a:r>
              <a:rPr lang="en-US" altLang="zh-TW" b="1" i="1">
                <a:ea typeface="ＭＳ Ｐゴシック" panose="020B0600070205080204" pitchFamily="34" charset="-128"/>
              </a:rPr>
              <a:t>$m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 b="1" i="1">
                <a:ea typeface="ＭＳ Ｐゴシック" panose="020B0600070205080204" pitchFamily="34" charset="-128"/>
              </a:rPr>
              <a:t> mo </a:t>
            </a:r>
            <a:r>
              <a:rPr lang="en-US" altLang="zh-TW" i="1">
                <a:ea typeface="ＭＳ Ｐゴシック" panose="020B0600070205080204" pitchFamily="34" charset="-128"/>
              </a:rPr>
              <a:t>AND</a:t>
            </a:r>
            <a:r>
              <a:rPr lang="en-US" altLang="zh-TW" b="1" i="1">
                <a:ea typeface="ＭＳ Ｐゴシック" panose="020B0600070205080204" pitchFamily="34" charset="-128"/>
              </a:rPr>
              <a:t> 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Gets terms that match AND version of our wildcard query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But we’d enumerate </a:t>
            </a:r>
            <a:r>
              <a:rPr lang="en-US" altLang="zh-TW" b="1" i="1">
                <a:ea typeface="ＭＳ Ｐゴシック" panose="020B0600070205080204" pitchFamily="34" charset="-128"/>
              </a:rPr>
              <a:t>moon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Must post-filter these terms against query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Surviving enumerated terms are then looked up in the term-document inverted index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Fast, space efficient (compared to permuterm)</a:t>
            </a:r>
          </a:p>
        </p:txBody>
      </p:sp>
      <p:sp>
        <p:nvSpPr>
          <p:cNvPr id="48132" name="Line 4">
            <a:extLst>
              <a:ext uri="{FF2B5EF4-FFF2-40B4-BE49-F238E27FC236}">
                <a16:creationId xmlns:a16="http://schemas.microsoft.com/office/drawing/2014/main" id="{083E54C1-39C0-BCCA-0C54-4E52774DB8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14800" y="2362200"/>
            <a:ext cx="990600" cy="30480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8133" name="TextBox 4">
            <a:extLst>
              <a:ext uri="{FF2B5EF4-FFF2-40B4-BE49-F238E27FC236}">
                <a16:creationId xmlns:a16="http://schemas.microsoft.com/office/drawing/2014/main" id="{81DD9B15-14A3-A691-5132-7ADB8A15A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3.2.2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6ED517DF-AD23-94F4-9F09-A8DCA01DE6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Processing wild-card queries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ED96933-96F5-8A71-6ED8-86D55454D9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As before, we must execute a Boolean query for each enumerated, filtered term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Wild-cards can result in expensive query execution (very large disjunctions…)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pyth* AND prog*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If you encourage “laziness”, people will respond!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 sz="180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Which web search engines allow wildcard queries?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7BBDD00B-8F94-11A4-D6A3-AFE2664F6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4754563"/>
            <a:ext cx="5562600" cy="381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50181" name="AutoShape 5">
            <a:extLst>
              <a:ext uri="{FF2B5EF4-FFF2-40B4-BE49-F238E27FC236}">
                <a16:creationId xmlns:a16="http://schemas.microsoft.com/office/drawing/2014/main" id="{615CB89F-02E6-CBA8-ED69-3C0659DB3C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5788" y="4691063"/>
            <a:ext cx="1204912" cy="508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Arial" panose="020B0604020202020204" pitchFamily="34" charset="0"/>
                <a:ea typeface="Arial Unicode MS" pitchFamily="34" charset="-128"/>
              </a:rPr>
              <a:t>Search</a:t>
            </a:r>
          </a:p>
        </p:txBody>
      </p:sp>
      <p:sp>
        <p:nvSpPr>
          <p:cNvPr id="50182" name="Text Box 6">
            <a:extLst>
              <a:ext uri="{FF2B5EF4-FFF2-40B4-BE49-F238E27FC236}">
                <a16:creationId xmlns:a16="http://schemas.microsoft.com/office/drawing/2014/main" id="{2F354F47-B8A1-BD54-B961-77287DB68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125" y="5222875"/>
            <a:ext cx="53419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Arial Unicode MS" pitchFamily="34" charset="-128"/>
              </a:rPr>
              <a:t>Type your search terms, use ‘*’ if you need to.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000">
                <a:latin typeface="Arial" panose="020B0604020202020204" pitchFamily="34" charset="0"/>
                <a:ea typeface="Arial Unicode MS" pitchFamily="34" charset="-128"/>
              </a:rPr>
              <a:t>E.g., Alex* will match Alexander.</a:t>
            </a:r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549104AE-3566-D54A-3E32-438C0F1C7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525963"/>
            <a:ext cx="7924800" cy="1570037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50184" name="TextBox 7">
            <a:extLst>
              <a:ext uri="{FF2B5EF4-FFF2-40B4-BE49-F238E27FC236}">
                <a16:creationId xmlns:a16="http://schemas.microsoft.com/office/drawing/2014/main" id="{79174C81-92D6-A13E-4E2F-1609B9DD9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3.2.2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98EF705-2D5D-1A53-7534-8BF2A690B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ＭＳ Ｐゴシック" pitchFamily="34" charset="-128"/>
              </a:rPr>
              <a:t>Spelling correction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F49E1C-AC89-B2EE-CB6C-47E5A3A2C4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1685AAE0-A0A9-6D44-FE89-033E5B830F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Spell correction</a:t>
            </a:r>
          </a:p>
        </p:txBody>
      </p:sp>
      <p:sp>
        <p:nvSpPr>
          <p:cNvPr id="1274883" name="Rectangle 3">
            <a:extLst>
              <a:ext uri="{FF2B5EF4-FFF2-40B4-BE49-F238E27FC236}">
                <a16:creationId xmlns:a16="http://schemas.microsoft.com/office/drawing/2014/main" id="{2898BA1E-61DB-4E48-FC3F-F3272802A3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Two principal uses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Correcting document(s) being indexed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Correcting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user queries</a:t>
            </a:r>
            <a:r>
              <a:rPr lang="en-US" altLang="zh-TW">
                <a:ea typeface="ＭＳ Ｐゴシック" panose="020B0600070205080204" pitchFamily="34" charset="-128"/>
              </a:rPr>
              <a:t> to retrieve “right” answers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Two main flavors: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Isolated word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Check each word on its own for misspelling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Will not catch typos resulting in correctly spelled words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 e.g., </a:t>
            </a:r>
            <a:r>
              <a:rPr lang="en-US" altLang="zh-TW" b="1" i="1">
                <a:ea typeface="ＭＳ Ｐゴシック" panose="020B0600070205080204" pitchFamily="34" charset="-128"/>
              </a:rPr>
              <a:t>from </a:t>
            </a:r>
            <a:r>
              <a:rPr lang="en-US" altLang="zh-TW" b="1" i="1">
                <a:ea typeface="ＭＳ Ｐゴシック" panose="020B0600070205080204" pitchFamily="34" charset="-128"/>
                <a:sym typeface="Symbol" panose="05050102010706020507" pitchFamily="18" charset="2"/>
              </a:rPr>
              <a:t></a:t>
            </a:r>
            <a:r>
              <a:rPr lang="en-US" altLang="zh-TW" b="1" i="1">
                <a:ea typeface="ＭＳ Ｐゴシック" panose="020B0600070205080204" pitchFamily="34" charset="-128"/>
              </a:rPr>
              <a:t> form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Context-sensitive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Look at surrounding words, 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e.g., </a:t>
            </a:r>
            <a:r>
              <a:rPr lang="en-US" altLang="zh-TW" b="1" i="1">
                <a:ea typeface="ＭＳ Ｐゴシック" panose="020B0600070205080204" pitchFamily="34" charset="-128"/>
              </a:rPr>
              <a:t>I flew </a:t>
            </a:r>
            <a:r>
              <a:rPr lang="en-US" altLang="zh-TW" b="1" i="1" u="sng">
                <a:ea typeface="ＭＳ Ｐゴシック" panose="020B0600070205080204" pitchFamily="34" charset="-128"/>
              </a:rPr>
              <a:t>form</a:t>
            </a:r>
            <a:r>
              <a:rPr lang="en-US" altLang="zh-TW" b="1" i="1">
                <a:ea typeface="ＭＳ Ｐゴシック" panose="020B0600070205080204" pitchFamily="34" charset="-128"/>
              </a:rPr>
              <a:t> Heathrow to Narita.</a:t>
            </a:r>
          </a:p>
        </p:txBody>
      </p:sp>
      <p:sp>
        <p:nvSpPr>
          <p:cNvPr id="54276" name="TextBox 3">
            <a:extLst>
              <a:ext uri="{FF2B5EF4-FFF2-40B4-BE49-F238E27FC236}">
                <a16:creationId xmlns:a16="http://schemas.microsoft.com/office/drawing/2014/main" id="{1CC38E30-345B-F638-4810-199B68D3E4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4883" grpId="0" build="p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4FBF40E-31D3-6C1C-B082-D7480967C0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Document correction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0AEE32D0-B2C4-E66D-19EA-F980BEA2A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Especially needed for OCR’ed documents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Correction algorithms are tuned for this: “rn” / ”m”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Can use domain-specific knowledge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E.g., OCR can confuse O and D more often than it would confuse O and I (adjacent on the QWERTY keyboard, so more likely interchanged in typing)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also: web pages and even printed material has typos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Goal: the dictionary contains fewer misspellings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But often we don’t change the documents but aim to fix the query-document mapping</a:t>
            </a:r>
          </a:p>
        </p:txBody>
      </p:sp>
      <p:sp>
        <p:nvSpPr>
          <p:cNvPr id="56324" name="TextBox 3">
            <a:extLst>
              <a:ext uri="{FF2B5EF4-FFF2-40B4-BE49-F238E27FC236}">
                <a16:creationId xmlns:a16="http://schemas.microsoft.com/office/drawing/2014/main" id="{BEEABA4C-0C72-15DF-002B-C5A070DAC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D5370DF-7F13-6617-0A50-E212F4054E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mis-spellings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F4D8552-4D26-B3C9-DCA3-062409D6D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Our principal focus here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E.g., the query </a:t>
            </a:r>
            <a:r>
              <a:rPr lang="en-US" altLang="zh-TW" b="1" i="1">
                <a:ea typeface="ＭＳ Ｐゴシック" panose="020B0600070205080204" pitchFamily="34" charset="-128"/>
              </a:rPr>
              <a:t>Alanis Morisett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can either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Retrieve documents indexed by the correct spelling, OR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Return several suggested alternative queries with the correct spelling</a:t>
            </a:r>
          </a:p>
          <a:p>
            <a:pPr lvl="2" eaLnBrk="1" hangingPunct="1"/>
            <a:r>
              <a:rPr lang="en-US" altLang="zh-TW" i="1">
                <a:ea typeface="ＭＳ Ｐゴシック" panose="020B0600070205080204" pitchFamily="34" charset="-128"/>
              </a:rPr>
              <a:t>Did you mean … ?</a:t>
            </a:r>
          </a:p>
        </p:txBody>
      </p:sp>
      <p:sp>
        <p:nvSpPr>
          <p:cNvPr id="58372" name="TextBox 3">
            <a:extLst>
              <a:ext uri="{FF2B5EF4-FFF2-40B4-BE49-F238E27FC236}">
                <a16:creationId xmlns:a16="http://schemas.microsoft.com/office/drawing/2014/main" id="{C8F82A2F-286D-6695-8C55-C0ED1EDA1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</a:t>
            </a:r>
          </a:p>
        </p:txBody>
      </p:sp>
      <p:pic>
        <p:nvPicPr>
          <p:cNvPr id="58373" name="圖片 1">
            <a:extLst>
              <a:ext uri="{FF2B5EF4-FFF2-40B4-BE49-F238E27FC236}">
                <a16:creationId xmlns:a16="http://schemas.microsoft.com/office/drawing/2014/main" id="{012F0806-3E64-8753-AD13-4884A2843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00" b="36665"/>
          <a:stretch>
            <a:fillRect/>
          </a:stretch>
        </p:blipFill>
        <p:spPr bwMode="auto">
          <a:xfrm>
            <a:off x="3962400" y="4076700"/>
            <a:ext cx="4419600" cy="224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圓角矩形 5">
            <a:extLst>
              <a:ext uri="{FF2B5EF4-FFF2-40B4-BE49-F238E27FC236}">
                <a16:creationId xmlns:a16="http://schemas.microsoft.com/office/drawing/2014/main" id="{BD179E94-2B6C-D5A5-BE52-C799DFD604F2}"/>
              </a:ext>
            </a:extLst>
          </p:cNvPr>
          <p:cNvSpPr/>
          <p:nvPr/>
        </p:nvSpPr>
        <p:spPr>
          <a:xfrm>
            <a:off x="4572000" y="4381500"/>
            <a:ext cx="914400" cy="87630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C3FF4405-9023-FB7A-EDA0-890C56722C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00" b="41112"/>
          <a:stretch>
            <a:fillRect/>
          </a:stretch>
        </p:blipFill>
        <p:spPr bwMode="auto">
          <a:xfrm>
            <a:off x="3962400" y="620713"/>
            <a:ext cx="487045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圓角矩形 7">
            <a:extLst>
              <a:ext uri="{FF2B5EF4-FFF2-40B4-BE49-F238E27FC236}">
                <a16:creationId xmlns:a16="http://schemas.microsoft.com/office/drawing/2014/main" id="{E13A3214-5539-BB70-7466-1048E7DC7174}"/>
              </a:ext>
            </a:extLst>
          </p:cNvPr>
          <p:cNvSpPr/>
          <p:nvPr/>
        </p:nvSpPr>
        <p:spPr>
          <a:xfrm>
            <a:off x="4640263" y="1668463"/>
            <a:ext cx="1608137" cy="361950"/>
          </a:xfrm>
          <a:prstGeom prst="round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8AC614F2-AEE4-4E20-0CD9-70135D5DC7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Isolated word correction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24BEFD5-DC08-CBB8-1444-D56D1A814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Fundamental premise – there is a lexicon from which the correct spellings come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Two basic choices for this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 standard lexicon such as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Webster’s English Dictionary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An “industry-specific” lexicon – hand-maintained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 lexicon of the indexed corpus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E.g., all words on the web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All names, acronyms etc.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(Including the mis-spellings)</a:t>
            </a:r>
          </a:p>
        </p:txBody>
      </p:sp>
      <p:sp>
        <p:nvSpPr>
          <p:cNvPr id="60420" name="TextBox 3">
            <a:extLst>
              <a:ext uri="{FF2B5EF4-FFF2-40B4-BE49-F238E27FC236}">
                <a16:creationId xmlns:a16="http://schemas.microsoft.com/office/drawing/2014/main" id="{1FB1BB23-138D-451F-3B8E-9C0DC2001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EF72A36A-2D9A-823C-C5C6-CB82D57EDC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Isolated word correction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9D9FC70-2958-0C13-C585-36C1D4CB1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Given a lexicon and a character sequence Q, return the words in the lexicon closest to Q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What’s “closest”?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We’ll study several alternatives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Edit distance (Levenshtein distance)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Weighted edit distance</a:t>
            </a:r>
          </a:p>
          <a:p>
            <a:pPr lvl="1" eaLnBrk="1" hangingPunct="1"/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 overlap</a:t>
            </a:r>
          </a:p>
        </p:txBody>
      </p:sp>
      <p:sp>
        <p:nvSpPr>
          <p:cNvPr id="62468" name="TextBox 3">
            <a:extLst>
              <a:ext uri="{FF2B5EF4-FFF2-40B4-BE49-F238E27FC236}">
                <a16:creationId xmlns:a16="http://schemas.microsoft.com/office/drawing/2014/main" id="{675F1F69-722F-A2D6-98D7-3B94D73A0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3.3.2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394F6424-4868-714A-78D9-82E647EF03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(1) Edit distance</a:t>
            </a:r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7005E98-F7EC-C346-B3FC-81A864043D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Given two strings </a:t>
            </a:r>
            <a:r>
              <a:rPr lang="en-US" altLang="zh-TW" i="1">
                <a:ea typeface="ＭＳ Ｐゴシック" panose="020B0600070205080204" pitchFamily="34" charset="-128"/>
              </a:rPr>
              <a:t>S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1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S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, the minimum number of operations to convert one to the other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Operations are typically character-level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Insert, Delete, Replace</a:t>
            </a:r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, (Transposition)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E.g., the edit distance from </a:t>
            </a:r>
            <a:r>
              <a:rPr lang="en-US" altLang="zh-TW" b="1" i="1">
                <a:ea typeface="ＭＳ Ｐゴシック" panose="020B0600070205080204" pitchFamily="34" charset="-128"/>
              </a:rPr>
              <a:t>dof</a:t>
            </a:r>
            <a:r>
              <a:rPr lang="en-US" altLang="zh-TW">
                <a:ea typeface="ＭＳ Ｐゴシック" panose="020B0600070205080204" pitchFamily="34" charset="-128"/>
              </a:rPr>
              <a:t> to </a:t>
            </a:r>
            <a:r>
              <a:rPr lang="en-US" altLang="zh-TW" b="1" i="1">
                <a:ea typeface="ＭＳ Ｐゴシック" panose="020B0600070205080204" pitchFamily="34" charset="-128"/>
              </a:rPr>
              <a:t>dog</a:t>
            </a:r>
            <a:r>
              <a:rPr lang="en-US" altLang="zh-TW">
                <a:ea typeface="ＭＳ Ｐゴシック" panose="020B0600070205080204" pitchFamily="34" charset="-128"/>
              </a:rPr>
              <a:t> is 1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From </a:t>
            </a:r>
            <a:r>
              <a:rPr lang="en-US" altLang="zh-TW" b="1" i="1">
                <a:ea typeface="ＭＳ Ｐゴシック" panose="020B0600070205080204" pitchFamily="34" charset="-128"/>
              </a:rPr>
              <a:t>cat</a:t>
            </a:r>
            <a:r>
              <a:rPr lang="en-US" altLang="zh-TW">
                <a:ea typeface="ＭＳ Ｐゴシック" panose="020B0600070205080204" pitchFamily="34" charset="-128"/>
              </a:rPr>
              <a:t> to </a:t>
            </a:r>
            <a:r>
              <a:rPr lang="en-US" altLang="zh-TW" b="1" i="1">
                <a:ea typeface="ＭＳ Ｐゴシック" panose="020B0600070205080204" pitchFamily="34" charset="-128"/>
              </a:rPr>
              <a:t>act</a:t>
            </a:r>
            <a:r>
              <a:rPr lang="en-US" altLang="zh-TW">
                <a:ea typeface="ＭＳ Ｐゴシック" panose="020B0600070205080204" pitchFamily="34" charset="-128"/>
              </a:rPr>
              <a:t> is 2	 </a:t>
            </a:r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  (Just 1 with transpose)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from </a:t>
            </a:r>
            <a:r>
              <a:rPr lang="en-US" altLang="zh-TW" b="1" i="1">
                <a:ea typeface="ＭＳ Ｐゴシック" panose="020B0600070205080204" pitchFamily="34" charset="-128"/>
              </a:rPr>
              <a:t>cat</a:t>
            </a:r>
            <a:r>
              <a:rPr lang="en-US" altLang="zh-TW">
                <a:ea typeface="ＭＳ Ｐゴシック" panose="020B0600070205080204" pitchFamily="34" charset="-128"/>
              </a:rPr>
              <a:t> to </a:t>
            </a:r>
            <a:r>
              <a:rPr lang="en-US" altLang="zh-TW" b="1" i="1">
                <a:ea typeface="ＭＳ Ｐゴシック" panose="020B0600070205080204" pitchFamily="34" charset="-128"/>
              </a:rPr>
              <a:t>dog</a:t>
            </a:r>
            <a:r>
              <a:rPr lang="en-US" altLang="zh-TW">
                <a:ea typeface="ＭＳ Ｐゴシック" panose="020B0600070205080204" pitchFamily="34" charset="-128"/>
              </a:rPr>
              <a:t> is 3	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Generally found by dynamic programming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See </a:t>
            </a:r>
            <a:r>
              <a:rPr lang="en-US" altLang="zh-TW">
                <a:ea typeface="ＭＳ Ｐゴシック" panose="020B0600070205080204" pitchFamily="34" charset="-128"/>
                <a:hlinkClick r:id="rId3"/>
              </a:rPr>
              <a:t>https://en.wikipedia.org/wiki/Edit_distance</a:t>
            </a:r>
            <a:r>
              <a:rPr lang="en-US" altLang="zh-TW">
                <a:ea typeface="ＭＳ Ｐゴシック" panose="020B0600070205080204" pitchFamily="34" charset="-128"/>
              </a:rPr>
              <a:t> for more information</a:t>
            </a:r>
          </a:p>
        </p:txBody>
      </p:sp>
      <p:sp>
        <p:nvSpPr>
          <p:cNvPr id="64516" name="TextBox 3">
            <a:extLst>
              <a:ext uri="{FF2B5EF4-FFF2-40B4-BE49-F238E27FC236}">
                <a16:creationId xmlns:a16="http://schemas.microsoft.com/office/drawing/2014/main" id="{4BAF6016-2C1F-2957-BAA1-5BDA5EF73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3.3.3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52838369-D4FC-92E4-AF1A-DA11522F434C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sz="3600">
                <a:ea typeface="ＭＳ Ｐゴシック" panose="020B0600070205080204" pitchFamily="34" charset="-128"/>
              </a:rPr>
              <a:t>Dynamic programming algorithm for edit distance</a:t>
            </a:r>
          </a:p>
        </p:txBody>
      </p:sp>
      <p:pic>
        <p:nvPicPr>
          <p:cNvPr id="66563" name="Picture 8" descr="343.png">
            <a:extLst>
              <a:ext uri="{FF2B5EF4-FFF2-40B4-BE49-F238E27FC236}">
                <a16:creationId xmlns:a16="http://schemas.microsoft.com/office/drawing/2014/main" id="{E9A4A39E-BDE7-D79C-DFD4-D9F5C1AF55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28775"/>
            <a:ext cx="83264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BE0A5B0B-2543-C6F8-7A68-341B35F911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(2) Weighted edit distance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F99D8B4B-516D-A07E-407F-F68641B57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As above, but the weight of an operation depends on the character(s) involved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Meant to capture OCR or keyboard errors, e.g. </a:t>
            </a:r>
            <a:r>
              <a:rPr lang="en-US" altLang="zh-TW" b="1" i="1">
                <a:ea typeface="ＭＳ Ｐゴシック" panose="020B0600070205080204" pitchFamily="34" charset="-128"/>
              </a:rPr>
              <a:t>m</a:t>
            </a:r>
            <a:r>
              <a:rPr lang="en-US" altLang="zh-TW">
                <a:ea typeface="ＭＳ Ｐゴシック" panose="020B0600070205080204" pitchFamily="34" charset="-128"/>
              </a:rPr>
              <a:t> more likely to be mis-typed as </a:t>
            </a:r>
            <a:r>
              <a:rPr lang="en-US" altLang="zh-TW" b="1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than as </a:t>
            </a:r>
            <a:r>
              <a:rPr lang="en-US" altLang="zh-TW" b="1" i="1">
                <a:ea typeface="ＭＳ Ｐゴシック" panose="020B0600070205080204" pitchFamily="34" charset="-128"/>
              </a:rPr>
              <a:t>q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Therefore, replacing </a:t>
            </a:r>
            <a:r>
              <a:rPr lang="en-US" altLang="zh-TW" b="1" i="1">
                <a:ea typeface="ＭＳ Ｐゴシック" panose="020B0600070205080204" pitchFamily="34" charset="-128"/>
              </a:rPr>
              <a:t>m</a:t>
            </a:r>
            <a:r>
              <a:rPr lang="en-US" altLang="zh-TW">
                <a:ea typeface="ＭＳ Ｐゴシック" panose="020B0600070205080204" pitchFamily="34" charset="-128"/>
              </a:rPr>
              <a:t> by </a:t>
            </a:r>
            <a:r>
              <a:rPr lang="en-US" altLang="zh-TW" b="1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 is a smaller edit distance than by </a:t>
            </a:r>
            <a:r>
              <a:rPr lang="en-US" altLang="zh-TW" b="1" i="1">
                <a:ea typeface="ＭＳ Ｐゴシック" panose="020B0600070205080204" pitchFamily="34" charset="-128"/>
              </a:rPr>
              <a:t>q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This may be formulated as a probability model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Requires weight matrix as input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Modify dynamic programming to handle weights</a:t>
            </a:r>
          </a:p>
        </p:txBody>
      </p:sp>
      <p:sp>
        <p:nvSpPr>
          <p:cNvPr id="68612" name="TextBox 3">
            <a:extLst>
              <a:ext uri="{FF2B5EF4-FFF2-40B4-BE49-F238E27FC236}">
                <a16:creationId xmlns:a16="http://schemas.microsoft.com/office/drawing/2014/main" id="{AE8E9C11-BF5B-0EE2-7E34-A2E338F3D9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050">
            <a:extLst>
              <a:ext uri="{FF2B5EF4-FFF2-40B4-BE49-F238E27FC236}">
                <a16:creationId xmlns:a16="http://schemas.microsoft.com/office/drawing/2014/main" id="{75B1EFE5-4BDB-CB1D-8B7C-5678AB9CC7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Using edit distances</a:t>
            </a:r>
          </a:p>
        </p:txBody>
      </p:sp>
      <p:sp>
        <p:nvSpPr>
          <p:cNvPr id="70659" name="Rectangle 2051">
            <a:extLst>
              <a:ext uri="{FF2B5EF4-FFF2-40B4-BE49-F238E27FC236}">
                <a16:creationId xmlns:a16="http://schemas.microsoft.com/office/drawing/2014/main" id="{76AF8087-9CB0-8522-4CDC-8DA2FB546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Given query, first enumerate all character sequences within a preset (weighted) edit distance (e.g., 2)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Intersect this set with list of “correct” words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Show terms you found to user as suggestions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Alternatively,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can look up all possible corrections in our inverted index and return all docs … slow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can run with a single most likely correction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alternatives disempower the user, but save a round of interaction with the user</a:t>
            </a:r>
          </a:p>
        </p:txBody>
      </p:sp>
      <p:sp>
        <p:nvSpPr>
          <p:cNvPr id="70660" name="TextBox 3">
            <a:extLst>
              <a:ext uri="{FF2B5EF4-FFF2-40B4-BE49-F238E27FC236}">
                <a16:creationId xmlns:a16="http://schemas.microsoft.com/office/drawing/2014/main" id="{92E0217C-0039-36B8-9DB5-163AE723F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73911C2E-24E7-7022-EC40-5150C9136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>
                <a:ea typeface="ＭＳ Ｐゴシック" panose="020B0600070205080204" pitchFamily="34" charset="-128"/>
              </a:rPr>
              <a:t>Edit distance to all dictionary terms?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5ECA1010-A3CD-773A-1EB3-6581FF164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Given a (mis-spelled) query – do we compute its edit distance to every dictionary term?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Expensive and slow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Alternative?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do we cut the set of candidate dictionary terms?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One possibility is to use </a:t>
            </a:r>
            <a:r>
              <a:rPr lang="en-US" altLang="zh-TW" i="1">
                <a:solidFill>
                  <a:srgbClr val="0000FF"/>
                </a:solidFill>
                <a:ea typeface="ＭＳ Ｐゴシック" panose="020B0600070205080204" pitchFamily="34" charset="-128"/>
              </a:rPr>
              <a:t>n-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gram overlap </a:t>
            </a:r>
            <a:r>
              <a:rPr lang="en-US" altLang="zh-TW">
                <a:ea typeface="ＭＳ Ｐゴシック" panose="020B0600070205080204" pitchFamily="34" charset="-128"/>
              </a:rPr>
              <a:t>for this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can also be used by itself for spelling correction</a:t>
            </a:r>
          </a:p>
        </p:txBody>
      </p:sp>
      <p:sp>
        <p:nvSpPr>
          <p:cNvPr id="72708" name="TextBox 3">
            <a:extLst>
              <a:ext uri="{FF2B5EF4-FFF2-40B4-BE49-F238E27FC236}">
                <a16:creationId xmlns:a16="http://schemas.microsoft.com/office/drawing/2014/main" id="{0609F61E-BFF3-F665-C51C-A66E4B00B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E77ACE65-DAD9-6191-4115-3ABF00FA4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(3) n</a:t>
            </a:r>
            <a:r>
              <a:rPr lang="en-US" altLang="zh-TW">
                <a:ea typeface="ＭＳ Ｐゴシック" panose="020B0600070205080204" pitchFamily="34" charset="-128"/>
              </a:rPr>
              <a:t>-gram overlap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E6A400F-ECD1-546F-744F-D7B2BC0EA2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Enumerate all the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-grams in the query string as well as in the lexicon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Use the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 index (recall wild-card search) to retrieve all lexicon terms matching any of the query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Threshold by number of matching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Variants – weight by keyboard layout, etc.</a:t>
            </a:r>
          </a:p>
        </p:txBody>
      </p:sp>
      <p:sp>
        <p:nvSpPr>
          <p:cNvPr id="74756" name="TextBox 3">
            <a:extLst>
              <a:ext uri="{FF2B5EF4-FFF2-40B4-BE49-F238E27FC236}">
                <a16:creationId xmlns:a16="http://schemas.microsoft.com/office/drawing/2014/main" id="{D788E673-D3C8-2009-A61C-57CE9D081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36683A00-14BC-1566-D395-91EE9786B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Example with trigrams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796CADB2-81FC-1704-8B62-0A79E87EF3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Suppose the text is </a:t>
            </a:r>
            <a:r>
              <a:rPr lang="en-US" altLang="zh-TW" b="1" i="1">
                <a:ea typeface="ＭＳ Ｐゴシック" panose="020B0600070205080204" pitchFamily="34" charset="-128"/>
              </a:rPr>
              <a:t>november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Trigrams are </a:t>
            </a:r>
            <a:r>
              <a:rPr lang="en-US" altLang="zh-TW" i="1">
                <a:ea typeface="ＭＳ Ｐゴシック" panose="020B0600070205080204" pitchFamily="34" charset="-128"/>
              </a:rPr>
              <a:t>nov, ove, vem, </a:t>
            </a:r>
            <a:r>
              <a:rPr lang="en-US" altLang="zh-TW" i="1">
                <a:solidFill>
                  <a:schemeClr val="hlink"/>
                </a:solidFill>
                <a:ea typeface="ＭＳ Ｐゴシック" panose="020B0600070205080204" pitchFamily="34" charset="-128"/>
              </a:rPr>
              <a:t>emb, mbe, ber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query is </a:t>
            </a:r>
            <a:r>
              <a:rPr lang="en-US" altLang="zh-TW" b="1" i="1">
                <a:ea typeface="ＭＳ Ｐゴシック" panose="020B0600070205080204" pitchFamily="34" charset="-128"/>
              </a:rPr>
              <a:t>december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Trigrams are </a:t>
            </a:r>
            <a:r>
              <a:rPr lang="en-US" altLang="zh-TW" i="1">
                <a:ea typeface="ＭＳ Ｐゴシック" panose="020B0600070205080204" pitchFamily="34" charset="-128"/>
              </a:rPr>
              <a:t>dec, ece, cem, </a:t>
            </a:r>
            <a:r>
              <a:rPr lang="en-US" altLang="zh-TW" i="1">
                <a:solidFill>
                  <a:schemeClr val="hlink"/>
                </a:solidFill>
                <a:ea typeface="ＭＳ Ｐゴシック" panose="020B0600070205080204" pitchFamily="34" charset="-128"/>
              </a:rPr>
              <a:t>emb, mbe, ber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 3 trigrams overlap (of 6 in each term)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can we turn this into a normalized measure of overlap?</a:t>
            </a:r>
          </a:p>
        </p:txBody>
      </p:sp>
      <p:sp>
        <p:nvSpPr>
          <p:cNvPr id="76804" name="Rectangle 5">
            <a:extLst>
              <a:ext uri="{FF2B5EF4-FFF2-40B4-BE49-F238E27FC236}">
                <a16:creationId xmlns:a16="http://schemas.microsoft.com/office/drawing/2014/main" id="{5EC1FEBA-3643-E909-DBB8-9FD8C3C89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057400"/>
            <a:ext cx="1828800" cy="14478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76805" name="TextBox 4">
            <a:extLst>
              <a:ext uri="{FF2B5EF4-FFF2-40B4-BE49-F238E27FC236}">
                <a16:creationId xmlns:a16="http://schemas.microsoft.com/office/drawing/2014/main" id="{27BF2183-D74D-D602-09F9-8814EC6EA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DFE589AA-BBB6-806F-926E-40831460D0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One option – Jaccard coefficient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D1AC717-C596-8C7C-1669-5D846300E8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commonly-used measure of overlap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Let </a:t>
            </a:r>
            <a:r>
              <a:rPr lang="en-US" altLang="zh-TW" i="1">
                <a:ea typeface="ＭＳ Ｐゴシック" panose="020B0600070205080204" pitchFamily="34" charset="-128"/>
              </a:rPr>
              <a:t>X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Y</a:t>
            </a:r>
            <a:r>
              <a:rPr lang="en-US" altLang="zh-TW">
                <a:ea typeface="ＭＳ Ｐゴシック" panose="020B0600070205080204" pitchFamily="34" charset="-128"/>
              </a:rPr>
              <a:t> be two sets; then the J.C. is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Equals 1 when </a:t>
            </a:r>
            <a:r>
              <a:rPr lang="en-US" altLang="zh-TW" i="1">
                <a:ea typeface="ＭＳ Ｐゴシック" panose="020B0600070205080204" pitchFamily="34" charset="-128"/>
              </a:rPr>
              <a:t>X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Y</a:t>
            </a:r>
            <a:r>
              <a:rPr lang="en-US" altLang="zh-TW">
                <a:ea typeface="ＭＳ Ｐゴシック" panose="020B0600070205080204" pitchFamily="34" charset="-128"/>
              </a:rPr>
              <a:t> have the same elements and zero when they are disjoint</a:t>
            </a:r>
          </a:p>
          <a:p>
            <a:pPr eaLnBrk="1" hangingPunct="1"/>
            <a:r>
              <a:rPr lang="en-US" altLang="zh-TW" i="1">
                <a:ea typeface="ＭＳ Ｐゴシック" panose="020B0600070205080204" pitchFamily="34" charset="-128"/>
              </a:rPr>
              <a:t>X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Y</a:t>
            </a:r>
            <a:r>
              <a:rPr lang="en-US" altLang="zh-TW">
                <a:ea typeface="ＭＳ Ｐゴシック" panose="020B0600070205080204" pitchFamily="34" charset="-128"/>
              </a:rPr>
              <a:t> don’t have to be of the same size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Always assigns a number between 0 and 1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Now threshold to decide if you have a match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E.g., if J.C. &gt; 0.8, declare a match </a:t>
            </a:r>
          </a:p>
        </p:txBody>
      </p:sp>
      <p:graphicFrame>
        <p:nvGraphicFramePr>
          <p:cNvPr id="78852" name="Object 2">
            <a:extLst>
              <a:ext uri="{FF2B5EF4-FFF2-40B4-BE49-F238E27FC236}">
                <a16:creationId xmlns:a16="http://schemas.microsoft.com/office/drawing/2014/main" id="{2A824B5B-6E01-373D-E56B-CC3EE40910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2895600"/>
          <a:ext cx="2735263" cy="70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977476" imgH="253890" progId="Equation.3">
                  <p:embed/>
                </p:oleObj>
              </mc:Choice>
              <mc:Fallback>
                <p:oleObj name="Equation" r:id="rId3" imgW="977476" imgH="25389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2895600"/>
                        <a:ext cx="2735263" cy="70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853" name="TextBox 4">
            <a:extLst>
              <a:ext uri="{FF2B5EF4-FFF2-40B4-BE49-F238E27FC236}">
                <a16:creationId xmlns:a16="http://schemas.microsoft.com/office/drawing/2014/main" id="{12B5D539-A2E7-E6FE-1F7C-36FC9526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6C3993BB-F65A-D2F6-99CE-46DDD93189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Matching bigrams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FA42D33C-710D-1CC8-222B-A9563449FA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the query </a:t>
            </a:r>
            <a:r>
              <a:rPr lang="en-US" altLang="zh-TW" b="1" i="1">
                <a:ea typeface="ＭＳ Ｐゴシック" panose="020B0600070205080204" pitchFamily="34" charset="-128"/>
              </a:rPr>
              <a:t>lord</a:t>
            </a:r>
            <a:r>
              <a:rPr lang="en-US" altLang="zh-TW">
                <a:ea typeface="ＭＳ Ｐゴシック" panose="020B0600070205080204" pitchFamily="34" charset="-128"/>
              </a:rPr>
              <a:t> – we wish to identify words matching 2 of its 3 bigrams (</a:t>
            </a:r>
            <a:r>
              <a:rPr lang="en-US" altLang="zh-TW" b="1" i="1">
                <a:ea typeface="ＭＳ Ｐゴシック" panose="020B0600070205080204" pitchFamily="34" charset="-128"/>
              </a:rPr>
              <a:t>lo, or, rd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80900" name="Text Box 4">
            <a:extLst>
              <a:ext uri="{FF2B5EF4-FFF2-40B4-BE49-F238E27FC236}">
                <a16:creationId xmlns:a16="http://schemas.microsoft.com/office/drawing/2014/main" id="{96922939-4011-4E24-FCF4-B059D57580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63" y="3267075"/>
            <a:ext cx="4699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lo</a:t>
            </a:r>
          </a:p>
        </p:txBody>
      </p:sp>
      <p:sp>
        <p:nvSpPr>
          <p:cNvPr id="80901" name="Text Box 5">
            <a:extLst>
              <a:ext uri="{FF2B5EF4-FFF2-40B4-BE49-F238E27FC236}">
                <a16:creationId xmlns:a16="http://schemas.microsoft.com/office/drawing/2014/main" id="{D15DED04-3763-EBE5-4A2D-5DF15A68E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63" y="3800475"/>
            <a:ext cx="50641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or</a:t>
            </a:r>
          </a:p>
        </p:txBody>
      </p:sp>
      <p:sp>
        <p:nvSpPr>
          <p:cNvPr id="80902" name="Text Box 6">
            <a:extLst>
              <a:ext uri="{FF2B5EF4-FFF2-40B4-BE49-F238E27FC236}">
                <a16:creationId xmlns:a16="http://schemas.microsoft.com/office/drawing/2014/main" id="{DC03853B-FAD1-F23E-023E-9F8054BC4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263" y="4333875"/>
            <a:ext cx="5111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rd</a:t>
            </a:r>
          </a:p>
        </p:txBody>
      </p:sp>
      <p:sp>
        <p:nvSpPr>
          <p:cNvPr id="80903" name="AutoShape 7">
            <a:extLst>
              <a:ext uri="{FF2B5EF4-FFF2-40B4-BE49-F238E27FC236}">
                <a16:creationId xmlns:a16="http://schemas.microsoft.com/office/drawing/2014/main" id="{4909AC84-0EF0-7FF3-92AB-E18EC445B0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663" y="34194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80904" name="AutoShape 8">
            <a:extLst>
              <a:ext uri="{FF2B5EF4-FFF2-40B4-BE49-F238E27FC236}">
                <a16:creationId xmlns:a16="http://schemas.microsoft.com/office/drawing/2014/main" id="{59A32BE9-8ACF-B1FA-6AF2-61A782416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663" y="39528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80905" name="AutoShape 9">
            <a:extLst>
              <a:ext uri="{FF2B5EF4-FFF2-40B4-BE49-F238E27FC236}">
                <a16:creationId xmlns:a16="http://schemas.microsoft.com/office/drawing/2014/main" id="{8ECD7EE0-7B5E-67F2-2210-E91E982A6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5663" y="4486275"/>
            <a:ext cx="1143000" cy="228600"/>
          </a:xfrm>
          <a:custGeom>
            <a:avLst/>
            <a:gdLst>
              <a:gd name="T0" fmla="*/ 2147483646 w 21600"/>
              <a:gd name="T1" fmla="*/ 0 h 21600"/>
              <a:gd name="T2" fmla="*/ 0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lnTo>
                  <a:pt x="16200" y="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lnTo>
                  <a:pt x="135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lnTo>
                  <a:pt x="0" y="54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/>
          <a:p>
            <a:endParaRPr lang="zh-TW" altLang="en-US"/>
          </a:p>
        </p:txBody>
      </p:sp>
      <p:sp>
        <p:nvSpPr>
          <p:cNvPr id="80906" name="Text Box 10">
            <a:extLst>
              <a:ext uri="{FF2B5EF4-FFF2-40B4-BE49-F238E27FC236}">
                <a16:creationId xmlns:a16="http://schemas.microsoft.com/office/drawing/2014/main" id="{9407FEAA-2948-7F8D-64E0-9AAEBEDCD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3276600"/>
            <a:ext cx="9969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alone</a:t>
            </a:r>
          </a:p>
        </p:txBody>
      </p:sp>
      <p:sp>
        <p:nvSpPr>
          <p:cNvPr id="80907" name="Text Box 11">
            <a:extLst>
              <a:ext uri="{FF2B5EF4-FFF2-40B4-BE49-F238E27FC236}">
                <a16:creationId xmlns:a16="http://schemas.microsoft.com/office/drawing/2014/main" id="{4A5BE55B-3C56-8E68-F9EF-9733AD450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3276600"/>
            <a:ext cx="8604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lord</a:t>
            </a:r>
          </a:p>
        </p:txBody>
      </p:sp>
      <p:sp>
        <p:nvSpPr>
          <p:cNvPr id="80908" name="Text Box 12">
            <a:extLst>
              <a:ext uri="{FF2B5EF4-FFF2-40B4-BE49-F238E27FC236}">
                <a16:creationId xmlns:a16="http://schemas.microsoft.com/office/drawing/2014/main" id="{30BDE905-95EA-7086-4E37-FFC113A06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276600"/>
            <a:ext cx="9286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sloth</a:t>
            </a:r>
          </a:p>
        </p:txBody>
      </p:sp>
      <p:sp>
        <p:nvSpPr>
          <p:cNvPr id="80909" name="Text Box 13">
            <a:extLst>
              <a:ext uri="{FF2B5EF4-FFF2-40B4-BE49-F238E27FC236}">
                <a16:creationId xmlns:a16="http://schemas.microsoft.com/office/drawing/2014/main" id="{E91389B3-E0EE-935D-B02E-3CC603596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7100" y="3810000"/>
            <a:ext cx="8604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lord</a:t>
            </a:r>
          </a:p>
        </p:txBody>
      </p:sp>
      <p:sp>
        <p:nvSpPr>
          <p:cNvPr id="80910" name="Text Box 14">
            <a:extLst>
              <a:ext uri="{FF2B5EF4-FFF2-40B4-BE49-F238E27FC236}">
                <a16:creationId xmlns:a16="http://schemas.microsoft.com/office/drawing/2014/main" id="{43886F21-4C7C-928B-6751-D7404E824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1863" y="3810000"/>
            <a:ext cx="1263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morbid</a:t>
            </a:r>
          </a:p>
        </p:txBody>
      </p:sp>
      <p:sp>
        <p:nvSpPr>
          <p:cNvPr id="80911" name="Text Box 15">
            <a:extLst>
              <a:ext uri="{FF2B5EF4-FFF2-40B4-BE49-F238E27FC236}">
                <a16:creationId xmlns:a16="http://schemas.microsoft.com/office/drawing/2014/main" id="{B2F8F454-0E86-C631-F443-937503994E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2663" y="4400550"/>
            <a:ext cx="11858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border</a:t>
            </a:r>
          </a:p>
        </p:txBody>
      </p:sp>
      <p:sp>
        <p:nvSpPr>
          <p:cNvPr id="80912" name="Text Box 16">
            <a:extLst>
              <a:ext uri="{FF2B5EF4-FFF2-40B4-BE49-F238E27FC236}">
                <a16:creationId xmlns:a16="http://schemas.microsoft.com/office/drawing/2014/main" id="{1ACE63CB-0A52-ABB7-8D19-67FEF4502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0613" y="4400550"/>
            <a:ext cx="8350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card</a:t>
            </a:r>
          </a:p>
        </p:txBody>
      </p:sp>
      <p:cxnSp>
        <p:nvCxnSpPr>
          <p:cNvPr id="80913" name="AutoShape 17">
            <a:extLst>
              <a:ext uri="{FF2B5EF4-FFF2-40B4-BE49-F238E27FC236}">
                <a16:creationId xmlns:a16="http://schemas.microsoft.com/office/drawing/2014/main" id="{583F3D17-B15C-6F89-A41A-3FADF09A0E86}"/>
              </a:ext>
            </a:extLst>
          </p:cNvPr>
          <p:cNvCxnSpPr>
            <a:cxnSpLocks noChangeShapeType="1"/>
            <a:stCxn id="80906" idx="3"/>
            <a:endCxn id="80907" idx="1"/>
          </p:cNvCxnSpPr>
          <p:nvPr/>
        </p:nvCxnSpPr>
        <p:spPr bwMode="auto">
          <a:xfrm>
            <a:off x="4349750" y="3509963"/>
            <a:ext cx="3667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4" name="Text Box 18">
            <a:extLst>
              <a:ext uri="{FF2B5EF4-FFF2-40B4-BE49-F238E27FC236}">
                <a16:creationId xmlns:a16="http://schemas.microsoft.com/office/drawing/2014/main" id="{A1F0C0FA-C8D7-A077-0798-0A94C1FC7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3810000"/>
            <a:ext cx="11858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border</a:t>
            </a:r>
          </a:p>
        </p:txBody>
      </p:sp>
      <p:cxnSp>
        <p:nvCxnSpPr>
          <p:cNvPr id="80915" name="AutoShape 19">
            <a:extLst>
              <a:ext uri="{FF2B5EF4-FFF2-40B4-BE49-F238E27FC236}">
                <a16:creationId xmlns:a16="http://schemas.microsoft.com/office/drawing/2014/main" id="{AEB1ED9D-37A3-D010-33D0-49DFEBBE6BCC}"/>
              </a:ext>
            </a:extLst>
          </p:cNvPr>
          <p:cNvCxnSpPr>
            <a:cxnSpLocks noChangeShapeType="1"/>
            <a:stCxn id="80914" idx="3"/>
            <a:endCxn id="80909" idx="1"/>
          </p:cNvCxnSpPr>
          <p:nvPr/>
        </p:nvCxnSpPr>
        <p:spPr bwMode="auto">
          <a:xfrm>
            <a:off x="4530725" y="4043363"/>
            <a:ext cx="2063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6" name="AutoShape 20">
            <a:extLst>
              <a:ext uri="{FF2B5EF4-FFF2-40B4-BE49-F238E27FC236}">
                <a16:creationId xmlns:a16="http://schemas.microsoft.com/office/drawing/2014/main" id="{397BEA15-0633-8EA0-BE51-B07AC3D3A9CB}"/>
              </a:ext>
            </a:extLst>
          </p:cNvPr>
          <p:cNvCxnSpPr>
            <a:cxnSpLocks noChangeShapeType="1"/>
            <a:stCxn id="80909" idx="3"/>
            <a:endCxn id="80910" idx="1"/>
          </p:cNvCxnSpPr>
          <p:nvPr/>
        </p:nvCxnSpPr>
        <p:spPr bwMode="auto">
          <a:xfrm>
            <a:off x="5597525" y="4043363"/>
            <a:ext cx="4143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7" name="AutoShape 21">
            <a:extLst>
              <a:ext uri="{FF2B5EF4-FFF2-40B4-BE49-F238E27FC236}">
                <a16:creationId xmlns:a16="http://schemas.microsoft.com/office/drawing/2014/main" id="{D73778F9-FC4D-95AC-7FFC-3FD3B0460324}"/>
              </a:ext>
            </a:extLst>
          </p:cNvPr>
          <p:cNvCxnSpPr>
            <a:cxnSpLocks noChangeShapeType="1"/>
            <a:stCxn id="80911" idx="3"/>
            <a:endCxn id="80912" idx="1"/>
          </p:cNvCxnSpPr>
          <p:nvPr/>
        </p:nvCxnSpPr>
        <p:spPr bwMode="auto">
          <a:xfrm>
            <a:off x="5978525" y="4633913"/>
            <a:ext cx="19208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0918" name="AutoShape 22">
            <a:extLst>
              <a:ext uri="{FF2B5EF4-FFF2-40B4-BE49-F238E27FC236}">
                <a16:creationId xmlns:a16="http://schemas.microsoft.com/office/drawing/2014/main" id="{BD5D3C74-6DE5-8750-10CF-59E33FF6DC9F}"/>
              </a:ext>
            </a:extLst>
          </p:cNvPr>
          <p:cNvCxnSpPr>
            <a:cxnSpLocks noChangeShapeType="1"/>
            <a:stCxn id="80907" idx="3"/>
            <a:endCxn id="80908" idx="1"/>
          </p:cNvCxnSpPr>
          <p:nvPr/>
        </p:nvCxnSpPr>
        <p:spPr bwMode="auto">
          <a:xfrm>
            <a:off x="5576888" y="3509963"/>
            <a:ext cx="4349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919" name="Text Box 23">
            <a:extLst>
              <a:ext uri="{FF2B5EF4-FFF2-40B4-BE49-F238E27FC236}">
                <a16:creationId xmlns:a16="http://schemas.microsoft.com/office/drawing/2014/main" id="{6A205ADB-78CE-F48A-E7CB-1C92267CA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863" y="4410075"/>
            <a:ext cx="11525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ardent</a:t>
            </a:r>
          </a:p>
        </p:txBody>
      </p:sp>
      <p:cxnSp>
        <p:nvCxnSpPr>
          <p:cNvPr id="80920" name="AutoShape 24">
            <a:extLst>
              <a:ext uri="{FF2B5EF4-FFF2-40B4-BE49-F238E27FC236}">
                <a16:creationId xmlns:a16="http://schemas.microsoft.com/office/drawing/2014/main" id="{42822BB4-D08E-9C11-0DF9-B044BC468395}"/>
              </a:ext>
            </a:extLst>
          </p:cNvPr>
          <p:cNvCxnSpPr>
            <a:cxnSpLocks noChangeShapeType="1"/>
            <a:stCxn id="80919" idx="3"/>
            <a:endCxn id="80911" idx="1"/>
          </p:cNvCxnSpPr>
          <p:nvPr/>
        </p:nvCxnSpPr>
        <p:spPr bwMode="auto">
          <a:xfrm flipV="1">
            <a:off x="4497388" y="4633913"/>
            <a:ext cx="295275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9417" name="Rectangle 25">
            <a:extLst>
              <a:ext uri="{FF2B5EF4-FFF2-40B4-BE49-F238E27FC236}">
                <a16:creationId xmlns:a16="http://schemas.microsoft.com/office/drawing/2014/main" id="{80483103-C21E-72D9-5995-051D249690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3200400"/>
            <a:ext cx="12954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1339418" name="Rectangle 26">
            <a:extLst>
              <a:ext uri="{FF2B5EF4-FFF2-40B4-BE49-F238E27FC236}">
                <a16:creationId xmlns:a16="http://schemas.microsoft.com/office/drawing/2014/main" id="{E7B2F01C-B061-0F71-382A-B57434CDD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4343400"/>
            <a:ext cx="12954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grpSp>
        <p:nvGrpSpPr>
          <p:cNvPr id="2" name="Group 27">
            <a:extLst>
              <a:ext uri="{FF2B5EF4-FFF2-40B4-BE49-F238E27FC236}">
                <a16:creationId xmlns:a16="http://schemas.microsoft.com/office/drawing/2014/main" id="{90E39E6C-F806-BE10-EA0A-60010C596627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3733800"/>
            <a:ext cx="2743200" cy="1219200"/>
            <a:chOff x="2064" y="2352"/>
            <a:chExt cx="1728" cy="768"/>
          </a:xfrm>
        </p:grpSpPr>
        <p:sp>
          <p:nvSpPr>
            <p:cNvPr id="80933" name="Rectangle 28">
              <a:extLst>
                <a:ext uri="{FF2B5EF4-FFF2-40B4-BE49-F238E27FC236}">
                  <a16:creationId xmlns:a16="http://schemas.microsoft.com/office/drawing/2014/main" id="{55387F67-C596-D9CD-E600-9BFF40A00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352"/>
              <a:ext cx="816" cy="38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80934" name="Rectangle 29">
              <a:extLst>
                <a:ext uri="{FF2B5EF4-FFF2-40B4-BE49-F238E27FC236}">
                  <a16:creationId xmlns:a16="http://schemas.microsoft.com/office/drawing/2014/main" id="{A18BD01B-CB35-A49A-6488-EA747DD57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2736"/>
              <a:ext cx="816" cy="38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</p:grpSp>
      <p:grpSp>
        <p:nvGrpSpPr>
          <p:cNvPr id="3" name="Group 30">
            <a:extLst>
              <a:ext uri="{FF2B5EF4-FFF2-40B4-BE49-F238E27FC236}">
                <a16:creationId xmlns:a16="http://schemas.microsoft.com/office/drawing/2014/main" id="{E0A6B4D6-5909-7F16-E183-6FA85E49E9AA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3200400"/>
            <a:ext cx="1066800" cy="1143000"/>
            <a:chOff x="2928" y="2016"/>
            <a:chExt cx="672" cy="720"/>
          </a:xfrm>
        </p:grpSpPr>
        <p:sp>
          <p:nvSpPr>
            <p:cNvPr id="80931" name="Rectangle 31">
              <a:extLst>
                <a:ext uri="{FF2B5EF4-FFF2-40B4-BE49-F238E27FC236}">
                  <a16:creationId xmlns:a16="http://schemas.microsoft.com/office/drawing/2014/main" id="{6DAD6DFD-F63A-D5C1-86CB-571A089DE9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016"/>
              <a:ext cx="672" cy="38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  <p:sp>
          <p:nvSpPr>
            <p:cNvPr id="80932" name="Rectangle 32">
              <a:extLst>
                <a:ext uri="{FF2B5EF4-FFF2-40B4-BE49-F238E27FC236}">
                  <a16:creationId xmlns:a16="http://schemas.microsoft.com/office/drawing/2014/main" id="{31CC17C8-A2C2-B4A6-3CBB-1826AC98C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352"/>
              <a:ext cx="672" cy="384"/>
            </a:xfrm>
            <a:prstGeom prst="rect">
              <a:avLst/>
            </a:prstGeom>
            <a:noFill/>
            <a:ln w="9525">
              <a:solidFill>
                <a:schemeClr val="hlink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endParaRPr lang="zh-TW" altLang="en-US" sz="2400">
                <a:latin typeface="Lucida Sans" panose="020B0602030504020204" pitchFamily="34" charset="0"/>
                <a:ea typeface="Arial Unicode MS" pitchFamily="34" charset="-128"/>
              </a:endParaRPr>
            </a:p>
          </p:txBody>
        </p:sp>
      </p:grpSp>
      <p:sp>
        <p:nvSpPr>
          <p:cNvPr id="1339425" name="Rectangle 33">
            <a:extLst>
              <a:ext uri="{FF2B5EF4-FFF2-40B4-BE49-F238E27FC236}">
                <a16:creationId xmlns:a16="http://schemas.microsoft.com/office/drawing/2014/main" id="{0D0D3EC5-9227-AAA5-FFB9-61552153F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733800"/>
            <a:ext cx="13716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1339426" name="Rectangle 34">
            <a:extLst>
              <a:ext uri="{FF2B5EF4-FFF2-40B4-BE49-F238E27FC236}">
                <a16:creationId xmlns:a16="http://schemas.microsoft.com/office/drawing/2014/main" id="{3583A2D4-88A4-0392-0720-BAF158BA9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43400"/>
            <a:ext cx="9906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1339427" name="Rectangle 35">
            <a:extLst>
              <a:ext uri="{FF2B5EF4-FFF2-40B4-BE49-F238E27FC236}">
                <a16:creationId xmlns:a16="http://schemas.microsoft.com/office/drawing/2014/main" id="{BB7E7787-1D4D-AFA4-8F32-E7E0361C0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3200400"/>
            <a:ext cx="1066800" cy="609600"/>
          </a:xfrm>
          <a:prstGeom prst="rect">
            <a:avLst/>
          </a:prstGeom>
          <a:noFill/>
          <a:ln w="9525">
            <a:solidFill>
              <a:schemeClr val="fol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Arial Unicode MS" pitchFamily="34" charset="-128"/>
            </a:endParaRPr>
          </a:p>
        </p:txBody>
      </p:sp>
      <p:sp>
        <p:nvSpPr>
          <p:cNvPr id="80928" name="AutoShape 36">
            <a:extLst>
              <a:ext uri="{FF2B5EF4-FFF2-40B4-BE49-F238E27FC236}">
                <a16:creationId xmlns:a16="http://schemas.microsoft.com/office/drawing/2014/main" id="{CBE00BEB-AF6E-F091-FC22-EA5B0F6B17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900" y="5294313"/>
            <a:ext cx="6927850" cy="649287"/>
          </a:xfrm>
          <a:prstGeom prst="upArrowCallout">
            <a:avLst>
              <a:gd name="adj1" fmla="val 266748"/>
              <a:gd name="adj2" fmla="val 266748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Standard postings “merge” will enumerate … </a:t>
            </a:r>
          </a:p>
        </p:txBody>
      </p:sp>
      <p:sp>
        <p:nvSpPr>
          <p:cNvPr id="1339429" name="Text Box 37">
            <a:extLst>
              <a:ext uri="{FF2B5EF4-FFF2-40B4-BE49-F238E27FC236}">
                <a16:creationId xmlns:a16="http://schemas.microsoft.com/office/drawing/2014/main" id="{EADA333C-E3F8-9B73-18D0-900154A60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6096000"/>
            <a:ext cx="7472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Adapt this to using Jaccard (or another) measure</a:t>
            </a:r>
          </a:p>
        </p:txBody>
      </p:sp>
      <p:sp>
        <p:nvSpPr>
          <p:cNvPr id="80930" name="TextBox 37">
            <a:extLst>
              <a:ext uri="{FF2B5EF4-FFF2-40B4-BE49-F238E27FC236}">
                <a16:creationId xmlns:a16="http://schemas.microsoft.com/office/drawing/2014/main" id="{0F6168C1-E300-A911-7AD3-DC3C3DD58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9417" grpId="0" animBg="1"/>
      <p:bldP spid="1339418" grpId="0" animBg="1"/>
      <p:bldP spid="1339425" grpId="0" animBg="1"/>
      <p:bldP spid="1339426" grpId="0" animBg="1"/>
      <p:bldP spid="1339427" grpId="0" animBg="1"/>
      <p:bldP spid="1339429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E5FC642F-C242-F4CD-CEB7-924FEE0A5C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Context-sensitive spell correction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A641B5C4-8C74-9CE8-75A9-61DF86B285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Text: </a:t>
            </a:r>
            <a:r>
              <a:rPr lang="en-US" altLang="zh-TW" b="1" i="1">
                <a:ea typeface="ＭＳ Ｐゴシック" panose="020B0600070205080204" pitchFamily="34" charset="-128"/>
              </a:rPr>
              <a:t>I flew </a:t>
            </a:r>
            <a:r>
              <a:rPr lang="en-US" altLang="zh-TW" b="1" i="1" u="sng">
                <a:ea typeface="ＭＳ Ｐゴシック" panose="020B0600070205080204" pitchFamily="34" charset="-128"/>
              </a:rPr>
              <a:t>from</a:t>
            </a:r>
            <a:r>
              <a:rPr lang="en-US" altLang="zh-TW" b="1" i="1">
                <a:ea typeface="ＭＳ Ｐゴシック" panose="020B0600070205080204" pitchFamily="34" charset="-128"/>
              </a:rPr>
              <a:t> Heathrow to Narita.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the phrase query </a:t>
            </a:r>
            <a:r>
              <a:rPr lang="en-US" altLang="zh-TW" b="1" i="1">
                <a:ea typeface="ＭＳ Ｐゴシック" panose="020B0600070205080204" pitchFamily="34" charset="-128"/>
              </a:rPr>
              <a:t>“flew </a:t>
            </a:r>
            <a:r>
              <a:rPr lang="en-US" altLang="zh-TW" b="1" i="1" u="sng">
                <a:ea typeface="ＭＳ Ｐゴシック" panose="020B0600070205080204" pitchFamily="34" charset="-128"/>
              </a:rPr>
              <a:t>form</a:t>
            </a:r>
            <a:r>
              <a:rPr lang="en-US" altLang="zh-TW" b="1" i="1">
                <a:ea typeface="ＭＳ Ｐゴシック" panose="020B0600070205080204" pitchFamily="34" charset="-128"/>
              </a:rPr>
              <a:t> Heathrow”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We’d like to respond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		Did you mean “</a:t>
            </a:r>
            <a:r>
              <a:rPr lang="en-US" altLang="zh-TW" b="1" i="1">
                <a:ea typeface="ＭＳ Ｐゴシック" panose="020B0600070205080204" pitchFamily="34" charset="-128"/>
              </a:rPr>
              <a:t>flew </a:t>
            </a:r>
            <a:r>
              <a:rPr lang="en-US" altLang="zh-TW" b="1" i="1">
                <a:solidFill>
                  <a:srgbClr val="0000FF"/>
                </a:solidFill>
                <a:ea typeface="ＭＳ Ｐゴシック" panose="020B0600070205080204" pitchFamily="34" charset="-128"/>
              </a:rPr>
              <a:t>from</a:t>
            </a:r>
            <a:r>
              <a:rPr lang="en-US" altLang="zh-TW" b="1" i="1">
                <a:ea typeface="ＭＳ Ｐゴシック" panose="020B0600070205080204" pitchFamily="34" charset="-128"/>
              </a:rPr>
              <a:t> Heathrow</a:t>
            </a:r>
            <a:r>
              <a:rPr lang="en-US" altLang="zh-TW">
                <a:ea typeface="ＭＳ Ｐゴシック" panose="020B0600070205080204" pitchFamily="34" charset="-128"/>
              </a:rPr>
              <a:t>”?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because no docs matched the query phrase</a:t>
            </a:r>
          </a:p>
        </p:txBody>
      </p:sp>
      <p:sp>
        <p:nvSpPr>
          <p:cNvPr id="82948" name="TextBox 3">
            <a:extLst>
              <a:ext uri="{FF2B5EF4-FFF2-40B4-BE49-F238E27FC236}">
                <a16:creationId xmlns:a16="http://schemas.microsoft.com/office/drawing/2014/main" id="{D687AD7F-74F8-2560-669A-120CA7218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8883A71-12E2-D301-46DF-96186DDCA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Context-sensitive correction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D09391F3-8668-B51D-27A8-7CE95BE5B0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Need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surrounding context </a:t>
            </a:r>
            <a:r>
              <a:rPr lang="en-US" altLang="zh-TW">
                <a:ea typeface="ＭＳ Ｐゴシック" panose="020B0600070205080204" pitchFamily="34" charset="-128"/>
              </a:rPr>
              <a:t>to catch this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First idea: retrieve dictionary terms close (in weighted edit distance) to each query term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Now try all possible resulting phrases with one word “fixed” at a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i="1">
                <a:ea typeface="ＭＳ Ｐゴシック" panose="020B0600070205080204" pitchFamily="34" charset="-128"/>
              </a:rPr>
              <a:t>flew from heathrow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i="1">
                <a:ea typeface="ＭＳ Ｐゴシック" panose="020B0600070205080204" pitchFamily="34" charset="-128"/>
              </a:rPr>
              <a:t>fled form heathrow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TW" b="1" i="1">
                <a:ea typeface="ＭＳ Ｐゴシック" panose="020B0600070205080204" pitchFamily="34" charset="-128"/>
              </a:rPr>
              <a:t>flea form heathrow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TW" b="1">
                <a:ea typeface="ＭＳ Ｐゴシック" panose="020B0600070205080204" pitchFamily="34" charset="-128"/>
              </a:rPr>
              <a:t>Hit-based spelling correction: </a:t>
            </a:r>
            <a:r>
              <a:rPr lang="en-US" altLang="zh-TW">
                <a:ea typeface="ＭＳ Ｐゴシック" panose="020B0600070205080204" pitchFamily="34" charset="-128"/>
              </a:rPr>
              <a:t>Suggest the alternative that has lots of hits (e.g. from the query log)</a:t>
            </a:r>
          </a:p>
          <a:p>
            <a:pPr eaLnBrk="1" hangingPunct="1">
              <a:lnSpc>
                <a:spcPct val="90000"/>
              </a:lnSpc>
            </a:pP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4996" name="TextBox 3">
            <a:extLst>
              <a:ext uri="{FF2B5EF4-FFF2-40B4-BE49-F238E27FC236}">
                <a16:creationId xmlns:a16="http://schemas.microsoft.com/office/drawing/2014/main" id="{CA56E060-DCEC-16DF-5C6E-CA480CA10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1026">
            <a:extLst>
              <a:ext uri="{FF2B5EF4-FFF2-40B4-BE49-F238E27FC236}">
                <a16:creationId xmlns:a16="http://schemas.microsoft.com/office/drawing/2014/main" id="{8C9A662D-5D21-39F5-0994-6870CE902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87043" name="Rectangle 1027">
            <a:extLst>
              <a:ext uri="{FF2B5EF4-FFF2-40B4-BE49-F238E27FC236}">
                <a16:creationId xmlns:a16="http://schemas.microsoft.com/office/drawing/2014/main" id="{2093DCA7-4B2B-D833-102F-2C8AD87952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Suppose that for </a:t>
            </a:r>
            <a:r>
              <a:rPr lang="en-US" altLang="zh-TW" b="1" i="1">
                <a:ea typeface="ＭＳ Ｐゴシック" panose="020B0600070205080204" pitchFamily="34" charset="-128"/>
              </a:rPr>
              <a:t>“flew </a:t>
            </a:r>
            <a:r>
              <a:rPr lang="en-US" altLang="zh-TW" b="1" i="1" u="sng">
                <a:ea typeface="ＭＳ Ｐゴシック" panose="020B0600070205080204" pitchFamily="34" charset="-128"/>
              </a:rPr>
              <a:t>form</a:t>
            </a:r>
            <a:r>
              <a:rPr lang="en-US" altLang="zh-TW" b="1" i="1">
                <a:ea typeface="ＭＳ Ｐゴシック" panose="020B0600070205080204" pitchFamily="34" charset="-128"/>
              </a:rPr>
              <a:t> Heathrow” </a:t>
            </a:r>
            <a:r>
              <a:rPr lang="en-US" altLang="zh-TW">
                <a:ea typeface="ＭＳ Ｐゴシック" panose="020B0600070205080204" pitchFamily="34" charset="-128"/>
              </a:rPr>
              <a:t> we have 7 alternatives for flew, 19 for form and 3 for heathrow.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How many “corrected” phrases will we enumerate in this scheme?</a:t>
            </a:r>
          </a:p>
        </p:txBody>
      </p:sp>
      <p:sp>
        <p:nvSpPr>
          <p:cNvPr id="87044" name="TextBox 3">
            <a:extLst>
              <a:ext uri="{FF2B5EF4-FFF2-40B4-BE49-F238E27FC236}">
                <a16:creationId xmlns:a16="http://schemas.microsoft.com/office/drawing/2014/main" id="{97AD9FB2-9C0C-B879-2A6C-FB146FEE0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0A5C4AC-2833-7D71-55F8-C20C0A508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Another approach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83754CC3-A942-D195-D81B-00DD3BBC53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Break phrase query into a conjunction of biwords (Chap. 2)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Look for biwords that need only one term corrected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Enumerate phrase matches and … rank them!</a:t>
            </a:r>
          </a:p>
        </p:txBody>
      </p:sp>
      <p:sp>
        <p:nvSpPr>
          <p:cNvPr id="89092" name="TextBox 3">
            <a:extLst>
              <a:ext uri="{FF2B5EF4-FFF2-40B4-BE49-F238E27FC236}">
                <a16:creationId xmlns:a16="http://schemas.microsoft.com/office/drawing/2014/main" id="{11884993-DE00-09CD-6D92-78690A148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3.3.5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26">
            <a:extLst>
              <a:ext uri="{FF2B5EF4-FFF2-40B4-BE49-F238E27FC236}">
                <a16:creationId xmlns:a16="http://schemas.microsoft.com/office/drawing/2014/main" id="{BE9479DE-C72E-68B8-2BFD-1278A84537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General issues in spell correction</a:t>
            </a:r>
          </a:p>
        </p:txBody>
      </p:sp>
      <p:sp>
        <p:nvSpPr>
          <p:cNvPr id="91139" name="Rectangle 1027">
            <a:extLst>
              <a:ext uri="{FF2B5EF4-FFF2-40B4-BE49-F238E27FC236}">
                <a16:creationId xmlns:a16="http://schemas.microsoft.com/office/drawing/2014/main" id="{3228808D-94FB-51E0-5B59-5B605F9029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enumerate multiple alternatives for “Did you mean?”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Need to figure out which to present to the user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Use heuristics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 alternative hitting most docs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Query log analysis + tweaking</a:t>
            </a:r>
          </a:p>
          <a:p>
            <a:pPr lvl="2" eaLnBrk="1" hangingPunct="1"/>
            <a:r>
              <a:rPr lang="en-US" altLang="zh-TW">
                <a:ea typeface="ＭＳ Ｐゴシック" panose="020B0600070205080204" pitchFamily="34" charset="-128"/>
              </a:rPr>
              <a:t>For especially popular, topical queries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Spell-correction is computationally expensive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Avoid running routinely on every query?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Run only on queries that matched few docs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91140" name="TextBox 3">
            <a:extLst>
              <a:ext uri="{FF2B5EF4-FFF2-40B4-BE49-F238E27FC236}">
                <a16:creationId xmlns:a16="http://schemas.microsoft.com/office/drawing/2014/main" id="{AB7A87FB-8432-EF3D-49FD-1C8CD82D3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681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3.3.5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>
            <a:extLst>
              <a:ext uri="{FF2B5EF4-FFF2-40B4-BE49-F238E27FC236}">
                <a16:creationId xmlns:a16="http://schemas.microsoft.com/office/drawing/2014/main" id="{3DA2B6FE-DF64-E74B-2F7C-814192F9F8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ea typeface="ＭＳ Ｐゴシック" pitchFamily="34" charset="-128"/>
              </a:rPr>
              <a:t>Soundex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022532-E393-FBB6-1877-546480DDE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1AE747FC-C3B3-5846-493E-2E166C8C7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2792B73D-68B8-43A8-B141-80C33A2A4E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Class of heuristics to expand a query into </a:t>
            </a:r>
            <a:r>
              <a:rPr lang="en-US" altLang="zh-TW">
                <a:solidFill>
                  <a:srgbClr val="00A000"/>
                </a:solidFill>
                <a:ea typeface="ＭＳ Ｐゴシック" panose="020B0600070205080204" pitchFamily="34" charset="-128"/>
              </a:rPr>
              <a:t>phonetic</a:t>
            </a:r>
            <a:r>
              <a:rPr lang="en-US" altLang="zh-TW">
                <a:ea typeface="ＭＳ Ｐゴシック" panose="020B0600070205080204" pitchFamily="34" charset="-128"/>
              </a:rPr>
              <a:t> equivalents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Language specific – mainly for names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E.g., </a:t>
            </a:r>
            <a:r>
              <a:rPr lang="en-US" altLang="zh-TW" b="1" i="1">
                <a:ea typeface="ＭＳ Ｐゴシック" panose="020B0600070205080204" pitchFamily="34" charset="-128"/>
              </a:rPr>
              <a:t>chebyshev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</a:t>
            </a:r>
            <a:r>
              <a:rPr lang="en-US" altLang="zh-TW" b="1" i="1">
                <a:ea typeface="ＭＳ Ｐゴシック" panose="020B0600070205080204" pitchFamily="34" charset="-128"/>
                <a:sym typeface="Symbol" panose="05050102010706020507" pitchFamily="18" charset="2"/>
              </a:rPr>
              <a:t>tchebycheff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Invented for the U.S. census … in 1918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95236" name="TextBox 3">
            <a:extLst>
              <a:ext uri="{FF2B5EF4-FFF2-40B4-BE49-F238E27FC236}">
                <a16:creationId xmlns:a16="http://schemas.microsoft.com/office/drawing/2014/main" id="{2292DE78-E5FF-FE60-A2F7-F298B5694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3.4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1026">
            <a:extLst>
              <a:ext uri="{FF2B5EF4-FFF2-40B4-BE49-F238E27FC236}">
                <a16:creationId xmlns:a16="http://schemas.microsoft.com/office/drawing/2014/main" id="{57CC9383-B7C6-091D-B19B-9107E4092E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 – typical algorithm</a:t>
            </a:r>
          </a:p>
        </p:txBody>
      </p:sp>
      <p:sp>
        <p:nvSpPr>
          <p:cNvPr id="97283" name="Rectangle 1027">
            <a:extLst>
              <a:ext uri="{FF2B5EF4-FFF2-40B4-BE49-F238E27FC236}">
                <a16:creationId xmlns:a16="http://schemas.microsoft.com/office/drawing/2014/main" id="{4A5D1044-C820-E1B3-111B-737BC32DE9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Turn every token to be indexed into a 4-character reduced form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Do the same with query terms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Build and search an index on the reduced forms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(when the query calls for a soundex match)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 sz="1600" u="sng">
                <a:solidFill>
                  <a:schemeClr val="folHlink"/>
                </a:solidFill>
                <a:ea typeface="ＭＳ Ｐゴシック" panose="020B0600070205080204" pitchFamily="34" charset="-128"/>
              </a:rPr>
              <a:t>http://www.creativyst.com/Doc/Articles/SoundEx1/SoundEx1.htm#Top</a:t>
            </a:r>
          </a:p>
        </p:txBody>
      </p:sp>
      <p:sp>
        <p:nvSpPr>
          <p:cNvPr id="97284" name="TextBox 3">
            <a:extLst>
              <a:ext uri="{FF2B5EF4-FFF2-40B4-BE49-F238E27FC236}">
                <a16:creationId xmlns:a16="http://schemas.microsoft.com/office/drawing/2014/main" id="{FDFE03E3-9285-243A-7707-9F5B3AB52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3.4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9F9DFAB-A193-58A5-B9E3-16DC6D4652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 – typical algorithm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BECDB67-6202-0ED1-9B9C-69DDFF15DA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zh-TW">
                <a:ea typeface="ＭＳ Ｐゴシック" panose="020B0600070205080204" pitchFamily="34" charset="-128"/>
              </a:rPr>
              <a:t>Retain the first letter of the word </a:t>
            </a:r>
          </a:p>
          <a:p>
            <a:pPr marL="495300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zh-TW">
                <a:ea typeface="ＭＳ Ｐゴシック" panose="020B0600070205080204" pitchFamily="34" charset="-128"/>
              </a:rPr>
              <a:t>Change all occurrences of the following letters to '0' (zero):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>
                <a:ea typeface="ＭＳ Ｐゴシック" panose="020B0600070205080204" pitchFamily="34" charset="-128"/>
              </a:rPr>
              <a:t>  'A', E', 'I', 'O', 'U', 'H', 'W', 'Y' </a:t>
            </a:r>
          </a:p>
          <a:p>
            <a:pPr marL="495300" indent="-4953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</a:pPr>
            <a:r>
              <a:rPr lang="en-US" altLang="zh-TW">
                <a:ea typeface="ＭＳ Ｐゴシック" panose="020B0600070205080204" pitchFamily="34" charset="-128"/>
              </a:rPr>
              <a:t>Change letters to digits as follows: </a:t>
            </a: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B, F, P, V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1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C, G, J, K, Q, S, X, Z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2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D, T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3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L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4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M, N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5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marL="895350" lvl="1" indent="-495300" eaLnBrk="1" hangingPunct="1">
              <a:lnSpc>
                <a:spcPct val="90000"/>
              </a:lnSpc>
            </a:pPr>
            <a:r>
              <a:rPr lang="en-US" altLang="zh-TW">
                <a:ea typeface="ＭＳ Ｐゴシック" panose="020B0600070205080204" pitchFamily="34" charset="-128"/>
              </a:rPr>
              <a:t>R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 6</a:t>
            </a:r>
          </a:p>
        </p:txBody>
      </p:sp>
      <p:sp>
        <p:nvSpPr>
          <p:cNvPr id="99332" name="TextBox 3">
            <a:extLst>
              <a:ext uri="{FF2B5EF4-FFF2-40B4-BE49-F238E27FC236}">
                <a16:creationId xmlns:a16="http://schemas.microsoft.com/office/drawing/2014/main" id="{8A5678AB-9697-3124-F5D6-6401EE6D3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0EDE4644-DBED-A391-75E8-50C4E91A98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 continued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07D2B466-C05E-C5E2-FAA4-8BCC31E2A2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95300" indent="-495300" eaLnBrk="1" hangingPunct="1">
              <a:buFont typeface="Wingdings" panose="05000000000000000000" pitchFamily="2" charset="2"/>
              <a:buAutoNum type="arabicPeriod" startAt="4"/>
            </a:pPr>
            <a:r>
              <a:rPr lang="en-US" altLang="zh-TW">
                <a:ea typeface="ＭＳ Ｐゴシック" panose="020B0600070205080204" pitchFamily="34" charset="-128"/>
              </a:rPr>
              <a:t>Remove all pairs of consecutive digits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 startAt="4"/>
            </a:pPr>
            <a:r>
              <a:rPr lang="en-US" altLang="zh-TW">
                <a:ea typeface="ＭＳ Ｐゴシック" panose="020B0600070205080204" pitchFamily="34" charset="-128"/>
              </a:rPr>
              <a:t>Remove all zeros from the resulting string</a:t>
            </a:r>
          </a:p>
          <a:p>
            <a:pPr marL="495300" indent="-495300" eaLnBrk="1" hangingPunct="1">
              <a:buFont typeface="Wingdings" panose="05000000000000000000" pitchFamily="2" charset="2"/>
              <a:buAutoNum type="arabicPeriod" startAt="4"/>
            </a:pPr>
            <a:r>
              <a:rPr lang="en-US" altLang="zh-TW">
                <a:ea typeface="ＭＳ Ｐゴシック" panose="020B0600070205080204" pitchFamily="34" charset="-128"/>
              </a:rPr>
              <a:t>Pad the resulting string with trailing zeros and return the first four positions, which will be of the form &lt;uppercase letter&gt; &lt;digit&gt; &lt;digit&gt; &lt;digit&gt; </a:t>
            </a:r>
          </a:p>
          <a:p>
            <a:pPr marL="495300" indent="-495300"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marL="495300" indent="-495300"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E.g., </a:t>
            </a:r>
            <a:r>
              <a:rPr lang="en-US" altLang="zh-TW" b="1" i="1">
                <a:ea typeface="ＭＳ Ｐゴシック" panose="020B0600070205080204" pitchFamily="34" charset="-128"/>
              </a:rPr>
              <a:t>Herman</a:t>
            </a:r>
            <a:r>
              <a:rPr lang="en-US" altLang="zh-TW">
                <a:ea typeface="ＭＳ Ｐゴシック" panose="020B0600070205080204" pitchFamily="34" charset="-128"/>
              </a:rPr>
              <a:t> becomes H655</a:t>
            </a:r>
          </a:p>
          <a:p>
            <a:pPr marL="495300" indent="-495300" eaLnBrk="1" hangingPunct="1"/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101380" name="AutoShape 4">
            <a:extLst>
              <a:ext uri="{FF2B5EF4-FFF2-40B4-BE49-F238E27FC236}">
                <a16:creationId xmlns:a16="http://schemas.microsoft.com/office/drawing/2014/main" id="{93B73AFE-1DF3-0793-3E9F-5839C588DF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838" y="5562600"/>
            <a:ext cx="5900737" cy="649288"/>
          </a:xfrm>
          <a:prstGeom prst="upArrowCallout">
            <a:avLst>
              <a:gd name="adj1" fmla="val 227200"/>
              <a:gd name="adj2" fmla="val 227200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Will </a:t>
            </a:r>
            <a:r>
              <a:rPr lang="en-US" altLang="zh-TW" sz="2400" b="1" i="1">
                <a:latin typeface="Lucida Sans" panose="020B0602030504020204" pitchFamily="34" charset="0"/>
                <a:ea typeface="Arial Unicode MS" pitchFamily="34" charset="-128"/>
              </a:rPr>
              <a:t>hermann</a:t>
            </a:r>
            <a:r>
              <a:rPr lang="en-US" altLang="zh-TW" sz="2400">
                <a:latin typeface="Lucida Sans" panose="020B0602030504020204" pitchFamily="34" charset="0"/>
                <a:ea typeface="Arial Unicode MS" pitchFamily="34" charset="-128"/>
              </a:rPr>
              <a:t> generate the same code?</a:t>
            </a:r>
          </a:p>
        </p:txBody>
      </p:sp>
      <p:sp>
        <p:nvSpPr>
          <p:cNvPr id="101381" name="TextBox 4">
            <a:extLst>
              <a:ext uri="{FF2B5EF4-FFF2-40B4-BE49-F238E27FC236}">
                <a16:creationId xmlns:a16="http://schemas.microsoft.com/office/drawing/2014/main" id="{CAA29333-D192-4148-C4CE-1BF35DAB6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>
            <a:extLst>
              <a:ext uri="{FF2B5EF4-FFF2-40B4-BE49-F238E27FC236}">
                <a16:creationId xmlns:a16="http://schemas.microsoft.com/office/drawing/2014/main" id="{BDAE39DD-791A-DE49-4031-7789B2BAA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</a:t>
            </a:r>
          </a:p>
        </p:txBody>
      </p:sp>
      <p:sp>
        <p:nvSpPr>
          <p:cNvPr id="103427" name="Content Placeholder 2">
            <a:extLst>
              <a:ext uri="{FF2B5EF4-FFF2-40B4-BE49-F238E27FC236}">
                <a16:creationId xmlns:a16="http://schemas.microsoft.com/office/drawing/2014/main" id="{7AE40E3C-4DE4-AB93-F1A3-781693997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Soundex is the classic algorithm, provided by most databases (Oracle, Microsoft, …)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How useful is soundex?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Not very – for information retrieval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Okay for “high recall” tasks (e.g., Interpol), though biased to names of certain nationalities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Zobel and Dart (1996) show that other algorithms for phonetic matching perform much better in the context of IR</a:t>
            </a:r>
          </a:p>
        </p:txBody>
      </p:sp>
      <p:sp>
        <p:nvSpPr>
          <p:cNvPr id="103428" name="TextBox 3">
            <a:extLst>
              <a:ext uri="{FF2B5EF4-FFF2-40B4-BE49-F238E27FC236}">
                <a16:creationId xmlns:a16="http://schemas.microsoft.com/office/drawing/2014/main" id="{164A5E0F-5019-A615-19B6-357FD5EF0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3.4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51750F2F-0FF6-D729-2D76-F4625D4C9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 queries can we process?</a:t>
            </a:r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7FA59379-E78B-8EE5-5517-7E4BA3AE67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have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Positional inverted index with skip pointers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Wild-card index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Spell-correction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Soundex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Queries such as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TW" b="1" i="1">
                <a:ea typeface="ＭＳ Ｐゴシック" panose="020B0600070205080204" pitchFamily="34" charset="-128"/>
              </a:rPr>
              <a:t>(SPELL(moriset) /3 toron*to) OR </a:t>
            </a:r>
            <a:r>
              <a:rPr lang="en-US" altLang="zh-TW" i="1">
                <a:ea typeface="ＭＳ Ｐゴシック" panose="020B0600070205080204" pitchFamily="34" charset="-128"/>
              </a:rPr>
              <a:t>SOUNDEX</a:t>
            </a:r>
            <a:r>
              <a:rPr lang="en-US" altLang="zh-TW" b="1" i="1">
                <a:ea typeface="ＭＳ Ｐゴシック" panose="020B0600070205080204" pitchFamily="34" charset="-128"/>
              </a:rPr>
              <a:t>(chaikofski)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B76296E4-04FD-C64A-CAEC-C3510F3C48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Exercise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9466AAD3-BB1C-2A85-DFBC-D4D343FB93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Draw yourself a diagram showing the various indexes in a search engine incorporating all the functionality we have talked about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Identify some of the key design choices in the index pipeline: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Does stemming happen before the Soundex index?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What about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-grams?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Given a query, how would you parse and dispatch sub-queries to the various indexes?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912C2E08-0E79-473A-CFA9-4141207983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Resources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3CDD0BBD-18DF-9672-3204-7191B8E71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sz="2200">
                <a:ea typeface="ＭＳ Ｐゴシック" panose="020B0600070205080204" pitchFamily="34" charset="-128"/>
              </a:rPr>
              <a:t>IIR 3, MG 4.2</a:t>
            </a:r>
          </a:p>
          <a:p>
            <a:pPr eaLnBrk="1" hangingPunct="1"/>
            <a:r>
              <a:rPr lang="en-US" altLang="zh-TW" sz="2200">
                <a:ea typeface="ＭＳ Ｐゴシック" panose="020B0600070205080204" pitchFamily="34" charset="-128"/>
              </a:rPr>
              <a:t>Efficient spell retrieval: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</a:rPr>
              <a:t>K. Kukich. Techniques for automatically correcting words in text. ACM Computing Surveys 24(4), Dec 1992.</a:t>
            </a:r>
          </a:p>
          <a:p>
            <a:pPr lvl="1" eaLnBrk="1" hangingPunct="1"/>
            <a:r>
              <a:rPr lang="en-US" altLang="zh-TW" sz="2000">
                <a:ea typeface="ＭＳ Ｐゴシック" panose="020B0600070205080204" pitchFamily="34" charset="-128"/>
                <a:cs typeface="Arial" panose="020B0604020202020204" pitchFamily="34" charset="0"/>
              </a:rPr>
              <a:t>J. Zobel and P. Dart.  Finding approximate matches in large lexicons.  Software - practice and experience 25(3), March 1995. </a:t>
            </a:r>
            <a:r>
              <a:rPr lang="en-US" altLang="zh-TW" sz="1800" u="sng">
                <a:ea typeface="ＭＳ Ｐゴシック" panose="020B0600070205080204" pitchFamily="34" charset="-128"/>
                <a:hlinkClick r:id="rId3"/>
              </a:rPr>
              <a:t>http://citeseer.ist.psu.edu/zobel95finding.html</a:t>
            </a:r>
            <a:endParaRPr lang="en-US" altLang="zh-TW" sz="1800" u="sng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 sz="1800">
                <a:ea typeface="ＭＳ Ｐゴシック" panose="020B0600070205080204" pitchFamily="34" charset="-128"/>
              </a:rPr>
              <a:t>Mikael Tillenius: Efficient Generation and Ranking of Spelling Error Corrections. Master’s thesis at Sweden’s Royal Institute of Technology. </a:t>
            </a:r>
            <a:r>
              <a:rPr lang="en-US" altLang="zh-TW" sz="1600" u="sng">
                <a:ea typeface="ＭＳ Ｐゴシック" panose="020B0600070205080204" pitchFamily="34" charset="-128"/>
                <a:hlinkClick r:id="rId4"/>
              </a:rPr>
              <a:t>http://citeseer.ist.psu.edu/179155.html</a:t>
            </a:r>
            <a:endParaRPr lang="en-US" altLang="zh-TW" sz="1800" u="sng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 sz="2200" b="1">
                <a:ea typeface="ＭＳ Ｐゴシック" panose="020B0600070205080204" pitchFamily="34" charset="-128"/>
              </a:rPr>
              <a:t>Nice, easy reading on spell correction:</a:t>
            </a:r>
            <a:endParaRPr lang="en-US" altLang="zh-TW" sz="1600" b="1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Peter Norvig: How to write a spelling corrector 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h</a:t>
            </a:r>
            <a:r>
              <a:rPr lang="en-US" altLang="zh-TW" sz="2200">
                <a:ea typeface="ＭＳ Ｐゴシック" panose="020B0600070205080204" pitchFamily="34" charset="-128"/>
              </a:rPr>
              <a:t>ttp://norvig.com/spell-correct.html</a:t>
            </a:r>
          </a:p>
        </p:txBody>
      </p:sp>
      <p:sp>
        <p:nvSpPr>
          <p:cNvPr id="109572" name="TextBox 3">
            <a:extLst>
              <a:ext uri="{FF2B5EF4-FFF2-40B4-BE49-F238E27FC236}">
                <a16:creationId xmlns:a16="http://schemas.microsoft.com/office/drawing/2014/main" id="{F1D4F23F-B3FA-19DF-50CE-5D6E168A6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71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Arial Unicode MS" pitchFamily="34" charset="-128"/>
              </a:rPr>
              <a:t>Sec. 3.5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21063</TotalTime>
  <Words>2887</Words>
  <Application>Microsoft Office PowerPoint</Application>
  <PresentationFormat>如螢幕大小 (4:3)</PresentationFormat>
  <Paragraphs>412</Paragraphs>
  <Slides>49</Slides>
  <Notes>49</Notes>
  <HiddenSlides>0</HiddenSlides>
  <MMClips>0</MMClips>
  <ScaleCrop>false</ScaleCrop>
  <HeadingPairs>
    <vt:vector size="8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49</vt:i4>
      </vt:variant>
    </vt:vector>
  </HeadingPairs>
  <TitlesOfParts>
    <vt:vector size="62" baseType="lpstr">
      <vt:lpstr>Lucida Sans</vt:lpstr>
      <vt:lpstr>Arial Unicode MS</vt:lpstr>
      <vt:lpstr>Arial</vt:lpstr>
      <vt:lpstr>Calibri</vt:lpstr>
      <vt:lpstr>ＭＳ Ｐゴシック</vt:lpstr>
      <vt:lpstr>Wingdings</vt:lpstr>
      <vt:lpstr>Tahoma</vt:lpstr>
      <vt:lpstr>Times New Roman</vt:lpstr>
      <vt:lpstr>Courier</vt:lpstr>
      <vt:lpstr>新細明體</vt:lpstr>
      <vt:lpstr>Symbol</vt:lpstr>
      <vt:lpstr>IIR-slides</vt:lpstr>
      <vt:lpstr>Equation</vt:lpstr>
      <vt:lpstr>PowerPoint 簡報</vt:lpstr>
      <vt:lpstr>Recap of the previous lecture</vt:lpstr>
      <vt:lpstr>This lecture</vt:lpstr>
      <vt:lpstr>Dictionary data structures for inverted indexes</vt:lpstr>
      <vt:lpstr>A naïve dictionary</vt:lpstr>
      <vt:lpstr>Dictionary data structures</vt:lpstr>
      <vt:lpstr>Hashes</vt:lpstr>
      <vt:lpstr>Tree: binary tree</vt:lpstr>
      <vt:lpstr>Tree: B-tree</vt:lpstr>
      <vt:lpstr>Trees</vt:lpstr>
      <vt:lpstr>Wild-card queries</vt:lpstr>
      <vt:lpstr>Wild-card queries: *</vt:lpstr>
      <vt:lpstr>Query processing</vt:lpstr>
      <vt:lpstr>B-trees handle *’s at the end of a query term</vt:lpstr>
      <vt:lpstr>(1) Permuterm index for wildcard queries</vt:lpstr>
      <vt:lpstr>Permuterm query processing</vt:lpstr>
      <vt:lpstr>(2) Bigram (k-gram) indexes for wildcard queries</vt:lpstr>
      <vt:lpstr>Bigram index example</vt:lpstr>
      <vt:lpstr>Processing wild-cards</vt:lpstr>
      <vt:lpstr>Processing wild-card queries</vt:lpstr>
      <vt:lpstr>Spelling correction</vt:lpstr>
      <vt:lpstr>Spell correction</vt:lpstr>
      <vt:lpstr>Document correction</vt:lpstr>
      <vt:lpstr>Query mis-spellings</vt:lpstr>
      <vt:lpstr>Isolated word correction</vt:lpstr>
      <vt:lpstr>Isolated word correction</vt:lpstr>
      <vt:lpstr>(1) Edit distance</vt:lpstr>
      <vt:lpstr>Dynamic programming algorithm for edit distance</vt:lpstr>
      <vt:lpstr>(2) Weighted edit distance</vt:lpstr>
      <vt:lpstr>Using edit distances</vt:lpstr>
      <vt:lpstr>Edit distance to all dictionary terms?</vt:lpstr>
      <vt:lpstr>(3) n-gram overlap</vt:lpstr>
      <vt:lpstr>Example with trigrams</vt:lpstr>
      <vt:lpstr>One option – Jaccard coefficient</vt:lpstr>
      <vt:lpstr>Matching bigrams</vt:lpstr>
      <vt:lpstr>Context-sensitive spell correction</vt:lpstr>
      <vt:lpstr>Context-sensitive correction</vt:lpstr>
      <vt:lpstr>Exercise</vt:lpstr>
      <vt:lpstr>Another approach</vt:lpstr>
      <vt:lpstr>General issues in spell correction</vt:lpstr>
      <vt:lpstr>Soundex</vt:lpstr>
      <vt:lpstr>Soundex</vt:lpstr>
      <vt:lpstr>Soundex – typical algorithm</vt:lpstr>
      <vt:lpstr>Soundex – typical algorithm</vt:lpstr>
      <vt:lpstr>Soundex continued</vt:lpstr>
      <vt:lpstr>Soundex</vt:lpstr>
      <vt:lpstr>What queries can we process?</vt:lpstr>
      <vt:lpstr>Exercise</vt:lpstr>
      <vt:lpstr>Resources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362</cp:revision>
  <cp:lastPrinted>2009-09-27T15:38:04Z</cp:lastPrinted>
  <dcterms:created xsi:type="dcterms:W3CDTF">2009-09-24T07:33:46Z</dcterms:created>
  <dcterms:modified xsi:type="dcterms:W3CDTF">2026-09-29T10:46:07Z</dcterms:modified>
</cp:coreProperties>
</file>