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47"/>
  </p:notesMasterIdLst>
  <p:handoutMasterIdLst>
    <p:handoutMasterId r:id="rId48"/>
  </p:handoutMasterIdLst>
  <p:sldIdLst>
    <p:sldId id="258" r:id="rId2"/>
    <p:sldId id="348" r:id="rId3"/>
    <p:sldId id="338" r:id="rId4"/>
    <p:sldId id="340" r:id="rId5"/>
    <p:sldId id="259" r:id="rId6"/>
    <p:sldId id="351" r:id="rId7"/>
    <p:sldId id="260" r:id="rId8"/>
    <p:sldId id="261" r:id="rId9"/>
    <p:sldId id="350" r:id="rId10"/>
    <p:sldId id="262" r:id="rId11"/>
    <p:sldId id="346" r:id="rId12"/>
    <p:sldId id="347" r:id="rId13"/>
    <p:sldId id="344" r:id="rId14"/>
    <p:sldId id="263" r:id="rId15"/>
    <p:sldId id="264" r:id="rId16"/>
    <p:sldId id="307" r:id="rId17"/>
    <p:sldId id="308" r:id="rId18"/>
    <p:sldId id="309" r:id="rId19"/>
    <p:sldId id="265" r:id="rId20"/>
    <p:sldId id="266" r:id="rId21"/>
    <p:sldId id="267" r:id="rId22"/>
    <p:sldId id="269" r:id="rId23"/>
    <p:sldId id="279" r:id="rId24"/>
    <p:sldId id="316" r:id="rId25"/>
    <p:sldId id="317" r:id="rId26"/>
    <p:sldId id="349" r:id="rId27"/>
    <p:sldId id="311" r:id="rId28"/>
    <p:sldId id="334" r:id="rId29"/>
    <p:sldId id="341" r:id="rId30"/>
    <p:sldId id="318" r:id="rId31"/>
    <p:sldId id="319" r:id="rId32"/>
    <p:sldId id="312" r:id="rId33"/>
    <p:sldId id="320" r:id="rId34"/>
    <p:sldId id="314" r:id="rId35"/>
    <p:sldId id="315" r:id="rId36"/>
    <p:sldId id="313" r:id="rId37"/>
    <p:sldId id="343" r:id="rId38"/>
    <p:sldId id="321" r:id="rId39"/>
    <p:sldId id="322" r:id="rId40"/>
    <p:sldId id="323" r:id="rId41"/>
    <p:sldId id="324" r:id="rId42"/>
    <p:sldId id="325" r:id="rId43"/>
    <p:sldId id="326" r:id="rId44"/>
    <p:sldId id="327" r:id="rId45"/>
    <p:sldId id="333" r:id="rId4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B2B2B2"/>
    <a:srgbClr val="FF9966"/>
    <a:srgbClr val="F4F3EB"/>
    <a:srgbClr val="F0EEEB"/>
    <a:srgbClr val="00A000"/>
    <a:srgbClr val="A405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72ACB730-A644-B388-E929-354510A1E2B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pitchFamily="34" charset="0"/>
                <a:ea typeface="新細明體" pitchFamily="18" charset="-120"/>
                <a:cs typeface="Arial Unicode MS" pitchFamily="34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1C155AA0-F605-85AA-3B3A-DB8CD5BEE0E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itchFamily="34" charset="0"/>
                <a:ea typeface="新細明體" pitchFamily="18" charset="-120"/>
                <a:cs typeface="Arial Unicode MS" pitchFamily="34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7284" name="Rectangle 4">
            <a:extLst>
              <a:ext uri="{FF2B5EF4-FFF2-40B4-BE49-F238E27FC236}">
                <a16:creationId xmlns:a16="http://schemas.microsoft.com/office/drawing/2014/main" id="{3C2F0132-35E5-E331-9BE3-D0122892A67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pitchFamily="34" charset="0"/>
                <a:ea typeface="新細明體" pitchFamily="18" charset="-120"/>
                <a:cs typeface="Arial Unicode MS" pitchFamily="34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61797779-1948-1844-F90D-4646F0E359D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anose="020B0604030504040204" pitchFamily="34" charset="0"/>
                <a:ea typeface="新細明體" panose="02020500000000000000" pitchFamily="18" charset="-120"/>
              </a:defRPr>
            </a:lvl1pPr>
          </a:lstStyle>
          <a:p>
            <a:fld id="{17AD6B44-D69B-4134-B4B7-A3CEF36EF4A7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D9270CA0-34F4-02C2-B735-410CAA4E423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新細明體" pitchFamily="18" charset="-120"/>
                <a:cs typeface="Arial Unicode MS" pitchFamily="34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2E140654-7E3D-0964-523E-722F80483A8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新細明體" pitchFamily="18" charset="-120"/>
                <a:cs typeface="Arial Unicode MS" pitchFamily="34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3518F122-56B7-4242-3BCA-E724D117A820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1" name="Rectangle 5">
            <a:extLst>
              <a:ext uri="{FF2B5EF4-FFF2-40B4-BE49-F238E27FC236}">
                <a16:creationId xmlns:a16="http://schemas.microsoft.com/office/drawing/2014/main" id="{15AAACF1-1FE0-8EEC-E0BF-6D5931630FF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>
            <a:extLst>
              <a:ext uri="{FF2B5EF4-FFF2-40B4-BE49-F238E27FC236}">
                <a16:creationId xmlns:a16="http://schemas.microsoft.com/office/drawing/2014/main" id="{378B84CA-E0C6-0194-4587-09E60F0A5C7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新細明體" pitchFamily="18" charset="-120"/>
                <a:cs typeface="Arial Unicode MS" pitchFamily="34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1383" name="Rectangle 7">
            <a:extLst>
              <a:ext uri="{FF2B5EF4-FFF2-40B4-BE49-F238E27FC236}">
                <a16:creationId xmlns:a16="http://schemas.microsoft.com/office/drawing/2014/main" id="{A1534523-A26A-80C0-32EA-1FD45F3D72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新細明體" panose="02020500000000000000" pitchFamily="18" charset="-120"/>
              </a:defRPr>
            </a:lvl1pPr>
          </a:lstStyle>
          <a:p>
            <a:fld id="{3328D336-3FE7-4D1B-ABA4-4BA3FCDBB440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66A2A5F-C810-42D9-4285-287E6F0B842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44EC4638-11FF-9BE7-BB46-A4375F7D14A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EC497B18-0ECA-64E1-5C48-3A6E17431FB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D12D33C9-A982-2EF3-97BD-B79DD0F6AB5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040354D0-67CF-B6BB-A3D7-31A34873EEF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D04D2DE-C0AE-2FDA-B68F-BE98CB02C06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576912A6-CED6-5DEF-6C52-BA4E86100D7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23330290-58B6-8D99-C5F7-54A965A84A9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B8306C46-FF84-7368-C26A-F03CA7CF74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E6C5B4EF-29C9-0CAB-9492-D57CCA1EB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Grep is line-oriented; IR is document oriented.</a:t>
            </a: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2FF0A10A-93D7-AC5A-870E-BB7E657671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93E2675-E930-4B36-A9A3-1B94A2522DDC}" type="slidenum">
              <a:rPr kumimoji="0" lang="zh-TW" altLang="en-US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</a:pPr>
              <a:t>5</a:t>
            </a:fld>
            <a:endParaRPr kumimoji="0" lang="en-US" altLang="zh-TW">
              <a:latin typeface="Lucida Sans" panose="020B0602030504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309A9C6-AA3A-C45C-878B-B0DA06A4BB4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9B50778C-D812-B547-0403-C73B296A273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6A44F1A9-8CD3-2326-E67D-2C1195D8F24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4A7E7BD8-B5AD-0999-421A-7787A34D910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6C42E4EC-E351-FF8B-FE88-E56C4336D92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43BE8C7C-000A-C309-BDBF-92E8D7C47A5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1FF0245-A622-052B-3299-68398B1727B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519633A0-E172-5714-C29C-3941A3663FE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3F914D15-E88F-8381-556D-DFE4D0DD76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634E9BB-7FC2-4D77-8542-E6DD5023D23B}" type="slidenum">
              <a:rPr kumimoji="0" lang="zh-TW" altLang="en-US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</a:pPr>
              <a:t>12</a:t>
            </a:fld>
            <a:endParaRPr kumimoji="0" lang="en-US" altLang="zh-TW">
              <a:latin typeface="Lucida Sans" panose="020B0602030504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5962808B-4574-9EA0-A4DC-74E40040069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258888" y="720725"/>
            <a:ext cx="4800600" cy="3600450"/>
          </a:xfrm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C46F28C5-F905-40A9-9E90-993121F306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223" tIns="45112" rIns="90223" bIns="45112"/>
          <a:lstStyle/>
          <a:p>
            <a:endParaRPr lang="zh-TW" altLang="en-US" sz="170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DD9F0520-CB60-4BB3-DE21-0ECDE60D823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49A16C5-9AB8-75BC-4507-F7826812689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22B59ABF-1099-BE8A-EAF9-8D118105A1C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BC35D6B1-4C01-AA2C-499B-7E6113E3836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3E534020-185A-9CD9-B234-7C8D184AA07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78CBF8AF-2CA5-3297-4196-B04297B830B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63A7485E-8BB9-81B1-4DA1-7E88A924231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B725CDD9-09FF-14D0-2EF7-8EDF31DA0D8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D72149D1-D2C4-1CDF-89AB-941B67DCA0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6C75F80C-50C7-B646-676E-5296CC8C6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Linked lists generally preferred to arrays</a:t>
            </a:r>
          </a:p>
          <a:p>
            <a:pPr lvl="1" eaLnBrk="1" hangingPunct="1"/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Dynamic space allocation</a:t>
            </a:r>
          </a:p>
          <a:p>
            <a:pPr lvl="1" eaLnBrk="1" hangingPunct="1"/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Insertion of terms into documents easy</a:t>
            </a:r>
          </a:p>
          <a:p>
            <a:pPr lvl="1" eaLnBrk="1" hangingPunct="1"/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Space overhead of pointers</a:t>
            </a:r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07BBC464-4F8F-5006-0A25-828505DAC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0FAFB40-A6AF-462A-80D4-AEBA06EFD70D}" type="slidenum">
              <a:rPr kumimoji="0" lang="zh-TW" altLang="en-US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</a:pPr>
              <a:t>17</a:t>
            </a:fld>
            <a:endParaRPr kumimoji="0" lang="en-US" altLang="zh-TW">
              <a:latin typeface="Lucida Sans" panose="020B0602030504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20BCE043-6176-5702-D8A2-B16DB3153B1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DF5C0718-648F-52F5-E5F1-0FA4E3ECEF5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CE335111-C93C-C030-39B2-FD4C2FE0C77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E9C63448-45AE-0E7E-9F74-512ECAB771A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BAEDBC56-3138-6830-B9D5-64640EEF99F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507E55C5-CB11-8018-96B4-309A0BA0CD0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B5F89607-A4FD-32F2-801D-A02F1CB43EB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F91805D3-6645-F54A-F1D2-05C54606A18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44538953-EBB3-7EB2-D64D-73B513297D4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FCD2EBAA-23A2-B904-6A15-97E599CBD23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32D59185-1519-56DC-693C-9206F8474B5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6CD67CE8-15D0-024B-B8CA-D50996FF906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CFC4B066-2238-B209-5E5F-E27629A309C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7714F70F-7191-3CC1-487E-D0819455B4A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5B2050D5-9672-864E-814D-C585CFC7073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7ED351D7-BFA5-FFF0-5D5B-779354EC558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87CE0C29-840D-5F16-6A4B-8832A51C973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F53FF758-38FF-7C8D-6549-76D6B01FF13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376C3A63-4F50-4250-C387-195A6C17699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31116562-CD8D-A089-B471-771FA6D58A1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23D170DC-DC39-FBD0-9F4F-92C934936B8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057E777B-B174-E3FC-9240-4442D27064C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8A8C6B5-4034-57BE-3692-D553D11BE1A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1A757B12-8238-9394-CBD6-2F7BBB732CF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FFCFA164-995D-E8D6-A695-0E338E43C20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5B451550-A732-2D69-7D06-E35FB96975F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26CFA4A8-78C6-925E-F49C-42840CA3D9A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F098918C-612A-6F6C-CD59-41ED3E11CA8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7F76EC7A-2578-ECE1-960D-FDCBCDC64D3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47748D7E-143F-1D77-AC61-4F9F188370A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4E0EE9BC-ABB6-18D1-5AF9-6BB3A37CD52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A1DF82C7-66C0-F890-1B16-2CC3063D733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FBB7E07D-A74C-4974-6412-76247856814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C10C5C9F-9A3A-C825-5F48-0C6EA6A4030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585CD4A2-5F92-1D74-0B71-80B6BDB37EE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1FE25336-79F7-B399-237A-F44A8BCD366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6480A05B-003A-4A6D-D6B7-30746EA56E1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32B006DF-D6AC-2F11-92A4-9A88F983DB8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0F2EB1FA-A126-9C9A-B9BE-570D11C8BFC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8E099073-FB63-CC6A-64D5-8A71BD0C580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6526EE04-7D43-36C8-8CDD-F8C5183146C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6C6EEFD5-ABE2-574E-C65A-3B41C3E3379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49008E39-9A8A-23A3-DA2E-7E4E194AED0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07667D09-FA32-F074-8086-DDC8F746B58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5F0EFAE9-5E41-EB71-9A0E-25F55BB9224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B85B8F83-5BB8-D871-B8CF-EB6A505006C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62C40143-82F2-6EA7-565A-DC96ADFC4A6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282F53EF-E8DF-B47B-FC74-F2F39849F53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0FF0FC11-DFDC-CAB4-4214-281122F5D94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842F9847-0E66-0030-A4A3-92578197C9D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E6DC3679-C468-32F5-7706-5CA526969F9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2B390A03-C33D-9528-49E8-F6BDA5F31F9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4BE5BF20-00EE-7CD9-6A7F-2B186EA9DC7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37D5159A-1106-9B8E-9433-C78EA4869A4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4FC3F589-9C51-4A9B-9B0C-67F931C58DF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8D714770-4037-1045-ADCF-D889BF6354C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77F92224-FF42-096C-CBC1-36841E894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263" y="1981200"/>
            <a:ext cx="3013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9pPr>
          </a:lstStyle>
          <a:p>
            <a:pPr eaLnBrk="1" hangingPunct="1">
              <a:defRPr/>
            </a:pPr>
            <a:r>
              <a:rPr lang="en-US" altLang="zh-TW" sz="3600">
                <a:solidFill>
                  <a:srgbClr val="FBFCFF"/>
                </a:solidFill>
                <a:latin typeface="Calibri" pitchFamily="34" charset="0"/>
              </a:rPr>
              <a:t>Introduction to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7B3F3234-70AA-D521-4FDC-E2A9CF6EA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  <a:ln w="9525">
            <a:solidFill>
              <a:srgbClr val="406E84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9pPr>
          </a:lstStyle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DE0C98FD-A87A-3715-9B5B-3E34C04C8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263" y="2590800"/>
            <a:ext cx="56467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9pPr>
          </a:lstStyle>
          <a:p>
            <a:pPr eaLnBrk="1" hangingPunct="1">
              <a:defRPr/>
            </a:pPr>
            <a:r>
              <a:rPr lang="en-US" altLang="zh-TW" sz="4800" b="1">
                <a:solidFill>
                  <a:srgbClr val="139CB7"/>
                </a:solidFill>
                <a:latin typeface="Calibri" pitchFamily="34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EF195CF-78FA-68C1-C283-2D48EBEAB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78EC88B-7AA7-A3C0-CF79-D5634FCFE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74B709F-3063-7187-1C9F-A276F4E62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0B47825F-F7CD-4BFB-A3F6-8D1FBB5F64E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061248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9">
            <a:extLst>
              <a:ext uri="{FF2B5EF4-FFF2-40B4-BE49-F238E27FC236}">
                <a16:creationId xmlns:a16="http://schemas.microsoft.com/office/drawing/2014/main" id="{31CCCD74-B754-3920-04C7-E12A8474364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8B23D79-DC07-EFC3-B41C-365F04467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9812C3C-10E3-C809-F697-573C476EF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12AD627-1E58-5283-8A66-D9C69C6E6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F30B4C-9097-44C0-8BF1-5F963524E77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80283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245A5-9997-2D57-B076-4B407832F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FF65B-F9D1-9527-962B-62B13050A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A312A-A79E-1F70-7987-DF7779456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D2853-894D-4679-99F5-305E5315CC6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34183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083C4205-5B5C-FEBB-EACE-29A2875BD09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E3377D5-8E51-3445-E45E-6B1B4891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3102E255-8ED1-6DBD-F1D9-DBB92B125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E2AC56B-8EAB-6925-DB6E-F566FFD70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7B80C8-5FA7-450C-952C-98835532ACC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04943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>
            <a:extLst>
              <a:ext uri="{FF2B5EF4-FFF2-40B4-BE49-F238E27FC236}">
                <a16:creationId xmlns:a16="http://schemas.microsoft.com/office/drawing/2014/main" id="{2B91533A-9FC8-69A2-FC9C-7E652894AA1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2A675815-6C84-9242-8705-43E534559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8FB7DCF8-A2DC-2509-24F2-C8779AF39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B70B8DD5-1292-73DF-869B-72B0B9AAE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703D49-5914-4BD8-AB27-8312A2873D3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79351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9">
            <a:extLst>
              <a:ext uri="{FF2B5EF4-FFF2-40B4-BE49-F238E27FC236}">
                <a16:creationId xmlns:a16="http://schemas.microsoft.com/office/drawing/2014/main" id="{624CFB82-6E80-D049-E63D-2D6BD393163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56F74F12-32DD-9768-1071-274AB4257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B0C9BF6D-6661-6AEC-B17D-572DB4BF3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11A0250-B459-B439-9580-66971AB72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682C36-9ECB-4930-88C3-4AB5CEBBDF5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29611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69CD69B-FA0E-A86E-0B1B-44004F30A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58DE648-4C77-9AD1-4672-FDA401FCF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4C2BDAB-4608-6045-34F4-F5B671782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E3AC8E-9A53-4EE3-802F-92C64108A54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93001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650475B-EE51-6809-6688-8DB5C38A3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875CBCC-0338-A435-37C2-25ADC7F25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E972DE6-D4E0-ADE1-84B4-4C0F500D3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418C27-5F16-4AF8-8DF0-08E1024428F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5510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3AF7EAA-09E8-24D8-3FA2-B9B5FE800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5930953-5CEE-FED1-A612-A2E843C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DA0560E-1C4A-9B1D-A1D2-2C33F250B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270D82-3E6E-49C9-9752-D851098E2AD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77236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9">
            <a:extLst>
              <a:ext uri="{FF2B5EF4-FFF2-40B4-BE49-F238E27FC236}">
                <a16:creationId xmlns:a16="http://schemas.microsoft.com/office/drawing/2014/main" id="{86AEA13B-8E00-5A06-A656-5A3E050A812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271FB26-548E-403A-2975-48FDE60D7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0541D09-DF7F-CC9D-241C-856C54DBC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B224DA0-A1B4-678B-AD79-B1ED2843B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9BC11-6C2D-4C08-88D7-00210092228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85366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68EF4-ECCE-4E9B-9250-AC637871F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E6DBD-783C-37AF-5716-8EBC2CC68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B063F-31A9-49C5-1CFD-816466E7E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F10E9-4982-4E96-B03E-8B80B26D78B0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27230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Rectangle 14">
            <a:extLst>
              <a:ext uri="{FF2B5EF4-FFF2-40B4-BE49-F238E27FC236}">
                <a16:creationId xmlns:a16="http://schemas.microsoft.com/office/drawing/2014/main" id="{9B516844-7432-DB38-7F5A-EAA70C591C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3C77FAB1-6CB4-96AA-2E4F-31FE5936DC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22381ED5-CB46-10DC-05C7-071957BDFA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fld id="{970B59EB-4E19-4E7D-8646-01D4AD95F02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99731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82657-0D1E-8483-E9A0-DD71D947B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E2AEA-F7D9-174D-E192-04209DC13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2E0D18-767A-E060-7175-98999FBD1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C7866D-6EE9-4A1E-ABF1-93A1AEA6FC3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14644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E065D33-3C97-E623-2E3B-86C5955E8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C66D906-C0B9-F7A3-D570-5961C3E0A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E07826D-35EC-0A3B-4D6D-DDA8F4B4F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E352B5-DA51-4E51-AD52-D80CFE8414A6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43612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7C7B356-64FA-6138-E78C-F172F3B88FD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235743A-6746-4AA7-F962-F9D89F1C468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3587F4-AB83-31D0-A97B-042E010878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  <a:ea typeface="新細明體" pitchFamily="18" charset="-120"/>
                <a:cs typeface="Arial Unicode MS" pitchFamily="34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CCB72-946D-5FD8-1FBF-6A257031D8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新細明體" pitchFamily="18" charset="-120"/>
                <a:cs typeface="Arial Unicode MS" pitchFamily="34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353C3-5D40-7FCD-D3D2-51ECC56785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</a:lstStyle>
          <a:p>
            <a:fld id="{ED8647F6-F615-4038-B473-7EC8C24B3720}" type="slidenum">
              <a:rPr lang="zh-TW" altLang="en-US"/>
              <a:pPr/>
              <a:t>‹#›</a:t>
            </a:fld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75F745-3E38-A270-DDEA-9D7A12F90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defRPr/>
            </a:pPr>
            <a:r>
              <a:rPr lang="en-US" sz="1600" i="1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Introduction to Information Retrieval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FB2D4A-0DA0-B1EB-14AD-FAC209A04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defRPr/>
            </a:pPr>
            <a:r>
              <a:rPr lang="en-US" sz="160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9D7880-C51F-04A6-0304-73AB0B46C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defRPr/>
            </a:pPr>
            <a:r>
              <a:rPr lang="en-US" sz="160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75" r:id="rId3"/>
    <p:sldLayoutId id="2147483984" r:id="rId4"/>
    <p:sldLayoutId id="2147483985" r:id="rId5"/>
    <p:sldLayoutId id="2147483986" r:id="rId6"/>
    <p:sldLayoutId id="2147483976" r:id="rId7"/>
    <p:sldLayoutId id="2147483977" r:id="rId8"/>
    <p:sldLayoutId id="2147483978" r:id="rId9"/>
    <p:sldLayoutId id="2147483987" r:id="rId10"/>
    <p:sldLayoutId id="2147483979" r:id="rId11"/>
    <p:sldLayoutId id="2147483988" r:id="rId12"/>
    <p:sldLayoutId id="2147483980" r:id="rId13"/>
    <p:sldLayoutId id="2147483981" r:id="rId14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437085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357E69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18BA3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F6E7E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33337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hymezone.com/shakespeare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7">
            <a:extLst>
              <a:ext uri="{FF2B5EF4-FFF2-40B4-BE49-F238E27FC236}">
                <a16:creationId xmlns:a16="http://schemas.microsoft.com/office/drawing/2014/main" id="{FB1C8BC5-B351-C904-24E1-8F0013B8BA1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Modified from Stanford CS276 slides</a:t>
            </a:r>
            <a:endParaRPr lang="en-US" altLang="zh-TW"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TW">
                <a:solidFill>
                  <a:srgbClr val="FFFF00"/>
                </a:solidFill>
                <a:ea typeface="ＭＳ Ｐゴシック" panose="020B0600070205080204" pitchFamily="34" charset="-128"/>
              </a:rPr>
              <a:t>Chap. 1: Boolean retrieval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20F13B27-F6C8-F762-8689-C96C995CB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Information Retrieval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9BFD3C0F-C335-42F6-C50F-E401B6676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357E69"/>
              </a:buClr>
            </a:pPr>
            <a:r>
              <a:rPr lang="en-US" altLang="zh-TW">
                <a:ea typeface="ＭＳ Ｐゴシック" panose="020B0600070205080204" pitchFamily="34" charset="-128"/>
              </a:rPr>
              <a:t>Information Retrieval (IR) is </a:t>
            </a:r>
            <a:r>
              <a:rPr lang="en-US" altLang="zh-TW">
                <a:solidFill>
                  <a:srgbClr val="357E69"/>
                </a:solidFill>
                <a:ea typeface="ＭＳ Ｐゴシック" panose="020B0600070205080204" pitchFamily="34" charset="-128"/>
              </a:rPr>
              <a:t>finding material</a:t>
            </a:r>
            <a:r>
              <a:rPr lang="en-US" altLang="zh-TW">
                <a:ea typeface="ＭＳ Ｐゴシック" panose="020B0600070205080204" pitchFamily="34" charset="-128"/>
              </a:rPr>
              <a:t> (usually documents) of an </a:t>
            </a:r>
            <a:r>
              <a:rPr lang="en-US" altLang="zh-TW">
                <a:solidFill>
                  <a:srgbClr val="357E69"/>
                </a:solidFill>
                <a:ea typeface="ＭＳ Ｐゴシック" panose="020B0600070205080204" pitchFamily="34" charset="-128"/>
              </a:rPr>
              <a:t>unstructured</a:t>
            </a:r>
            <a:r>
              <a:rPr lang="en-US" altLang="zh-TW">
                <a:ea typeface="ＭＳ Ｐゴシック" panose="020B0600070205080204" pitchFamily="34" charset="-128"/>
              </a:rPr>
              <a:t> nature (usually text) that satisfies an </a:t>
            </a:r>
            <a:r>
              <a:rPr lang="en-US" altLang="zh-TW">
                <a:solidFill>
                  <a:srgbClr val="357E69"/>
                </a:solidFill>
                <a:ea typeface="ＭＳ Ｐゴシック" panose="020B0600070205080204" pitchFamily="34" charset="-128"/>
              </a:rPr>
              <a:t>information need</a:t>
            </a:r>
            <a:r>
              <a:rPr lang="en-US" altLang="zh-TW">
                <a:ea typeface="ＭＳ Ｐゴシック" panose="020B0600070205080204" pitchFamily="34" charset="-128"/>
              </a:rPr>
              <a:t> from within </a:t>
            </a:r>
            <a:r>
              <a:rPr lang="en-US" altLang="zh-TW">
                <a:solidFill>
                  <a:srgbClr val="357E69"/>
                </a:solidFill>
                <a:ea typeface="ＭＳ Ｐゴシック" panose="020B0600070205080204" pitchFamily="34" charset="-128"/>
              </a:rPr>
              <a:t>large collections</a:t>
            </a:r>
            <a:r>
              <a:rPr lang="en-US" altLang="zh-TW">
                <a:ea typeface="ＭＳ Ｐゴシック" panose="020B0600070205080204" pitchFamily="34" charset="-128"/>
              </a:rPr>
              <a:t> (usually stored on computers)</a:t>
            </a:r>
          </a:p>
          <a:p>
            <a:pPr eaLnBrk="1" hangingPunct="1">
              <a:buClr>
                <a:srgbClr val="357E69"/>
              </a:buClr>
            </a:pPr>
            <a:r>
              <a:rPr lang="en-US" altLang="zh-TW">
                <a:ea typeface="ＭＳ Ｐゴシック" panose="020B0600070205080204" pitchFamily="34" charset="-128"/>
              </a:rPr>
              <a:t>Usually, we think of Web search first, but many other cases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E-mail search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Searching your laptop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Corporate knowledge bases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Legal information retrieval</a:t>
            </a: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5D32E305-965A-C82A-FCF7-1F5DADA4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1B01596-15EC-41F5-A3D3-329A61F655BA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04A7A953-E7C2-CB4F-E59F-3D72E509D1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>
                <a:ea typeface="ＭＳ Ｐゴシック" panose="020B0600070205080204" pitchFamily="34" charset="-128"/>
              </a:rPr>
              <a:t>Unstructured (text) vs. structured (database) data in the mid-nineties</a:t>
            </a:r>
          </a:p>
        </p:txBody>
      </p:sp>
      <p:sp>
        <p:nvSpPr>
          <p:cNvPr id="15363" name="Slide Number Placeholder 5">
            <a:extLst>
              <a:ext uri="{FF2B5EF4-FFF2-40B4-BE49-F238E27FC236}">
                <a16:creationId xmlns:a16="http://schemas.microsoft.com/office/drawing/2014/main" id="{203A0FA4-926D-9A95-B2FA-5BE8FBE4C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6754170-ED32-4C51-96A2-9E9A030493A0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graphicFrame>
        <p:nvGraphicFramePr>
          <p:cNvPr id="15364" name="Object 3">
            <a:extLst>
              <a:ext uri="{FF2B5EF4-FFF2-40B4-BE49-F238E27FC236}">
                <a16:creationId xmlns:a16="http://schemas.microsoft.com/office/drawing/2014/main" id="{A6FB07E0-FD04-208A-64CC-B1123E2FAF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" y="1914525"/>
          <a:ext cx="7772400" cy="455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7771758" imgH="4553336" progId="Excel.Chart.8">
                  <p:embed/>
                </p:oleObj>
              </mc:Choice>
              <mc:Fallback>
                <p:oleObj r:id="rId3" imgW="7771758" imgH="4553336" progId="Excel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14525"/>
                        <a:ext cx="7772400" cy="455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2ECABB6-E97A-845F-8031-57C30491D2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>
                <a:ea typeface="ＭＳ Ｐゴシック" panose="020B0600070205080204" pitchFamily="34" charset="-128"/>
              </a:rPr>
              <a:t>Unstructured (text) vs. structured (database) data today</a:t>
            </a:r>
          </a:p>
        </p:txBody>
      </p:sp>
      <p:sp>
        <p:nvSpPr>
          <p:cNvPr id="17411" name="Slide Number Placeholder 5">
            <a:extLst>
              <a:ext uri="{FF2B5EF4-FFF2-40B4-BE49-F238E27FC236}">
                <a16:creationId xmlns:a16="http://schemas.microsoft.com/office/drawing/2014/main" id="{4B134620-22CD-EED1-4FD8-F287F9A73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886748F-970D-41E9-913E-B7DF1F47BB04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pic>
        <p:nvPicPr>
          <p:cNvPr id="17412" name="圖表版面配置區 3">
            <a:extLst>
              <a:ext uri="{FF2B5EF4-FFF2-40B4-BE49-F238E27FC236}">
                <a16:creationId xmlns:a16="http://schemas.microsoft.com/office/drawing/2014/main" id="{1A4965E2-9791-AAF5-16EF-F1F8B20EDD19}"/>
              </a:ext>
            </a:extLst>
          </p:cNvPr>
          <p:cNvPicPr>
            <a:picLocks noGrp="1" noChangeAspect="1"/>
          </p:cNvPicPr>
          <p:nvPr>
            <p:ph type="chart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827213"/>
            <a:ext cx="8077200" cy="472757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>
            <a:extLst>
              <a:ext uri="{FF2B5EF4-FFF2-40B4-BE49-F238E27FC236}">
                <a16:creationId xmlns:a16="http://schemas.microsoft.com/office/drawing/2014/main" id="{6B135381-5B36-1050-AD7A-8D94ADA1F1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Unstructured data in 1620</a:t>
            </a:r>
          </a:p>
        </p:txBody>
      </p:sp>
      <p:sp>
        <p:nvSpPr>
          <p:cNvPr id="105475" name="Rectangle 1027">
            <a:extLst>
              <a:ext uri="{FF2B5EF4-FFF2-40B4-BE49-F238E27FC236}">
                <a16:creationId xmlns:a16="http://schemas.microsoft.com/office/drawing/2014/main" id="{56A717DE-9687-2FA9-022C-A24A28EE79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82000" cy="4953000"/>
          </a:xfrm>
        </p:spPr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Which plays of Shakespeare contain the words </a:t>
            </a:r>
            <a:r>
              <a:rPr lang="en-US" altLang="zh-TW" b="1" i="1">
                <a:ea typeface="ＭＳ Ｐゴシック" panose="020B0600070205080204" pitchFamily="34" charset="-128"/>
              </a:rPr>
              <a:t>Brutus</a:t>
            </a:r>
            <a:r>
              <a:rPr lang="en-US" altLang="zh-TW">
                <a:ea typeface="ＭＳ Ｐゴシック" panose="020B0600070205080204" pitchFamily="34" charset="-128"/>
              </a:rPr>
              <a:t> </a:t>
            </a:r>
            <a:r>
              <a:rPr lang="en-US" altLang="zh-TW" i="1">
                <a:ea typeface="ＭＳ Ｐゴシック" panose="020B0600070205080204" pitchFamily="34" charset="-128"/>
              </a:rPr>
              <a:t>AND</a:t>
            </a:r>
            <a:r>
              <a:rPr lang="en-US" altLang="zh-TW">
                <a:ea typeface="ＭＳ Ｐゴシック" panose="020B0600070205080204" pitchFamily="34" charset="-128"/>
              </a:rPr>
              <a:t> </a:t>
            </a:r>
            <a:r>
              <a:rPr lang="en-US" altLang="zh-TW" b="1" i="1">
                <a:ea typeface="ＭＳ Ｐゴシック" panose="020B0600070205080204" pitchFamily="34" charset="-128"/>
              </a:rPr>
              <a:t>Caesar</a:t>
            </a:r>
            <a:r>
              <a:rPr lang="en-US" altLang="zh-TW">
                <a:ea typeface="ＭＳ Ｐゴシック" panose="020B0600070205080204" pitchFamily="34" charset="-128"/>
              </a:rPr>
              <a:t>  but </a:t>
            </a:r>
            <a:r>
              <a:rPr lang="en-US" altLang="zh-TW" i="1">
                <a:ea typeface="ＭＳ Ｐゴシック" panose="020B0600070205080204" pitchFamily="34" charset="-128"/>
              </a:rPr>
              <a:t>NOT</a:t>
            </a:r>
            <a:r>
              <a:rPr lang="en-US" altLang="zh-TW">
                <a:ea typeface="ＭＳ Ｐゴシック" panose="020B0600070205080204" pitchFamily="34" charset="-128"/>
              </a:rPr>
              <a:t> </a:t>
            </a:r>
            <a:r>
              <a:rPr lang="en-US" altLang="zh-TW" b="1" i="1">
                <a:ea typeface="ＭＳ Ｐゴシック" panose="020B0600070205080204" pitchFamily="34" charset="-128"/>
              </a:rPr>
              <a:t>Calpurnia</a:t>
            </a:r>
            <a:r>
              <a:rPr lang="en-US" altLang="zh-TW">
                <a:ea typeface="ＭＳ Ｐゴシック" panose="020B0600070205080204" pitchFamily="34" charset="-128"/>
              </a:rPr>
              <a:t>?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One could </a:t>
            </a:r>
            <a:r>
              <a:rPr lang="en-US" altLang="zh-TW">
                <a:solidFill>
                  <a:schemeClr val="hlink"/>
                </a:solidFill>
                <a:latin typeface="Lucida Sans Typewriter" panose="020B0509030504030204" pitchFamily="49" charset="0"/>
                <a:ea typeface="ＭＳ Ｐゴシック" panose="020B0600070205080204" pitchFamily="34" charset="-128"/>
              </a:rPr>
              <a:t>grep</a:t>
            </a:r>
            <a:r>
              <a:rPr lang="en-US" altLang="zh-TW">
                <a:ea typeface="ＭＳ Ｐゴシック" panose="020B0600070205080204" pitchFamily="34" charset="-128"/>
              </a:rPr>
              <a:t> all of Shakespeare’s plays for </a:t>
            </a:r>
            <a:r>
              <a:rPr lang="en-US" altLang="zh-TW" b="1" i="1">
                <a:ea typeface="ＭＳ Ｐゴシック" panose="020B0600070205080204" pitchFamily="34" charset="-128"/>
              </a:rPr>
              <a:t>Brutus</a:t>
            </a:r>
            <a:r>
              <a:rPr lang="en-US" altLang="zh-TW">
                <a:ea typeface="ＭＳ Ｐゴシック" panose="020B0600070205080204" pitchFamily="34" charset="-128"/>
              </a:rPr>
              <a:t> and </a:t>
            </a:r>
            <a:r>
              <a:rPr lang="en-US" altLang="zh-TW" b="1" i="1">
                <a:ea typeface="ＭＳ Ｐゴシック" panose="020B0600070205080204" pitchFamily="34" charset="-128"/>
              </a:rPr>
              <a:t>Caesar,</a:t>
            </a:r>
            <a:r>
              <a:rPr lang="en-US" altLang="zh-TW">
                <a:ea typeface="ＭＳ Ｐゴシック" panose="020B0600070205080204" pitchFamily="34" charset="-128"/>
              </a:rPr>
              <a:t> then strip out lines containing </a:t>
            </a:r>
            <a:r>
              <a:rPr lang="en-US" altLang="zh-TW" b="1" i="1">
                <a:ea typeface="ＭＳ Ｐゴシック" panose="020B0600070205080204" pitchFamily="34" charset="-128"/>
              </a:rPr>
              <a:t>Calpurnia</a:t>
            </a:r>
            <a:r>
              <a:rPr lang="en-US" altLang="zh-TW">
                <a:ea typeface="ＭＳ Ｐゴシック" panose="020B0600070205080204" pitchFamily="34" charset="-128"/>
              </a:rPr>
              <a:t>?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Why is that not the answer?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Slow (for large corpora)</a:t>
            </a:r>
          </a:p>
          <a:p>
            <a:pPr lvl="1" eaLnBrk="1" hangingPunct="1"/>
            <a:r>
              <a:rPr lang="en-US" altLang="zh-TW" i="1" u="sng">
                <a:ea typeface="ＭＳ Ｐゴシック" panose="020B0600070205080204" pitchFamily="34" charset="-128"/>
              </a:rPr>
              <a:t>NOT</a:t>
            </a:r>
            <a:r>
              <a:rPr lang="en-US" altLang="zh-TW">
                <a:ea typeface="ＭＳ Ｐゴシック" panose="020B0600070205080204" pitchFamily="34" charset="-128"/>
              </a:rPr>
              <a:t> </a:t>
            </a:r>
            <a:r>
              <a:rPr lang="en-US" altLang="zh-TW" b="1" i="1">
                <a:ea typeface="ＭＳ Ｐゴシック" panose="020B0600070205080204" pitchFamily="34" charset="-128"/>
              </a:rPr>
              <a:t>Calpurnia</a:t>
            </a:r>
            <a:r>
              <a:rPr lang="en-US" altLang="zh-TW">
                <a:ea typeface="ＭＳ Ｐゴシック" panose="020B0600070205080204" pitchFamily="34" charset="-128"/>
              </a:rPr>
              <a:t> is non-trivial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Other operations (e.g., find the word </a:t>
            </a:r>
            <a:r>
              <a:rPr lang="en-US" altLang="zh-TW" b="1" i="1">
                <a:ea typeface="ＭＳ Ｐゴシック" panose="020B0600070205080204" pitchFamily="34" charset="-128"/>
              </a:rPr>
              <a:t>Romans </a:t>
            </a:r>
            <a:r>
              <a:rPr lang="en-US" altLang="zh-TW">
                <a:ea typeface="ＭＳ Ｐゴシック" panose="020B0600070205080204" pitchFamily="34" charset="-128"/>
              </a:rPr>
              <a:t>near</a:t>
            </a:r>
            <a:r>
              <a:rPr lang="en-US" altLang="zh-TW" b="1">
                <a:ea typeface="ＭＳ Ｐゴシック" panose="020B0600070205080204" pitchFamily="34" charset="-128"/>
              </a:rPr>
              <a:t> </a:t>
            </a:r>
            <a:r>
              <a:rPr lang="en-US" altLang="zh-TW" b="1" i="1">
                <a:ea typeface="ＭＳ Ｐゴシック" panose="020B0600070205080204" pitchFamily="34" charset="-128"/>
              </a:rPr>
              <a:t>countrymen</a:t>
            </a:r>
            <a:r>
              <a:rPr lang="en-US" altLang="zh-TW">
                <a:ea typeface="ＭＳ Ｐゴシック" panose="020B0600070205080204" pitchFamily="34" charset="-128"/>
              </a:rPr>
              <a:t>) not feasible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Ranked retrieval (best documents to return)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Later lectures</a:t>
            </a:r>
          </a:p>
        </p:txBody>
      </p:sp>
      <p:sp>
        <p:nvSpPr>
          <p:cNvPr id="19460" name="Slide Number Placeholder 5">
            <a:extLst>
              <a:ext uri="{FF2B5EF4-FFF2-40B4-BE49-F238E27FC236}">
                <a16:creationId xmlns:a16="http://schemas.microsoft.com/office/drawing/2014/main" id="{6AAC7D01-EAE0-EE0C-2AF4-02BB3C345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A3DB6A3-2C30-4932-8363-8DF637918BB3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19461" name="TextBox 4">
            <a:extLst>
              <a:ext uri="{FF2B5EF4-FFF2-40B4-BE49-F238E27FC236}">
                <a16:creationId xmlns:a16="http://schemas.microsoft.com/office/drawing/2014/main" id="{5C918625-9EF7-39C3-9568-0C81C8B21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內容版面配置區 2">
            <a:extLst>
              <a:ext uri="{FF2B5EF4-FFF2-40B4-BE49-F238E27FC236}">
                <a16:creationId xmlns:a16="http://schemas.microsoft.com/office/drawing/2014/main" id="{A2E49915-A285-B93B-2381-D12C2A87D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Julius Caesar: Roman dictator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Calpurnia: wife of Caesar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Marcus Junius Brutus: the most famous of the assassins of Caesar 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Assassination of Caesar: on the </a:t>
            </a:r>
            <a:r>
              <a:rPr lang="en-US" altLang="zh-TW" i="1">
                <a:ea typeface="ＭＳ Ｐゴシック" panose="020B0600070205080204" pitchFamily="34" charset="-128"/>
              </a:rPr>
              <a:t>Ides of March</a:t>
            </a:r>
            <a:r>
              <a:rPr lang="en-US" altLang="zh-TW">
                <a:ea typeface="ＭＳ Ｐゴシック" panose="020B0600070205080204" pitchFamily="34" charset="-128"/>
              </a:rPr>
              <a:t> (March 15) of 44 BC by a group of senators</a:t>
            </a:r>
          </a:p>
          <a:p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21507" name="標題 1">
            <a:extLst>
              <a:ext uri="{FF2B5EF4-FFF2-40B4-BE49-F238E27FC236}">
                <a16:creationId xmlns:a16="http://schemas.microsoft.com/office/drawing/2014/main" id="{2536EA2D-A6A0-1DBF-5A32-A2B4CB4F7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Who is Brutus, Caesar, and Calpurnia?</a:t>
            </a:r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21508" name="投影片編號版面配置區 3">
            <a:extLst>
              <a:ext uri="{FF2B5EF4-FFF2-40B4-BE49-F238E27FC236}">
                <a16:creationId xmlns:a16="http://schemas.microsoft.com/office/drawing/2014/main" id="{01EFC797-B22F-4A04-BEAD-A9843B5A1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9pPr>
          </a:lstStyle>
          <a:p>
            <a:fld id="{E4F450DB-508C-4477-B8D6-92C745C55FF3}" type="slidenum">
              <a:rPr lang="zh-TW" altLang="en-US" sz="1200">
                <a:solidFill>
                  <a:srgbClr val="898989"/>
                </a:solidFill>
                <a:latin typeface="Calibri" panose="020F0502020204030204" pitchFamily="34" charset="0"/>
                <a:ea typeface="新細明體" panose="02020500000000000000" pitchFamily="18" charset="-120"/>
              </a:rPr>
              <a:pPr/>
              <a:t>6</a:t>
            </a:fld>
            <a:endParaRPr lang="en-US" altLang="zh-TW" sz="1200">
              <a:solidFill>
                <a:srgbClr val="898989"/>
              </a:solidFill>
              <a:latin typeface="Calibri" panose="020F0502020204030204" pitchFamily="34" charset="0"/>
              <a:ea typeface="新細明體" panose="02020500000000000000" pitchFamily="18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25301E8-D223-54A7-62BC-247A1589D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03"/>
          <a:stretch>
            <a:fillRect/>
          </a:stretch>
        </p:blipFill>
        <p:spPr bwMode="auto">
          <a:xfrm>
            <a:off x="1992313" y="2362200"/>
            <a:ext cx="392112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A8F70287-5762-5361-9F72-A9511FA64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26"/>
          <a:stretch>
            <a:fillRect/>
          </a:stretch>
        </p:blipFill>
        <p:spPr bwMode="auto">
          <a:xfrm>
            <a:off x="5046663" y="4343400"/>
            <a:ext cx="3640137" cy="195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D4BD1E74-D85F-60E1-C91E-BF4AAFB1B1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62"/>
          <a:stretch>
            <a:fillRect/>
          </a:stretch>
        </p:blipFill>
        <p:spPr bwMode="auto">
          <a:xfrm>
            <a:off x="304800" y="4343400"/>
            <a:ext cx="349567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8F96BC3C-3ACF-2923-8741-C30ECB186C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Term-document incidence matrix</a:t>
            </a:r>
          </a:p>
        </p:txBody>
      </p:sp>
      <p:graphicFrame>
        <p:nvGraphicFramePr>
          <p:cNvPr id="22531" name="Object 1028">
            <a:extLst>
              <a:ext uri="{FF2B5EF4-FFF2-40B4-BE49-F238E27FC236}">
                <a16:creationId xmlns:a16="http://schemas.microsoft.com/office/drawing/2014/main" id="{4AA75AE6-CBBC-EC49-E6B1-25109B138F7F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762000" y="2284413"/>
          <a:ext cx="7637463" cy="284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525305" imgH="3543605" progId="Excel.Sheet.8">
                  <p:embed/>
                </p:oleObj>
              </mc:Choice>
              <mc:Fallback>
                <p:oleObj name="Worksheet" r:id="rId3" imgW="9525305" imgH="3543605" progId="Excel.Sheet.8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284413"/>
                        <a:ext cx="7637463" cy="284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Text Box 3">
            <a:extLst>
              <a:ext uri="{FF2B5EF4-FFF2-40B4-BE49-F238E27FC236}">
                <a16:creationId xmlns:a16="http://schemas.microsoft.com/office/drawing/2014/main" id="{75C0C878-FA3C-1A92-A45C-7E1D467EE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5568950"/>
            <a:ext cx="28194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1 if </a:t>
            </a:r>
            <a:r>
              <a:rPr lang="en-US" altLang="zh-TW" sz="2400">
                <a:solidFill>
                  <a:schemeClr val="folHlink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play</a:t>
            </a: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 contains </a:t>
            </a:r>
            <a:r>
              <a:rPr lang="en-US" altLang="zh-TW" sz="2400">
                <a:solidFill>
                  <a:srgbClr val="990033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word</a:t>
            </a: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, 0 otherwise</a:t>
            </a:r>
          </a:p>
        </p:txBody>
      </p:sp>
      <p:sp>
        <p:nvSpPr>
          <p:cNvPr id="22533" name="Line 5">
            <a:extLst>
              <a:ext uri="{FF2B5EF4-FFF2-40B4-BE49-F238E27FC236}">
                <a16:creationId xmlns:a16="http://schemas.microsoft.com/office/drawing/2014/main" id="{96FE859F-12FF-62FB-F0D6-A891619694C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267200" y="3733800"/>
            <a:ext cx="1371600" cy="1828800"/>
          </a:xfrm>
          <a:prstGeom prst="line">
            <a:avLst/>
          </a:prstGeom>
          <a:noFill/>
          <a:ln w="19050">
            <a:solidFill>
              <a:srgbClr val="00008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2534" name="Text Box 8">
            <a:extLst>
              <a:ext uri="{FF2B5EF4-FFF2-40B4-BE49-F238E27FC236}">
                <a16:creationId xmlns:a16="http://schemas.microsoft.com/office/drawing/2014/main" id="{C566337E-5BC3-CE8F-998E-0112B033A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715000"/>
            <a:ext cx="3978275" cy="70167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000" b="1" i="1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Brutus</a:t>
            </a:r>
            <a:r>
              <a:rPr lang="en-US" altLang="zh-TW" sz="20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 </a:t>
            </a:r>
            <a:r>
              <a:rPr lang="en-US" altLang="zh-TW" sz="2000" i="1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AND</a:t>
            </a:r>
            <a:r>
              <a:rPr lang="en-US" altLang="zh-TW" sz="20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 </a:t>
            </a:r>
            <a:r>
              <a:rPr lang="en-US" altLang="zh-TW" sz="2000" b="1" i="1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Caesar</a:t>
            </a:r>
            <a:r>
              <a:rPr lang="en-US" altLang="zh-TW" sz="20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 </a:t>
            </a:r>
            <a:r>
              <a:rPr lang="en-US" altLang="zh-TW" sz="2000" i="1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BUT</a:t>
            </a:r>
            <a:r>
              <a:rPr lang="en-US" altLang="zh-TW" sz="20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 </a:t>
            </a:r>
            <a:r>
              <a:rPr lang="en-US" altLang="zh-TW" sz="2000" i="1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NOT</a:t>
            </a:r>
            <a:r>
              <a:rPr lang="en-US" altLang="zh-TW" sz="20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 </a:t>
            </a:r>
            <a:r>
              <a:rPr lang="en-US" altLang="zh-TW" sz="2000" b="1" i="1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Calpurnia</a:t>
            </a:r>
          </a:p>
        </p:txBody>
      </p:sp>
      <p:sp>
        <p:nvSpPr>
          <p:cNvPr id="22535" name="TextBox 6">
            <a:extLst>
              <a:ext uri="{FF2B5EF4-FFF2-40B4-BE49-F238E27FC236}">
                <a16:creationId xmlns:a16="http://schemas.microsoft.com/office/drawing/2014/main" id="{0C09003E-0DE2-B1BF-F590-44D2AF87E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1.1</a:t>
            </a:r>
          </a:p>
        </p:txBody>
      </p:sp>
      <p:sp>
        <p:nvSpPr>
          <p:cNvPr id="2" name="圓角矩形 1">
            <a:extLst>
              <a:ext uri="{FF2B5EF4-FFF2-40B4-BE49-F238E27FC236}">
                <a16:creationId xmlns:a16="http://schemas.microsoft.com/office/drawing/2014/main" id="{60F24D93-9045-BD2F-7FD5-758274DA20CA}"/>
              </a:ext>
            </a:extLst>
          </p:cNvPr>
          <p:cNvSpPr/>
          <p:nvPr/>
        </p:nvSpPr>
        <p:spPr>
          <a:xfrm>
            <a:off x="457200" y="2895600"/>
            <a:ext cx="8001000" cy="228600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9" name="圓角矩形 8">
            <a:extLst>
              <a:ext uri="{FF2B5EF4-FFF2-40B4-BE49-F238E27FC236}">
                <a16:creationId xmlns:a16="http://schemas.microsoft.com/office/drawing/2014/main" id="{D5E9E7DA-0B26-E5DE-380D-EB93626632D7}"/>
              </a:ext>
            </a:extLst>
          </p:cNvPr>
          <p:cNvSpPr/>
          <p:nvPr/>
        </p:nvSpPr>
        <p:spPr>
          <a:xfrm>
            <a:off x="457200" y="3162300"/>
            <a:ext cx="8001000" cy="228600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10" name="圓角矩形 9">
            <a:extLst>
              <a:ext uri="{FF2B5EF4-FFF2-40B4-BE49-F238E27FC236}">
                <a16:creationId xmlns:a16="http://schemas.microsoft.com/office/drawing/2014/main" id="{7A8C371F-AC31-2BBF-0772-DB92C746F62A}"/>
              </a:ext>
            </a:extLst>
          </p:cNvPr>
          <p:cNvSpPr/>
          <p:nvPr/>
        </p:nvSpPr>
        <p:spPr>
          <a:xfrm>
            <a:off x="468313" y="3429000"/>
            <a:ext cx="8001000" cy="228600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22539" name="文字方塊 2">
            <a:extLst>
              <a:ext uri="{FF2B5EF4-FFF2-40B4-BE49-F238E27FC236}">
                <a16:creationId xmlns:a16="http://schemas.microsoft.com/office/drawing/2014/main" id="{23B6D51D-CF1B-E95E-37B3-E0DD3A3A49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1488" y="1765300"/>
            <a:ext cx="25447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9pPr>
          </a:lstStyle>
          <a:p>
            <a:r>
              <a:rPr lang="en-US" altLang="zh-TW" sz="2000"/>
              <a:t>Plays (documents)</a:t>
            </a:r>
            <a:endParaRPr lang="zh-TW" altLang="en-US" sz="2000"/>
          </a:p>
        </p:txBody>
      </p:sp>
      <p:sp>
        <p:nvSpPr>
          <p:cNvPr id="22540" name="文字方塊 11">
            <a:extLst>
              <a:ext uri="{FF2B5EF4-FFF2-40B4-BE49-F238E27FC236}">
                <a16:creationId xmlns:a16="http://schemas.microsoft.com/office/drawing/2014/main" id="{9295000E-BF54-95A2-5D16-10ED64C406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" y="1936750"/>
            <a:ext cx="1171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8"/>
              </a:defRPr>
            </a:lvl9pPr>
          </a:lstStyle>
          <a:p>
            <a:r>
              <a:rPr lang="en-US" altLang="zh-TW" sz="2000"/>
              <a:t>Words (terms)</a:t>
            </a:r>
            <a:endParaRPr lang="zh-TW" altLang="en-US" sz="2000"/>
          </a:p>
        </p:txBody>
      </p:sp>
      <p:cxnSp>
        <p:nvCxnSpPr>
          <p:cNvPr id="5" name="直線單箭頭接點 4">
            <a:extLst>
              <a:ext uri="{FF2B5EF4-FFF2-40B4-BE49-F238E27FC236}">
                <a16:creationId xmlns:a16="http://schemas.microsoft.com/office/drawing/2014/main" id="{307FB03E-B41C-DD19-3CBE-100E58CBDD81}"/>
              </a:ext>
            </a:extLst>
          </p:cNvPr>
          <p:cNvCxnSpPr/>
          <p:nvPr/>
        </p:nvCxnSpPr>
        <p:spPr>
          <a:xfrm>
            <a:off x="228600" y="2808288"/>
            <a:ext cx="0" cy="1524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BAC956D1-264D-DF7D-0E1C-00E44EABE889}"/>
              </a:ext>
            </a:extLst>
          </p:cNvPr>
          <p:cNvCxnSpPr/>
          <p:nvPr/>
        </p:nvCxnSpPr>
        <p:spPr>
          <a:xfrm>
            <a:off x="4740275" y="2065338"/>
            <a:ext cx="2651125" cy="0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>
            <a:extLst>
              <a:ext uri="{FF2B5EF4-FFF2-40B4-BE49-F238E27FC236}">
                <a16:creationId xmlns:a16="http://schemas.microsoft.com/office/drawing/2014/main" id="{0EF98C42-BA13-E084-3CE3-E16BD91FFA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So we have a 0/1 vector for each term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To answer query: take the vectors for </a:t>
            </a:r>
            <a:r>
              <a:rPr lang="en-US" altLang="zh-TW" b="1" i="1">
                <a:ea typeface="ＭＳ Ｐゴシック" panose="020B0600070205080204" pitchFamily="34" charset="-128"/>
              </a:rPr>
              <a:t>Brutus, Caesar</a:t>
            </a:r>
            <a:r>
              <a:rPr lang="en-US" altLang="zh-TW">
                <a:ea typeface="ＭＳ Ｐゴシック" panose="020B0600070205080204" pitchFamily="34" charset="-128"/>
              </a:rPr>
              <a:t> and </a:t>
            </a:r>
            <a:r>
              <a:rPr lang="en-US" altLang="zh-TW" b="1" i="1">
                <a:ea typeface="ＭＳ Ｐゴシック" panose="020B0600070205080204" pitchFamily="34" charset="-128"/>
              </a:rPr>
              <a:t>Calpurnia</a:t>
            </a:r>
            <a:r>
              <a:rPr lang="en-US" altLang="zh-TW">
                <a:ea typeface="ＭＳ Ｐゴシック" panose="020B0600070205080204" pitchFamily="34" charset="-128"/>
              </a:rPr>
              <a:t> (complemented) </a:t>
            </a:r>
            <a:r>
              <a:rPr lang="en-US" altLang="zh-TW">
                <a:ea typeface="ＭＳ Ｐゴシック" panose="020B0600070205080204" pitchFamily="34" charset="-128"/>
                <a:sym typeface="Wingdings" panose="05000000000000000000" pitchFamily="2" charset="2"/>
              </a:rPr>
              <a:t>  b</a:t>
            </a:r>
            <a:r>
              <a:rPr lang="en-US" altLang="zh-TW">
                <a:ea typeface="ＭＳ Ｐゴシック" panose="020B0600070205080204" pitchFamily="34" charset="-128"/>
              </a:rPr>
              <a:t>itwise </a:t>
            </a:r>
            <a:r>
              <a:rPr lang="en-US" altLang="zh-TW" i="1">
                <a:ea typeface="ＭＳ Ｐゴシック" panose="020B0600070205080204" pitchFamily="34" charset="-128"/>
              </a:rPr>
              <a:t>AND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110100 </a:t>
            </a:r>
            <a:r>
              <a:rPr lang="en-US" altLang="zh-TW" i="1">
                <a:ea typeface="ＭＳ Ｐゴシック" panose="020B0600070205080204" pitchFamily="34" charset="-128"/>
              </a:rPr>
              <a:t>AND</a:t>
            </a:r>
            <a:r>
              <a:rPr lang="en-US" altLang="zh-TW">
                <a:ea typeface="ＭＳ Ｐゴシック" panose="020B0600070205080204" pitchFamily="34" charset="-128"/>
              </a:rPr>
              <a:t> 110111 </a:t>
            </a:r>
            <a:r>
              <a:rPr lang="en-US" altLang="zh-TW" i="1">
                <a:ea typeface="ＭＳ Ｐゴシック" panose="020B0600070205080204" pitchFamily="34" charset="-128"/>
              </a:rPr>
              <a:t>AND</a:t>
            </a:r>
            <a:r>
              <a:rPr lang="en-US" altLang="zh-TW">
                <a:ea typeface="ＭＳ Ｐゴシック" panose="020B0600070205080204" pitchFamily="34" charset="-128"/>
              </a:rPr>
              <a:t> 101111 = 100100 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so-called “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one-hot</a:t>
            </a:r>
            <a:r>
              <a:rPr lang="en-US" altLang="zh-TW">
                <a:ea typeface="ＭＳ Ｐゴシック" panose="020B0600070205080204" pitchFamily="34" charset="-128"/>
              </a:rPr>
              <a:t>” encoding</a:t>
            </a: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</p:txBody>
      </p:sp>
      <p:graphicFrame>
        <p:nvGraphicFramePr>
          <p:cNvPr id="24579" name="Object 1028">
            <a:extLst>
              <a:ext uri="{FF2B5EF4-FFF2-40B4-BE49-F238E27FC236}">
                <a16:creationId xmlns:a16="http://schemas.microsoft.com/office/drawing/2014/main" id="{261C9C73-6C85-4722-C3C5-79B9DBA71A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4284663"/>
          <a:ext cx="5715000" cy="212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525305" imgH="3543605" progId="Excel.Sheet.8">
                  <p:embed/>
                </p:oleObj>
              </mc:Choice>
              <mc:Fallback>
                <p:oleObj name="Worksheet" r:id="rId3" imgW="9525305" imgH="3543605" progId="Excel.Sheet.8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284663"/>
                        <a:ext cx="5715000" cy="2125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Rectangle 2">
            <a:extLst>
              <a:ext uri="{FF2B5EF4-FFF2-40B4-BE49-F238E27FC236}">
                <a16:creationId xmlns:a16="http://schemas.microsoft.com/office/drawing/2014/main" id="{587B4F3A-E9CB-3261-4998-35D861134F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Incidence vectors</a:t>
            </a:r>
          </a:p>
        </p:txBody>
      </p:sp>
      <p:sp>
        <p:nvSpPr>
          <p:cNvPr id="24581" name="Slide Number Placeholder 5">
            <a:extLst>
              <a:ext uri="{FF2B5EF4-FFF2-40B4-BE49-F238E27FC236}">
                <a16:creationId xmlns:a16="http://schemas.microsoft.com/office/drawing/2014/main" id="{A8C19B57-68DB-1976-9F1F-E9DB9E521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BD33DC1-7D21-4D19-937D-20A43BD8ABA4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24582" name="TextBox 4">
            <a:extLst>
              <a:ext uri="{FF2B5EF4-FFF2-40B4-BE49-F238E27FC236}">
                <a16:creationId xmlns:a16="http://schemas.microsoft.com/office/drawing/2014/main" id="{EAD4F5CE-F464-447D-6F40-E81657D19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標題 1">
            <a:extLst>
              <a:ext uri="{FF2B5EF4-FFF2-40B4-BE49-F238E27FC236}">
                <a16:creationId xmlns:a16="http://schemas.microsoft.com/office/drawing/2014/main" id="{12D5FD6E-8EA6-F3BE-B947-FA328DDE0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One-hot encoding</a:t>
            </a:r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7350FD8-8265-0718-0560-E5787E528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altLang="zh-TW" dirty="0"/>
              <a:t>Nominal, categorical (or discrete) values, ex.:</a:t>
            </a:r>
          </a:p>
          <a:p>
            <a:pPr lvl="1">
              <a:defRPr/>
            </a:pPr>
            <a:r>
              <a:rPr lang="en-US" altLang="zh-TW" dirty="0"/>
              <a:t>[“red”, “green”, “blue”]</a:t>
            </a:r>
          </a:p>
          <a:p>
            <a:pPr lvl="1">
              <a:defRPr/>
            </a:pPr>
            <a:r>
              <a:rPr lang="en-US" altLang="zh-TW" dirty="0"/>
              <a:t>But, most machine learning algorithms require numeric values</a:t>
            </a:r>
          </a:p>
          <a:p>
            <a:pPr>
              <a:defRPr/>
            </a:pPr>
            <a:r>
              <a:rPr lang="en-US" altLang="zh-TW" dirty="0"/>
              <a:t>Numeric (or integer) representation: (still discrete)</a:t>
            </a:r>
          </a:p>
          <a:p>
            <a:pPr lvl="1">
              <a:defRPr/>
            </a:pPr>
            <a:r>
              <a:rPr lang="en-US" altLang="zh-TW" dirty="0"/>
              <a:t>[1, 2, 3]</a:t>
            </a:r>
          </a:p>
          <a:p>
            <a:pPr lvl="1">
              <a:defRPr/>
            </a:pPr>
            <a:r>
              <a:rPr lang="en-US" altLang="zh-TW" dirty="0"/>
              <a:t>But for categorical values with </a:t>
            </a:r>
            <a:r>
              <a:rPr lang="en-US" altLang="zh-TW" dirty="0">
                <a:solidFill>
                  <a:srgbClr val="0000FF"/>
                </a:solidFill>
              </a:rPr>
              <a:t>no</a:t>
            </a:r>
            <a:r>
              <a:rPr lang="en-US" altLang="zh-TW" dirty="0"/>
              <a:t> ordinal relationship, integer encoding is not enough</a:t>
            </a:r>
          </a:p>
          <a:p>
            <a:pPr lvl="2">
              <a:defRPr/>
            </a:pPr>
            <a:r>
              <a:rPr lang="en-US" altLang="zh-TW" dirty="0"/>
              <a:t>Poor performance or unexpected results in some cases!</a:t>
            </a:r>
          </a:p>
          <a:p>
            <a:pPr>
              <a:defRPr/>
            </a:pPr>
            <a:r>
              <a:rPr lang="en-US" altLang="zh-TW" dirty="0">
                <a:solidFill>
                  <a:srgbClr val="FF0000"/>
                </a:solidFill>
              </a:rPr>
              <a:t>One-hot</a:t>
            </a:r>
            <a:r>
              <a:rPr lang="en-US" altLang="zh-TW" dirty="0"/>
              <a:t> encoding</a:t>
            </a:r>
          </a:p>
          <a:p>
            <a:pPr lvl="1">
              <a:defRPr/>
            </a:pPr>
            <a:r>
              <a:rPr lang="en-US" altLang="zh-TW" dirty="0"/>
              <a:t>One binary variable for each unique value</a:t>
            </a:r>
          </a:p>
          <a:p>
            <a:pPr lvl="1">
              <a:defRPr/>
            </a:pPr>
            <a:r>
              <a:rPr lang="en-US" altLang="zh-TW" dirty="0"/>
              <a:t>[100, 010, 001]</a:t>
            </a:r>
          </a:p>
          <a:p>
            <a:pPr lvl="1">
              <a:defRPr/>
            </a:pPr>
            <a:endParaRPr lang="zh-TW" altLang="en-US" dirty="0"/>
          </a:p>
        </p:txBody>
      </p:sp>
      <p:sp>
        <p:nvSpPr>
          <p:cNvPr id="26628" name="投影片編號版面配置區 3">
            <a:extLst>
              <a:ext uri="{FF2B5EF4-FFF2-40B4-BE49-F238E27FC236}">
                <a16:creationId xmlns:a16="http://schemas.microsoft.com/office/drawing/2014/main" id="{0BBB35B3-9943-9DE9-0D9B-8720CDB0B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9107C52-9FF8-4564-8B5B-FED28CA8F6C2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FC8B7EF9-59A2-F404-D976-699BADF70B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Answers to query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EAB40781-641A-9831-D434-33B0DED520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077200" cy="4876800"/>
          </a:xfrm>
        </p:spPr>
        <p:txBody>
          <a:bodyPr/>
          <a:lstStyle/>
          <a:p>
            <a:pPr eaLnBrk="1" hangingPunct="1"/>
            <a:r>
              <a:rPr lang="en-US" altLang="zh-TW" sz="3400">
                <a:latin typeface="Arial" panose="020B0604020202020204" pitchFamily="34" charset="0"/>
                <a:ea typeface="ＭＳ Ｐゴシック" panose="020B0600070205080204" pitchFamily="34" charset="-128"/>
              </a:rPr>
              <a:t>Antony and Cleopatra,</a:t>
            </a:r>
            <a:r>
              <a:rPr lang="en-US" altLang="zh-TW" sz="3400">
                <a:ea typeface="ＭＳ Ｐゴシック" panose="020B0600070205080204" pitchFamily="34" charset="-128"/>
              </a:rPr>
              <a:t> </a:t>
            </a:r>
            <a:r>
              <a:rPr lang="en-US" altLang="zh-TW" sz="3400">
                <a:latin typeface="Arial" panose="020B0604020202020204" pitchFamily="34" charset="0"/>
                <a:ea typeface="ＭＳ Ｐゴシック" panose="020B0600070205080204" pitchFamily="34" charset="-128"/>
              </a:rPr>
              <a:t>Act III, Scene ii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1800" i="1">
                <a:latin typeface="Arial" panose="020B0604020202020204" pitchFamily="34" charset="0"/>
                <a:ea typeface="ＭＳ Ｐゴシック" panose="020B0600070205080204" pitchFamily="34" charset="-128"/>
              </a:rPr>
              <a:t>Agrippa</a:t>
            </a:r>
            <a:r>
              <a:rPr lang="en-US" altLang="zh-TW" sz="1800">
                <a:latin typeface="Arial" panose="020B0604020202020204" pitchFamily="34" charset="0"/>
                <a:ea typeface="ＭＳ Ｐゴシック" panose="020B0600070205080204" pitchFamily="34" charset="-128"/>
              </a:rPr>
              <a:t> [Aside to DOMITIUS ENOBARBUS]: Why, Enobarbus,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1800">
                <a:latin typeface="Arial" panose="020B0604020202020204" pitchFamily="34" charset="0"/>
                <a:ea typeface="ＭＳ Ｐゴシック" panose="020B0600070205080204" pitchFamily="34" charset="-128"/>
              </a:rPr>
              <a:t>                           When Antony found Julius </a:t>
            </a:r>
            <a:r>
              <a:rPr lang="en-US" altLang="zh-TW" sz="1800" b="1" i="1">
                <a:latin typeface="Arial" panose="020B0604020202020204" pitchFamily="34" charset="0"/>
                <a:ea typeface="ＭＳ Ｐゴシック" panose="020B0600070205080204" pitchFamily="34" charset="-128"/>
              </a:rPr>
              <a:t>Caesar</a:t>
            </a:r>
            <a:r>
              <a:rPr lang="en-US" altLang="zh-TW" sz="1800">
                <a:latin typeface="Arial" panose="020B0604020202020204" pitchFamily="34" charset="0"/>
                <a:ea typeface="ＭＳ Ｐゴシック" panose="020B0600070205080204" pitchFamily="34" charset="-128"/>
              </a:rPr>
              <a:t> dead,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1800">
                <a:latin typeface="Arial" panose="020B0604020202020204" pitchFamily="34" charset="0"/>
                <a:ea typeface="ＭＳ Ｐゴシック" panose="020B0600070205080204" pitchFamily="34" charset="-128"/>
              </a:rPr>
              <a:t>                           He cried almost to roaring; and he wept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1800">
                <a:latin typeface="Arial" panose="020B0604020202020204" pitchFamily="34" charset="0"/>
                <a:ea typeface="ＭＳ Ｐゴシック" panose="020B0600070205080204" pitchFamily="34" charset="-128"/>
              </a:rPr>
              <a:t>                           When at Philippi he found </a:t>
            </a:r>
            <a:r>
              <a:rPr lang="en-US" altLang="zh-TW" sz="1800" b="1" i="1">
                <a:latin typeface="Arial" panose="020B0604020202020204" pitchFamily="34" charset="0"/>
                <a:ea typeface="ＭＳ Ｐゴシック" panose="020B0600070205080204" pitchFamily="34" charset="-128"/>
              </a:rPr>
              <a:t>Brutus</a:t>
            </a:r>
            <a:r>
              <a:rPr lang="en-US" altLang="zh-TW" sz="1800">
                <a:latin typeface="Arial" panose="020B0604020202020204" pitchFamily="34" charset="0"/>
                <a:ea typeface="ＭＳ Ｐゴシック" panose="020B0600070205080204" pitchFamily="34" charset="-128"/>
              </a:rPr>
              <a:t> slain.</a:t>
            </a:r>
          </a:p>
          <a:p>
            <a:pPr eaLnBrk="1" hangingPunct="1"/>
            <a:endParaRPr lang="en-US" altLang="zh-TW" sz="180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 sz="3400">
                <a:latin typeface="Arial" panose="020B0604020202020204" pitchFamily="34" charset="0"/>
                <a:ea typeface="ＭＳ Ｐゴシック" panose="020B0600070205080204" pitchFamily="34" charset="-128"/>
              </a:rPr>
              <a:t>Hamlet, Act III, Scene ii</a:t>
            </a:r>
            <a:endParaRPr lang="en-US" altLang="zh-TW" sz="170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1800" i="1">
                <a:latin typeface="Arial" panose="020B0604020202020204" pitchFamily="34" charset="0"/>
                <a:ea typeface="ＭＳ Ｐゴシック" panose="020B0600070205080204" pitchFamily="34" charset="-128"/>
              </a:rPr>
              <a:t>Lord Polonius:</a:t>
            </a:r>
            <a:r>
              <a:rPr lang="en-US" altLang="zh-TW" sz="1800">
                <a:latin typeface="Arial" panose="020B0604020202020204" pitchFamily="34" charset="0"/>
                <a:ea typeface="ＭＳ Ｐゴシック" panose="020B0600070205080204" pitchFamily="34" charset="-128"/>
              </a:rPr>
              <a:t> I did enact Julius </a:t>
            </a:r>
            <a:r>
              <a:rPr lang="en-US" altLang="zh-TW" sz="1800" b="1" i="1">
                <a:latin typeface="Arial" panose="020B0604020202020204" pitchFamily="34" charset="0"/>
                <a:ea typeface="ＭＳ Ｐゴシック" panose="020B0600070205080204" pitchFamily="34" charset="-128"/>
              </a:rPr>
              <a:t>Caesar</a:t>
            </a:r>
            <a:r>
              <a:rPr lang="en-US" altLang="zh-TW" sz="1800">
                <a:latin typeface="Arial" panose="020B0604020202020204" pitchFamily="34" charset="0"/>
                <a:ea typeface="ＭＳ Ｐゴシック" panose="020B0600070205080204" pitchFamily="34" charset="-128"/>
              </a:rPr>
              <a:t> I was killed i' the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1800">
                <a:latin typeface="Arial" panose="020B0604020202020204" pitchFamily="34" charset="0"/>
                <a:ea typeface="ＭＳ Ｐゴシック" panose="020B0600070205080204" pitchFamily="34" charset="-128"/>
              </a:rPr>
              <a:t>                       Capitol; </a:t>
            </a:r>
            <a:r>
              <a:rPr lang="en-US" altLang="zh-TW" sz="1800" b="1" i="1">
                <a:latin typeface="Arial" panose="020B0604020202020204" pitchFamily="34" charset="0"/>
                <a:ea typeface="ＭＳ Ｐゴシック" panose="020B0600070205080204" pitchFamily="34" charset="-128"/>
              </a:rPr>
              <a:t>Brutus</a:t>
            </a:r>
            <a:r>
              <a:rPr lang="en-US" altLang="zh-TW" sz="1800">
                <a:latin typeface="Arial" panose="020B0604020202020204" pitchFamily="34" charset="0"/>
                <a:ea typeface="ＭＳ Ｐゴシック" panose="020B0600070205080204" pitchFamily="34" charset="-128"/>
              </a:rPr>
              <a:t> killed me.</a:t>
            </a:r>
          </a:p>
        </p:txBody>
      </p:sp>
      <p:sp>
        <p:nvSpPr>
          <p:cNvPr id="27652" name="Slide Number Placeholder 5">
            <a:extLst>
              <a:ext uri="{FF2B5EF4-FFF2-40B4-BE49-F238E27FC236}">
                <a16:creationId xmlns:a16="http://schemas.microsoft.com/office/drawing/2014/main" id="{6F5B218A-5EF7-D830-F2BA-47686DF86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ABD42D3-9BA4-461C-9FE0-8B9814AB1818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27653" name="TextBox 4">
            <a:extLst>
              <a:ext uri="{FF2B5EF4-FFF2-40B4-BE49-F238E27FC236}">
                <a16:creationId xmlns:a16="http://schemas.microsoft.com/office/drawing/2014/main" id="{21E749E6-07B8-E0ED-5E9C-838C7C844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1.1</a:t>
            </a:r>
          </a:p>
        </p:txBody>
      </p:sp>
      <p:pic>
        <p:nvPicPr>
          <p:cNvPr id="27654" name="Picture 5">
            <a:extLst>
              <a:ext uri="{FF2B5EF4-FFF2-40B4-BE49-F238E27FC236}">
                <a16:creationId xmlns:a16="http://schemas.microsoft.com/office/drawing/2014/main" id="{2DE1E2FF-28F1-2D34-973C-E187836BB9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0" y="3962400"/>
            <a:ext cx="197485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E89B671E-A900-D880-A82C-F49EA1842D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>
                <a:ea typeface="ＭＳ Ｐゴシック" panose="020B0600070205080204" pitchFamily="34" charset="-128"/>
              </a:rPr>
              <a:t>Basic assumptions of Information Retrieval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2D41C368-6858-A3DA-5B3A-70B8E8486A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357E69"/>
              </a:buClr>
            </a:pPr>
            <a:r>
              <a:rPr lang="en-US" altLang="zh-TW">
                <a:solidFill>
                  <a:srgbClr val="357E69"/>
                </a:solidFill>
                <a:ea typeface="ＭＳ Ｐゴシック" panose="020B0600070205080204" pitchFamily="34" charset="-128"/>
              </a:rPr>
              <a:t>Collection</a:t>
            </a:r>
            <a:r>
              <a:rPr lang="en-US" altLang="zh-TW">
                <a:ea typeface="ＭＳ Ｐゴシック" panose="020B0600070205080204" pitchFamily="34" charset="-128"/>
              </a:rPr>
              <a:t>: 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Fixed</a:t>
            </a:r>
            <a:r>
              <a:rPr lang="en-US" altLang="zh-TW">
                <a:ea typeface="ＭＳ Ｐゴシック" panose="020B0600070205080204" pitchFamily="34" charset="-128"/>
              </a:rPr>
              <a:t> set of documents</a:t>
            </a:r>
          </a:p>
          <a:p>
            <a:pPr eaLnBrk="1" hangingPunct="1"/>
            <a:r>
              <a:rPr lang="en-US" altLang="zh-TW">
                <a:solidFill>
                  <a:srgbClr val="357E69"/>
                </a:solidFill>
                <a:ea typeface="ＭＳ Ｐゴシック" panose="020B0600070205080204" pitchFamily="34" charset="-128"/>
              </a:rPr>
              <a:t>Goal</a:t>
            </a:r>
            <a:r>
              <a:rPr lang="en-US" altLang="zh-TW">
                <a:ea typeface="ＭＳ Ｐゴシック" panose="020B0600070205080204" pitchFamily="34" charset="-128"/>
              </a:rPr>
              <a:t>: Retrieve documents with information that is </a:t>
            </a:r>
            <a:r>
              <a:rPr lang="en-US" altLang="zh-TW" u="sng">
                <a:solidFill>
                  <a:srgbClr val="0000FF"/>
                </a:solidFill>
                <a:ea typeface="ＭＳ Ｐゴシック" panose="020B0600070205080204" pitchFamily="34" charset="-128"/>
              </a:rPr>
              <a:t>relevant</a:t>
            </a:r>
            <a:r>
              <a:rPr lang="en-US" altLang="zh-TW">
                <a:ea typeface="ＭＳ Ｐゴシック" panose="020B0600070205080204" pitchFamily="34" charset="-128"/>
              </a:rPr>
              <a:t> to the user’s </a:t>
            </a:r>
            <a:r>
              <a:rPr lang="en-US" altLang="zh-TW">
                <a:solidFill>
                  <a:srgbClr val="357E69"/>
                </a:solidFill>
                <a:ea typeface="ＭＳ Ｐゴシック" panose="020B0600070205080204" pitchFamily="34" charset="-128"/>
              </a:rPr>
              <a:t>information need</a:t>
            </a:r>
            <a:r>
              <a:rPr lang="en-US" altLang="zh-TW">
                <a:solidFill>
                  <a:schemeClr val="hlink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zh-TW">
                <a:solidFill>
                  <a:srgbClr val="0D0D0D"/>
                </a:solidFill>
                <a:ea typeface="ＭＳ Ｐゴシック" panose="020B0600070205080204" pitchFamily="34" charset="-128"/>
              </a:rPr>
              <a:t>and helps the user complete a </a:t>
            </a:r>
            <a:r>
              <a:rPr lang="en-US" altLang="zh-TW">
                <a:solidFill>
                  <a:schemeClr val="accent2"/>
                </a:solidFill>
                <a:ea typeface="ＭＳ Ｐゴシック" panose="020B0600070205080204" pitchFamily="34" charset="-128"/>
              </a:rPr>
              <a:t>task</a:t>
            </a:r>
          </a:p>
        </p:txBody>
      </p:sp>
      <p:sp>
        <p:nvSpPr>
          <p:cNvPr id="29700" name="Slide Number Placeholder 5">
            <a:extLst>
              <a:ext uri="{FF2B5EF4-FFF2-40B4-BE49-F238E27FC236}">
                <a16:creationId xmlns:a16="http://schemas.microsoft.com/office/drawing/2014/main" id="{7F505B8B-089A-76A3-50F9-5C1115D25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3D5F097-4A5A-4B9E-956E-E167D790EBD7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29701" name="TextBox 5">
            <a:extLst>
              <a:ext uri="{FF2B5EF4-FFF2-40B4-BE49-F238E27FC236}">
                <a16:creationId xmlns:a16="http://schemas.microsoft.com/office/drawing/2014/main" id="{79CE75A1-07D9-9BA9-2195-261C0D198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1.1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198AE006-0D45-5884-8769-813D794032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classic search model</a:t>
            </a:r>
          </a:p>
        </p:txBody>
      </p:sp>
      <p:sp>
        <p:nvSpPr>
          <p:cNvPr id="31747" name="Line 3">
            <a:extLst>
              <a:ext uri="{FF2B5EF4-FFF2-40B4-BE49-F238E27FC236}">
                <a16:creationId xmlns:a16="http://schemas.microsoft.com/office/drawing/2014/main" id="{A1F5FD15-F9C9-FFDF-0D0E-E1B63429458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08600" y="5761038"/>
            <a:ext cx="0" cy="238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1748" name="AutoShape 4">
            <a:extLst>
              <a:ext uri="{FF2B5EF4-FFF2-40B4-BE49-F238E27FC236}">
                <a16:creationId xmlns:a16="http://schemas.microsoft.com/office/drawing/2014/main" id="{F3E60F58-F155-08E6-390F-524E477B6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6142038"/>
            <a:ext cx="1617663" cy="639762"/>
          </a:xfrm>
          <a:prstGeom prst="flowChartMultidocument">
            <a:avLst/>
          </a:prstGeom>
          <a:solidFill>
            <a:srgbClr val="7CA8D4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TW" sz="1400" b="1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Corpus</a:t>
            </a:r>
            <a:br>
              <a:rPr lang="en-US" altLang="zh-TW" sz="1400" b="1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</a:br>
            <a:endParaRPr lang="en-US" altLang="zh-TW" sz="1400" b="1">
              <a:latin typeface="Arial" panose="020B0604020202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31749" name="Oval 5">
            <a:extLst>
              <a:ext uri="{FF2B5EF4-FFF2-40B4-BE49-F238E27FC236}">
                <a16:creationId xmlns:a16="http://schemas.microsoft.com/office/drawing/2014/main" id="{811F1ED5-72D1-3EF2-5941-0A8453638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9925" y="1587500"/>
            <a:ext cx="1617663" cy="639763"/>
          </a:xfrm>
          <a:prstGeom prst="ellipse">
            <a:avLst/>
          </a:prstGeom>
          <a:solidFill>
            <a:srgbClr val="7CA8D4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TW" sz="1400" b="1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Task</a:t>
            </a:r>
          </a:p>
        </p:txBody>
      </p:sp>
      <p:sp>
        <p:nvSpPr>
          <p:cNvPr id="31750" name="Oval 6">
            <a:extLst>
              <a:ext uri="{FF2B5EF4-FFF2-40B4-BE49-F238E27FC236}">
                <a16:creationId xmlns:a16="http://schemas.microsoft.com/office/drawing/2014/main" id="{9648DD88-C68C-918C-A691-31C1A682B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9925" y="2478088"/>
            <a:ext cx="1617663" cy="638175"/>
          </a:xfrm>
          <a:prstGeom prst="ellipse">
            <a:avLst/>
          </a:prstGeom>
          <a:solidFill>
            <a:srgbClr val="7CA8D4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TW" altLang="en-US" sz="1400" b="1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 </a:t>
            </a:r>
            <a:r>
              <a:rPr lang="en-US" altLang="zh-TW" sz="1400" b="1">
                <a:solidFill>
                  <a:srgbClr val="FFFF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Info Need</a:t>
            </a:r>
          </a:p>
        </p:txBody>
      </p:sp>
      <p:sp>
        <p:nvSpPr>
          <p:cNvPr id="31751" name="AutoShape 7">
            <a:extLst>
              <a:ext uri="{FF2B5EF4-FFF2-40B4-BE49-F238E27FC236}">
                <a16:creationId xmlns:a16="http://schemas.microsoft.com/office/drawing/2014/main" id="{62F4B2A8-5BFB-1A36-8AB7-EE1983E0B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9925" y="4254500"/>
            <a:ext cx="1617663" cy="641350"/>
          </a:xfrm>
          <a:prstGeom prst="flowChartManualInput">
            <a:avLst/>
          </a:prstGeom>
          <a:solidFill>
            <a:srgbClr val="7CA8D4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TW" sz="1400" b="1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Query</a:t>
            </a:r>
            <a:br>
              <a:rPr lang="en-US" altLang="zh-TW" sz="1400" b="1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</a:br>
            <a:endParaRPr lang="en-US" altLang="zh-TW" sz="1400" b="1">
              <a:latin typeface="Arial" panose="020B0604020202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31752" name="Oval 8">
            <a:extLst>
              <a:ext uri="{FF2B5EF4-FFF2-40B4-BE49-F238E27FC236}">
                <a16:creationId xmlns:a16="http://schemas.microsoft.com/office/drawing/2014/main" id="{4DFE30B8-EC93-79BA-CE92-1C93E8370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9925" y="3365500"/>
            <a:ext cx="1617663" cy="639763"/>
          </a:xfrm>
          <a:prstGeom prst="ellipse">
            <a:avLst/>
          </a:prstGeom>
          <a:solidFill>
            <a:srgbClr val="7CA8D4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zh-TW" altLang="en-US" sz="1400" b="1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 </a:t>
            </a:r>
            <a:r>
              <a:rPr lang="en-US" altLang="zh-TW" sz="1400" b="1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Verbal form</a:t>
            </a:r>
          </a:p>
        </p:txBody>
      </p:sp>
      <p:sp>
        <p:nvSpPr>
          <p:cNvPr id="31753" name="Line 9">
            <a:extLst>
              <a:ext uri="{FF2B5EF4-FFF2-40B4-BE49-F238E27FC236}">
                <a16:creationId xmlns:a16="http://schemas.microsoft.com/office/drawing/2014/main" id="{DF06C116-30A4-50D1-3139-8D1924DB82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7963" y="2227263"/>
            <a:ext cx="0" cy="2508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1754" name="Line 10">
            <a:extLst>
              <a:ext uri="{FF2B5EF4-FFF2-40B4-BE49-F238E27FC236}">
                <a16:creationId xmlns:a16="http://schemas.microsoft.com/office/drawing/2014/main" id="{0D9A518C-E993-5A47-0637-F556D9CC2DE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7963" y="3994150"/>
            <a:ext cx="0" cy="3190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1755" name="Line 11">
            <a:extLst>
              <a:ext uri="{FF2B5EF4-FFF2-40B4-BE49-F238E27FC236}">
                <a16:creationId xmlns:a16="http://schemas.microsoft.com/office/drawing/2014/main" id="{9B90CAA2-9DC8-CB89-C6B3-FF6B272D695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7963" y="3116263"/>
            <a:ext cx="0" cy="260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1756" name="AutoShape 12">
            <a:extLst>
              <a:ext uri="{FF2B5EF4-FFF2-40B4-BE49-F238E27FC236}">
                <a16:creationId xmlns:a16="http://schemas.microsoft.com/office/drawing/2014/main" id="{F2E499DA-9B47-6817-B96B-7E3C24C43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325" y="6049963"/>
            <a:ext cx="1617663" cy="639762"/>
          </a:xfrm>
          <a:prstGeom prst="flowChartTerminator">
            <a:avLst/>
          </a:prstGeom>
          <a:solidFill>
            <a:srgbClr val="7CA8D4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TW" sz="1400" b="1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Results</a:t>
            </a:r>
            <a:br>
              <a:rPr lang="en-US" altLang="zh-TW" sz="1400" b="1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</a:br>
            <a:endParaRPr lang="en-US" altLang="zh-TW" sz="1400" b="1">
              <a:latin typeface="Arial" panose="020B0604020202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31757" name="AutoShape 13">
            <a:extLst>
              <a:ext uri="{FF2B5EF4-FFF2-40B4-BE49-F238E27FC236}">
                <a16:creationId xmlns:a16="http://schemas.microsoft.com/office/drawing/2014/main" id="{E372D070-59ED-360E-34DC-E2A5398EE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325" y="5160963"/>
            <a:ext cx="1617663" cy="639762"/>
          </a:xfrm>
          <a:prstGeom prst="flowChartProcess">
            <a:avLst/>
          </a:prstGeom>
          <a:solidFill>
            <a:srgbClr val="7CA8D4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TW" sz="1400" b="1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Search</a:t>
            </a:r>
            <a:br>
              <a:rPr lang="en-US" altLang="zh-TW" sz="1400" b="1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</a:br>
            <a:r>
              <a:rPr lang="en-US" altLang="zh-TW" sz="1400" b="1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Engine</a:t>
            </a:r>
            <a:br>
              <a:rPr lang="en-US" altLang="zh-TW" sz="1400" b="1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</a:br>
            <a:endParaRPr lang="en-US" altLang="zh-TW" sz="1400" b="1">
              <a:latin typeface="Arial" panose="020B0604020202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31758" name="Oval 14">
            <a:extLst>
              <a:ext uri="{FF2B5EF4-FFF2-40B4-BE49-F238E27FC236}">
                <a16:creationId xmlns:a16="http://schemas.microsoft.com/office/drawing/2014/main" id="{06483C94-0A33-2A70-408E-BE1FF6FB7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763" y="6049963"/>
            <a:ext cx="1722437" cy="639762"/>
          </a:xfrm>
          <a:prstGeom prst="ellipse">
            <a:avLst/>
          </a:prstGeom>
          <a:solidFill>
            <a:srgbClr val="7CA8D4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TW" sz="1400" b="1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Query</a:t>
            </a:r>
            <a:br>
              <a:rPr lang="en-US" altLang="zh-TW" sz="1400" b="1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</a:br>
            <a:r>
              <a:rPr lang="en-US" altLang="zh-TW" sz="1400" b="1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Refinement </a:t>
            </a:r>
          </a:p>
        </p:txBody>
      </p:sp>
      <p:sp>
        <p:nvSpPr>
          <p:cNvPr id="31759" name="Line 15">
            <a:extLst>
              <a:ext uri="{FF2B5EF4-FFF2-40B4-BE49-F238E27FC236}">
                <a16:creationId xmlns:a16="http://schemas.microsoft.com/office/drawing/2014/main" id="{931F7420-220A-5D01-75AB-FBF909A0078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7963" y="4895850"/>
            <a:ext cx="1293812" cy="2651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1760" name="Line 16">
            <a:extLst>
              <a:ext uri="{FF2B5EF4-FFF2-40B4-BE49-F238E27FC236}">
                <a16:creationId xmlns:a16="http://schemas.microsoft.com/office/drawing/2014/main" id="{C1A67682-A802-14A0-227C-1604CABA2C2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41875" y="5535613"/>
            <a:ext cx="1482725" cy="6064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1761" name="Line 17">
            <a:extLst>
              <a:ext uri="{FF2B5EF4-FFF2-40B4-BE49-F238E27FC236}">
                <a16:creationId xmlns:a16="http://schemas.microsoft.com/office/drawing/2014/main" id="{0CC5B720-914A-A7EC-07E9-05CD53AB83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81200" y="6359525"/>
            <a:ext cx="1254125" cy="111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1762" name="Line 18">
            <a:extLst>
              <a:ext uri="{FF2B5EF4-FFF2-40B4-BE49-F238E27FC236}">
                <a16:creationId xmlns:a16="http://schemas.microsoft.com/office/drawing/2014/main" id="{FA297A85-B705-F794-B449-D45441D369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46163" y="4676775"/>
            <a:ext cx="0" cy="13731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1763" name="Line 19">
            <a:extLst>
              <a:ext uri="{FF2B5EF4-FFF2-40B4-BE49-F238E27FC236}">
                <a16:creationId xmlns:a16="http://schemas.microsoft.com/office/drawing/2014/main" id="{B1C151C2-623F-92ED-B9C8-3D8FA4C165B6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8225" y="4675188"/>
            <a:ext cx="86042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1764" name="Line 20">
            <a:extLst>
              <a:ext uri="{FF2B5EF4-FFF2-40B4-BE49-F238E27FC236}">
                <a16:creationId xmlns:a16="http://schemas.microsoft.com/office/drawing/2014/main" id="{7CD43261-DEE5-E226-B1C9-44824EA3AB3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802313"/>
            <a:ext cx="0" cy="2381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1054741" name="Text Box 21">
            <a:extLst>
              <a:ext uri="{FF2B5EF4-FFF2-40B4-BE49-F238E27FC236}">
                <a16:creationId xmlns:a16="http://schemas.microsoft.com/office/drawing/2014/main" id="{924A8D9B-376E-8A5D-08C0-87F7FA246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7025" y="1557338"/>
            <a:ext cx="2951163" cy="701675"/>
          </a:xfrm>
          <a:prstGeom prst="rect">
            <a:avLst/>
          </a:prstGeom>
          <a:solidFill>
            <a:srgbClr val="FFD52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9pPr>
          </a:lstStyle>
          <a:p>
            <a:pPr>
              <a:spcBef>
                <a:spcPct val="50000"/>
              </a:spcBef>
              <a:buClr>
                <a:schemeClr val="folHlink"/>
              </a:buClr>
              <a:buSzPct val="75000"/>
              <a:buFont typeface="Comic Sans MS" pitchFamily="66" charset="0"/>
              <a:buNone/>
              <a:defRPr/>
            </a:pPr>
            <a:r>
              <a:rPr kumimoji="1" lang="en-US" altLang="zh-TW" sz="2000">
                <a:solidFill>
                  <a:schemeClr val="tx2"/>
                </a:solidFill>
                <a:latin typeface="Times New Roman" pitchFamily="18" charset="0"/>
                <a:ea typeface="新細明體" pitchFamily="18" charset="-120"/>
              </a:rPr>
              <a:t>Get rid of mice in a politically correct way</a:t>
            </a:r>
            <a:endParaRPr kumimoji="1" lang="en-US" altLang="zh-TW" sz="20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31766" name="Text Box 22">
            <a:extLst>
              <a:ext uri="{FF2B5EF4-FFF2-40B4-BE49-F238E27FC236}">
                <a16:creationId xmlns:a16="http://schemas.microsoft.com/office/drawing/2014/main" id="{12D2B355-4D59-9279-D9F0-4B5E2524E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4488" y="2544763"/>
            <a:ext cx="2824162" cy="579437"/>
          </a:xfrm>
          <a:prstGeom prst="rect">
            <a:avLst/>
          </a:prstGeom>
          <a:solidFill>
            <a:srgbClr val="FFD5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  <a:buClr>
                <a:schemeClr val="folHlink"/>
              </a:buClr>
              <a:buSzPct val="75000"/>
              <a:buFont typeface="Comic Sans MS" panose="030F0702030302020204" pitchFamily="66" charset="0"/>
              <a:buNone/>
            </a:pPr>
            <a:r>
              <a:rPr kumimoji="1" lang="en-US" altLang="zh-TW" sz="20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Arial Unicode MS" pitchFamily="34" charset="-128"/>
              </a:rPr>
              <a:t>Info about removing mice</a:t>
            </a:r>
          </a:p>
          <a:p>
            <a:pPr>
              <a:lnSpc>
                <a:spcPct val="40000"/>
              </a:lnSpc>
              <a:spcBef>
                <a:spcPct val="50000"/>
              </a:spcBef>
              <a:buClr>
                <a:schemeClr val="folHlink"/>
              </a:buClr>
              <a:buSzPct val="75000"/>
              <a:buFont typeface="Comic Sans MS" panose="030F0702030302020204" pitchFamily="66" charset="0"/>
              <a:buNone/>
            </a:pPr>
            <a:r>
              <a:rPr kumimoji="1" lang="en-US" altLang="zh-TW" sz="2000">
                <a:solidFill>
                  <a:schemeClr val="tx2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Arial Unicode MS" pitchFamily="34" charset="-128"/>
              </a:rPr>
              <a:t>without killing them </a:t>
            </a:r>
          </a:p>
        </p:txBody>
      </p:sp>
      <p:sp>
        <p:nvSpPr>
          <p:cNvPr id="1054743" name="Text Box 23">
            <a:extLst>
              <a:ext uri="{FF2B5EF4-FFF2-40B4-BE49-F238E27FC236}">
                <a16:creationId xmlns:a16="http://schemas.microsoft.com/office/drawing/2014/main" id="{BB2D210D-62A7-B7A5-04AB-7F13A7765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4488" y="3462338"/>
            <a:ext cx="2889250" cy="396875"/>
          </a:xfrm>
          <a:prstGeom prst="rect">
            <a:avLst/>
          </a:prstGeom>
          <a:solidFill>
            <a:srgbClr val="FFD52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itchFamily="34" charset="0"/>
                <a:ea typeface="Arial Unicode MS" pitchFamily="34" charset="-120"/>
                <a:cs typeface="Arial Unicode MS" pitchFamily="34" charset="-120"/>
              </a:defRPr>
            </a:lvl9pPr>
          </a:lstStyle>
          <a:p>
            <a:pPr>
              <a:spcBef>
                <a:spcPct val="50000"/>
              </a:spcBef>
              <a:buClr>
                <a:schemeClr val="folHlink"/>
              </a:buClr>
              <a:buSzPct val="75000"/>
              <a:buFont typeface="Comic Sans MS" pitchFamily="66" charset="0"/>
              <a:buNone/>
              <a:defRPr/>
            </a:pPr>
            <a:r>
              <a:rPr kumimoji="1" lang="zh-TW" alt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 </a:t>
            </a:r>
            <a:r>
              <a:rPr kumimoji="1" lang="en-US" altLang="zh-TW" sz="2000">
                <a:solidFill>
                  <a:schemeClr val="tx2"/>
                </a:solidFill>
                <a:latin typeface="Times New Roman" pitchFamily="18" charset="0"/>
                <a:ea typeface="新細明體" pitchFamily="18" charset="-120"/>
              </a:rPr>
              <a:t>How do I trap mice alive?</a:t>
            </a:r>
            <a:endParaRPr kumimoji="1" lang="en-US" altLang="zh-TW" sz="20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新細明體" pitchFamily="18" charset="-120"/>
            </a:endParaRPr>
          </a:p>
        </p:txBody>
      </p:sp>
      <p:pic>
        <p:nvPicPr>
          <p:cNvPr id="31768" name="Picture 24" descr="search_lg">
            <a:extLst>
              <a:ext uri="{FF2B5EF4-FFF2-40B4-BE49-F238E27FC236}">
                <a16:creationId xmlns:a16="http://schemas.microsoft.com/office/drawing/2014/main" id="{11E433F6-84C8-5A44-33C1-58A08E1CF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4" t="-3798"/>
          <a:stretch>
            <a:fillRect/>
          </a:stretch>
        </p:blipFill>
        <p:spPr bwMode="auto">
          <a:xfrm>
            <a:off x="5332413" y="4257675"/>
            <a:ext cx="3554412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69" name="Text Box 25">
            <a:extLst>
              <a:ext uri="{FF2B5EF4-FFF2-40B4-BE49-F238E27FC236}">
                <a16:creationId xmlns:a16="http://schemas.microsoft.com/office/drawing/2014/main" id="{321D3BA3-1963-989A-C73B-E95A31D2F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4386263"/>
            <a:ext cx="14065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>
                <a:schemeClr val="folHlink"/>
              </a:buClr>
              <a:buSzPct val="75000"/>
              <a:buFont typeface="Comic Sans MS" panose="030F0702030302020204" pitchFamily="66" charset="0"/>
              <a:buNone/>
            </a:pPr>
            <a:r>
              <a:rPr kumimoji="1" lang="en-US" altLang="zh-TW" sz="1600" b="1">
                <a:solidFill>
                  <a:schemeClr val="tx2"/>
                </a:solidFill>
                <a:latin typeface="Courier New" panose="02070309020205020404" pitchFamily="49" charset="0"/>
                <a:ea typeface="新細明體" panose="02020500000000000000" pitchFamily="18" charset="-120"/>
                <a:cs typeface="Arial Unicode MS" pitchFamily="34" charset="-128"/>
              </a:rPr>
              <a:t>mouse trap</a:t>
            </a:r>
            <a:endParaRPr kumimoji="1" lang="en-US" altLang="zh-TW">
              <a:solidFill>
                <a:schemeClr val="tx2"/>
              </a:solidFill>
              <a:latin typeface="Arial" panose="020B0604020202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31770" name="Line 26">
            <a:extLst>
              <a:ext uri="{FF2B5EF4-FFF2-40B4-BE49-F238E27FC236}">
                <a16:creationId xmlns:a16="http://schemas.microsoft.com/office/drawing/2014/main" id="{6197DB5A-4CD5-32FF-CFEC-67AF94D673C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200" y="2238375"/>
            <a:ext cx="1588" cy="3492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zh-TW" altLang="en-US"/>
          </a:p>
        </p:txBody>
      </p:sp>
      <p:sp>
        <p:nvSpPr>
          <p:cNvPr id="31771" name="Line 27">
            <a:extLst>
              <a:ext uri="{FF2B5EF4-FFF2-40B4-BE49-F238E27FC236}">
                <a16:creationId xmlns:a16="http://schemas.microsoft.com/office/drawing/2014/main" id="{3F9ACDDD-587F-8CA0-DF43-6B6CDFF59F1E}"/>
              </a:ext>
            </a:extLst>
          </p:cNvPr>
          <p:cNvSpPr>
            <a:spLocks noChangeShapeType="1"/>
          </p:cNvSpPr>
          <p:nvPr/>
        </p:nvSpPr>
        <p:spPr bwMode="auto">
          <a:xfrm>
            <a:off x="6796088" y="3103563"/>
            <a:ext cx="1587" cy="4111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1772" name="Line 28">
            <a:extLst>
              <a:ext uri="{FF2B5EF4-FFF2-40B4-BE49-F238E27FC236}">
                <a16:creationId xmlns:a16="http://schemas.microsoft.com/office/drawing/2014/main" id="{ACD0F9BA-AECF-3E52-328D-9A90550563B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11963" y="3856038"/>
            <a:ext cx="1587" cy="4111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cxnSp>
        <p:nvCxnSpPr>
          <p:cNvPr id="31773" name="AutoShape 29">
            <a:extLst>
              <a:ext uri="{FF2B5EF4-FFF2-40B4-BE49-F238E27FC236}">
                <a16:creationId xmlns:a16="http://schemas.microsoft.com/office/drawing/2014/main" id="{33FFD50A-2841-99C8-26F2-B121BE60E0A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874963" y="2357438"/>
            <a:ext cx="250825" cy="0"/>
          </a:xfrm>
          <a:prstGeom prst="straightConnector1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</p:cxnSp>
      <p:grpSp>
        <p:nvGrpSpPr>
          <p:cNvPr id="2" name="Group 30">
            <a:extLst>
              <a:ext uri="{FF2B5EF4-FFF2-40B4-BE49-F238E27FC236}">
                <a16:creationId xmlns:a16="http://schemas.microsoft.com/office/drawing/2014/main" id="{0449C23F-B50A-ABE2-6CEA-3A4E1C3E0627}"/>
              </a:ext>
            </a:extLst>
          </p:cNvPr>
          <p:cNvGrpSpPr>
            <a:grpSpLocks/>
          </p:cNvGrpSpPr>
          <p:nvPr/>
        </p:nvGrpSpPr>
        <p:grpSpPr bwMode="auto">
          <a:xfrm>
            <a:off x="2709863" y="2176463"/>
            <a:ext cx="4060825" cy="369887"/>
            <a:chOff x="1707" y="1102"/>
            <a:chExt cx="2558" cy="233"/>
          </a:xfrm>
        </p:grpSpPr>
        <p:sp>
          <p:nvSpPr>
            <p:cNvPr id="31783" name="Text Box 31">
              <a:extLst>
                <a:ext uri="{FF2B5EF4-FFF2-40B4-BE49-F238E27FC236}">
                  <a16:creationId xmlns:a16="http://schemas.microsoft.com/office/drawing/2014/main" id="{80BDE7A3-FA2C-1B24-B975-9011AA0970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7" y="1102"/>
              <a:ext cx="1127" cy="233"/>
            </a:xfrm>
            <a:prstGeom prst="rect">
              <a:avLst/>
            </a:prstGeom>
            <a:solidFill>
              <a:srgbClr val="88F29C"/>
            </a:solidFill>
            <a:ln w="28575">
              <a:solidFill>
                <a:srgbClr val="98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Clr>
                  <a:schemeClr val="folHlink"/>
                </a:buClr>
                <a:buSzPct val="75000"/>
                <a:buFont typeface="Comic Sans MS" panose="030F0702030302020204" pitchFamily="66" charset="0"/>
                <a:buNone/>
              </a:pPr>
              <a:r>
                <a:rPr kumimoji="1" lang="en-US" altLang="zh-TW" sz="1800">
                  <a:solidFill>
                    <a:srgbClr val="980000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Misconception?</a:t>
              </a:r>
              <a:endParaRPr kumimoji="1" lang="en-US" altLang="zh-TW">
                <a:solidFill>
                  <a:srgbClr val="98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cxnSp>
          <p:nvCxnSpPr>
            <p:cNvPr id="31784" name="AutoShape 32">
              <a:extLst>
                <a:ext uri="{FF2B5EF4-FFF2-40B4-BE49-F238E27FC236}">
                  <a16:creationId xmlns:a16="http://schemas.microsoft.com/office/drawing/2014/main" id="{B3A5BA2F-0C72-0A1F-6F91-E49207D2FF3C}"/>
                </a:ext>
              </a:extLst>
            </p:cNvPr>
            <p:cNvCxnSpPr>
              <a:cxnSpLocks noChangeShapeType="1"/>
              <a:stCxn id="31783" idx="1"/>
            </p:cNvCxnSpPr>
            <p:nvPr/>
          </p:nvCxnSpPr>
          <p:spPr bwMode="auto">
            <a:xfrm rot="10800000">
              <a:off x="1707" y="1200"/>
              <a:ext cx="570" cy="18"/>
            </a:xfrm>
            <a:prstGeom prst="straightConnector1">
              <a:avLst/>
            </a:prstGeom>
            <a:noFill/>
            <a:ln w="28575">
              <a:solidFill>
                <a:srgbClr val="98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85" name="AutoShape 33">
              <a:extLst>
                <a:ext uri="{FF2B5EF4-FFF2-40B4-BE49-F238E27FC236}">
                  <a16:creationId xmlns:a16="http://schemas.microsoft.com/office/drawing/2014/main" id="{1544AF61-A2E7-25B7-0749-DE1A0A4798D3}"/>
                </a:ext>
              </a:extLst>
            </p:cNvPr>
            <p:cNvCxnSpPr>
              <a:cxnSpLocks noChangeShapeType="1"/>
              <a:stCxn id="31783" idx="3"/>
            </p:cNvCxnSpPr>
            <p:nvPr/>
          </p:nvCxnSpPr>
          <p:spPr bwMode="auto">
            <a:xfrm>
              <a:off x="3404" y="1218"/>
              <a:ext cx="861" cy="4"/>
            </a:xfrm>
            <a:prstGeom prst="straightConnector1">
              <a:avLst/>
            </a:prstGeom>
            <a:noFill/>
            <a:ln w="28575">
              <a:solidFill>
                <a:srgbClr val="98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34">
            <a:extLst>
              <a:ext uri="{FF2B5EF4-FFF2-40B4-BE49-F238E27FC236}">
                <a16:creationId xmlns:a16="http://schemas.microsoft.com/office/drawing/2014/main" id="{F67ADE26-C1CB-1C8B-17D6-9D414828A40C}"/>
              </a:ext>
            </a:extLst>
          </p:cNvPr>
          <p:cNvGrpSpPr>
            <a:grpSpLocks/>
          </p:cNvGrpSpPr>
          <p:nvPr/>
        </p:nvGrpSpPr>
        <p:grpSpPr bwMode="auto">
          <a:xfrm>
            <a:off x="2724150" y="3125788"/>
            <a:ext cx="4060825" cy="369887"/>
            <a:chOff x="1716" y="1700"/>
            <a:chExt cx="2558" cy="233"/>
          </a:xfrm>
        </p:grpSpPr>
        <p:sp>
          <p:nvSpPr>
            <p:cNvPr id="31780" name="Text Box 35">
              <a:extLst>
                <a:ext uri="{FF2B5EF4-FFF2-40B4-BE49-F238E27FC236}">
                  <a16:creationId xmlns:a16="http://schemas.microsoft.com/office/drawing/2014/main" id="{52C84061-3772-81F5-1C69-865C98B854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69" y="1700"/>
              <a:ext cx="1130" cy="233"/>
            </a:xfrm>
            <a:prstGeom prst="rect">
              <a:avLst/>
            </a:prstGeom>
            <a:solidFill>
              <a:srgbClr val="88F29C"/>
            </a:solidFill>
            <a:ln w="28575">
              <a:solidFill>
                <a:srgbClr val="98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Clr>
                  <a:schemeClr val="folHlink"/>
                </a:buClr>
                <a:buSzPct val="75000"/>
                <a:buFont typeface="Comic Sans MS" panose="030F0702030302020204" pitchFamily="66" charset="0"/>
                <a:buNone/>
              </a:pPr>
              <a:r>
                <a:rPr kumimoji="1" lang="en-US" altLang="zh-TW" sz="1800">
                  <a:solidFill>
                    <a:srgbClr val="980000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Mistranslation?</a:t>
              </a:r>
              <a:endParaRPr kumimoji="1" lang="en-US" altLang="zh-TW">
                <a:solidFill>
                  <a:srgbClr val="98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cxnSp>
          <p:nvCxnSpPr>
            <p:cNvPr id="31781" name="AutoShape 36">
              <a:extLst>
                <a:ext uri="{FF2B5EF4-FFF2-40B4-BE49-F238E27FC236}">
                  <a16:creationId xmlns:a16="http://schemas.microsoft.com/office/drawing/2014/main" id="{678D466B-6565-9542-95D2-A33B6AAB830C}"/>
                </a:ext>
              </a:extLst>
            </p:cNvPr>
            <p:cNvCxnSpPr>
              <a:cxnSpLocks noChangeShapeType="1"/>
              <a:stCxn id="31780" idx="1"/>
            </p:cNvCxnSpPr>
            <p:nvPr/>
          </p:nvCxnSpPr>
          <p:spPr bwMode="auto">
            <a:xfrm rot="10800000">
              <a:off x="1716" y="1765"/>
              <a:ext cx="553" cy="51"/>
            </a:xfrm>
            <a:prstGeom prst="straightConnector1">
              <a:avLst/>
            </a:prstGeom>
            <a:noFill/>
            <a:ln w="28575">
              <a:solidFill>
                <a:srgbClr val="98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82" name="AutoShape 37">
              <a:extLst>
                <a:ext uri="{FF2B5EF4-FFF2-40B4-BE49-F238E27FC236}">
                  <a16:creationId xmlns:a16="http://schemas.microsoft.com/office/drawing/2014/main" id="{552BA36F-9858-CC6E-4439-029D98099C6E}"/>
                </a:ext>
              </a:extLst>
            </p:cNvPr>
            <p:cNvCxnSpPr>
              <a:cxnSpLocks noChangeShapeType="1"/>
              <a:stCxn id="31780" idx="3"/>
            </p:cNvCxnSpPr>
            <p:nvPr/>
          </p:nvCxnSpPr>
          <p:spPr bwMode="auto">
            <a:xfrm flipV="1">
              <a:off x="3399" y="1809"/>
              <a:ext cx="875" cy="7"/>
            </a:xfrm>
            <a:prstGeom prst="straightConnector1">
              <a:avLst/>
            </a:prstGeom>
            <a:noFill/>
            <a:ln w="28575">
              <a:solidFill>
                <a:srgbClr val="98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38">
            <a:extLst>
              <a:ext uri="{FF2B5EF4-FFF2-40B4-BE49-F238E27FC236}">
                <a16:creationId xmlns:a16="http://schemas.microsoft.com/office/drawing/2014/main" id="{7A5C45DB-DD03-797E-CD84-15F328E7ECFD}"/>
              </a:ext>
            </a:extLst>
          </p:cNvPr>
          <p:cNvGrpSpPr>
            <a:grpSpLocks/>
          </p:cNvGrpSpPr>
          <p:nvPr/>
        </p:nvGrpSpPr>
        <p:grpSpPr bwMode="auto">
          <a:xfrm>
            <a:off x="2684463" y="3857625"/>
            <a:ext cx="4105275" cy="369888"/>
            <a:chOff x="1691" y="2161"/>
            <a:chExt cx="2586" cy="233"/>
          </a:xfrm>
        </p:grpSpPr>
        <p:sp>
          <p:nvSpPr>
            <p:cNvPr id="31777" name="Text Box 39">
              <a:extLst>
                <a:ext uri="{FF2B5EF4-FFF2-40B4-BE49-F238E27FC236}">
                  <a16:creationId xmlns:a16="http://schemas.microsoft.com/office/drawing/2014/main" id="{0088E73A-BC90-D578-2E4C-D8F33DCD63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8" y="2161"/>
              <a:ext cx="1143" cy="233"/>
            </a:xfrm>
            <a:prstGeom prst="rect">
              <a:avLst/>
            </a:prstGeom>
            <a:solidFill>
              <a:srgbClr val="88F29C"/>
            </a:solidFill>
            <a:ln w="28575">
              <a:solidFill>
                <a:srgbClr val="98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Clr>
                  <a:schemeClr val="folHlink"/>
                </a:buClr>
                <a:buSzPct val="75000"/>
                <a:buFont typeface="Comic Sans MS" panose="030F0702030302020204" pitchFamily="66" charset="0"/>
                <a:buNone/>
              </a:pPr>
              <a:r>
                <a:rPr kumimoji="1" lang="en-US" altLang="zh-TW" sz="1800">
                  <a:solidFill>
                    <a:srgbClr val="980000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Misformulation?</a:t>
              </a:r>
              <a:endParaRPr kumimoji="1" lang="en-US" altLang="zh-TW">
                <a:solidFill>
                  <a:srgbClr val="98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cxnSp>
          <p:nvCxnSpPr>
            <p:cNvPr id="31778" name="AutoShape 40">
              <a:extLst>
                <a:ext uri="{FF2B5EF4-FFF2-40B4-BE49-F238E27FC236}">
                  <a16:creationId xmlns:a16="http://schemas.microsoft.com/office/drawing/2014/main" id="{2E635D95-67B6-FE05-6353-CEC55599F115}"/>
                </a:ext>
              </a:extLst>
            </p:cNvPr>
            <p:cNvCxnSpPr>
              <a:cxnSpLocks noChangeShapeType="1"/>
              <a:stCxn id="31777" idx="1"/>
            </p:cNvCxnSpPr>
            <p:nvPr/>
          </p:nvCxnSpPr>
          <p:spPr bwMode="auto">
            <a:xfrm rot="10800000" flipV="1">
              <a:off x="1691" y="2277"/>
              <a:ext cx="587" cy="36"/>
            </a:xfrm>
            <a:prstGeom prst="straightConnector1">
              <a:avLst/>
            </a:prstGeom>
            <a:noFill/>
            <a:ln w="28575">
              <a:solidFill>
                <a:srgbClr val="98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79" name="AutoShape 41">
              <a:extLst>
                <a:ext uri="{FF2B5EF4-FFF2-40B4-BE49-F238E27FC236}">
                  <a16:creationId xmlns:a16="http://schemas.microsoft.com/office/drawing/2014/main" id="{9C0354F2-DD9A-ADA8-A646-9F6074CBDD7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400" y="2281"/>
              <a:ext cx="877" cy="5"/>
            </a:xfrm>
            <a:prstGeom prst="straightConnector1">
              <a:avLst/>
            </a:prstGeom>
            <a:noFill/>
            <a:ln w="28575">
              <a:solidFill>
                <a:srgbClr val="98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C144B7A3-EBAD-22E1-ACE6-300B433D9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How good are the retrieved docs?</a:t>
            </a:r>
          </a:p>
        </p:txBody>
      </p:sp>
      <p:sp>
        <p:nvSpPr>
          <p:cNvPr id="33795" name="Content Placeholder 2">
            <a:extLst>
              <a:ext uri="{FF2B5EF4-FFF2-40B4-BE49-F238E27FC236}">
                <a16:creationId xmlns:a16="http://schemas.microsoft.com/office/drawing/2014/main" id="{A990DE39-AF05-A90F-0B16-67634A5A5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i="1">
                <a:solidFill>
                  <a:srgbClr val="139CB7"/>
                </a:solidFill>
                <a:ea typeface="ＭＳ Ｐゴシック" panose="020B0600070205080204" pitchFamily="34" charset="-128"/>
              </a:rPr>
              <a:t>Precision </a:t>
            </a:r>
            <a:r>
              <a:rPr lang="en-US" altLang="zh-TW">
                <a:ea typeface="ＭＳ Ｐゴシック" panose="020B0600070205080204" pitchFamily="34" charset="-128"/>
              </a:rPr>
              <a:t>: Fraction of retrieved docs that are relevant to user’s information need</a:t>
            </a:r>
          </a:p>
          <a:p>
            <a:pPr eaLnBrk="1" hangingPunct="1"/>
            <a:r>
              <a:rPr lang="en-US" altLang="zh-TW" i="1">
                <a:solidFill>
                  <a:srgbClr val="139CB7"/>
                </a:solidFill>
                <a:ea typeface="ＭＳ Ｐゴシック" panose="020B0600070205080204" pitchFamily="34" charset="-128"/>
              </a:rPr>
              <a:t>Recall</a:t>
            </a:r>
            <a:r>
              <a:rPr lang="en-US" altLang="zh-TW">
                <a:solidFill>
                  <a:srgbClr val="139CB7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zh-TW">
                <a:ea typeface="ＭＳ Ｐゴシック" panose="020B0600070205080204" pitchFamily="34" charset="-128"/>
              </a:rPr>
              <a:t>: Fraction of relevant docs in collection that are retrieved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More precise definitions and measurements to follow in later lectures</a:t>
            </a: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958DD728-339C-F087-2F1E-8F7720A47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235E915-D7E6-4D53-9725-9DFAC55CB8AA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33797" name="TextBox 4">
            <a:extLst>
              <a:ext uri="{FF2B5EF4-FFF2-40B4-BE49-F238E27FC236}">
                <a16:creationId xmlns:a16="http://schemas.microsoft.com/office/drawing/2014/main" id="{C94FC431-7FFD-85D4-A1C9-F5036C70C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46D46788-0AB9-C42A-DCC3-98469CA86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Bigger collections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2A7D6641-24E3-923F-1120-F09FA95845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Consider </a:t>
            </a:r>
            <a:r>
              <a:rPr lang="en-US" altLang="zh-TW" i="1">
                <a:ea typeface="ＭＳ Ｐゴシック" panose="020B0600070205080204" pitchFamily="34" charset="-128"/>
              </a:rPr>
              <a:t>N </a:t>
            </a:r>
            <a:r>
              <a:rPr lang="en-US" altLang="zh-TW">
                <a:ea typeface="ＭＳ Ｐゴシック" panose="020B0600070205080204" pitchFamily="34" charset="-128"/>
              </a:rPr>
              <a:t>= 1 million documents, each with about 1000 words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Avg 6 bytes/word including spaces/punctuation 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6GB of data in the documents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Say there are </a:t>
            </a:r>
            <a:r>
              <a:rPr lang="en-US" altLang="zh-TW" i="1">
                <a:ea typeface="ＭＳ Ｐゴシック" panose="020B0600070205080204" pitchFamily="34" charset="-128"/>
              </a:rPr>
              <a:t>M </a:t>
            </a:r>
            <a:r>
              <a:rPr lang="en-US" altLang="zh-TW">
                <a:ea typeface="ＭＳ Ｐゴシック" panose="020B0600070205080204" pitchFamily="34" charset="-128"/>
              </a:rPr>
              <a:t>= 500K </a:t>
            </a:r>
            <a:r>
              <a:rPr lang="en-US" altLang="zh-TW" i="1">
                <a:solidFill>
                  <a:srgbClr val="139CB7"/>
                </a:solidFill>
                <a:ea typeface="ＭＳ Ｐゴシック" panose="020B0600070205080204" pitchFamily="34" charset="-128"/>
              </a:rPr>
              <a:t>distinct</a:t>
            </a:r>
            <a:r>
              <a:rPr lang="en-US" altLang="zh-TW">
                <a:ea typeface="ＭＳ Ｐゴシック" panose="020B0600070205080204" pitchFamily="34" charset="-128"/>
              </a:rPr>
              <a:t> terms among these (1 billion words in total)</a:t>
            </a:r>
          </a:p>
        </p:txBody>
      </p:sp>
      <p:sp>
        <p:nvSpPr>
          <p:cNvPr id="35844" name="Slide Number Placeholder 5">
            <a:extLst>
              <a:ext uri="{FF2B5EF4-FFF2-40B4-BE49-F238E27FC236}">
                <a16:creationId xmlns:a16="http://schemas.microsoft.com/office/drawing/2014/main" id="{9CABF7D4-B57D-121D-02D5-4EDC1F8F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BB3F696-0AB9-4F5B-AF0D-D9D6AAC11FA3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35845" name="TextBox 4">
            <a:extLst>
              <a:ext uri="{FF2B5EF4-FFF2-40B4-BE49-F238E27FC236}">
                <a16:creationId xmlns:a16="http://schemas.microsoft.com/office/drawing/2014/main" id="{0CF71739-96FE-9852-2903-620C3A24C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B1570C2B-9C64-23F4-C76E-55802FAC94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Can’t build the term-document matrix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99F72382-C4D1-0CAB-B663-3FE3352A25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500K x 1M matrix has half-a-trillion 0’s and 1’s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But it has no more than one billion 1’s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matrix is extremely </a:t>
            </a:r>
            <a:r>
              <a:rPr lang="en-US" altLang="zh-TW">
                <a:solidFill>
                  <a:srgbClr val="0033CC"/>
                </a:solidFill>
                <a:ea typeface="ＭＳ Ｐゴシック" panose="020B0600070205080204" pitchFamily="34" charset="-128"/>
              </a:rPr>
              <a:t>sparse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What’s a better representation?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We only record the 1 positions</a:t>
            </a:r>
          </a:p>
        </p:txBody>
      </p:sp>
      <p:sp>
        <p:nvSpPr>
          <p:cNvPr id="37892" name="Slide Number Placeholder 5">
            <a:extLst>
              <a:ext uri="{FF2B5EF4-FFF2-40B4-BE49-F238E27FC236}">
                <a16:creationId xmlns:a16="http://schemas.microsoft.com/office/drawing/2014/main" id="{C86D9DE3-1902-8F8D-8738-EFFC07FDE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699202C-ACF8-4BC2-887D-44F0DB4D356F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37893" name="AutoShape 4">
            <a:extLst>
              <a:ext uri="{FF2B5EF4-FFF2-40B4-BE49-F238E27FC236}">
                <a16:creationId xmlns:a16="http://schemas.microsoft.com/office/drawing/2014/main" id="{182B9050-90B1-8897-6810-988D6E3C15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2514600"/>
            <a:ext cx="1447800" cy="609600"/>
          </a:xfrm>
          <a:prstGeom prst="leftArrowCallout">
            <a:avLst>
              <a:gd name="adj1" fmla="val 25000"/>
              <a:gd name="adj2" fmla="val 25000"/>
              <a:gd name="adj3" fmla="val 39583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Why?</a:t>
            </a:r>
          </a:p>
        </p:txBody>
      </p:sp>
      <p:sp>
        <p:nvSpPr>
          <p:cNvPr id="37894" name="TextBox 4">
            <a:extLst>
              <a:ext uri="{FF2B5EF4-FFF2-40B4-BE49-F238E27FC236}">
                <a16:creationId xmlns:a16="http://schemas.microsoft.com/office/drawing/2014/main" id="{861C9C9E-259D-F78F-2ECC-E45A355C4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772D9397-8C83-D0DD-0F15-FDE9A84FD1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Inverted index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51304310-4A75-0BB3-5C81-E795FF3655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For each term </a:t>
            </a:r>
            <a:r>
              <a:rPr lang="en-US" altLang="zh-TW" i="1">
                <a:ea typeface="ＭＳ Ｐゴシック" panose="020B0600070205080204" pitchFamily="34" charset="-128"/>
              </a:rPr>
              <a:t>t</a:t>
            </a:r>
            <a:r>
              <a:rPr lang="en-US" altLang="zh-TW">
                <a:ea typeface="ＭＳ Ｐゴシック" panose="020B0600070205080204" pitchFamily="34" charset="-128"/>
              </a:rPr>
              <a:t>, we must store a 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list</a:t>
            </a:r>
            <a:r>
              <a:rPr lang="en-US" altLang="zh-TW">
                <a:ea typeface="ＭＳ Ｐゴシック" panose="020B0600070205080204" pitchFamily="34" charset="-128"/>
              </a:rPr>
              <a:t> of all documents that contain </a:t>
            </a:r>
            <a:r>
              <a:rPr lang="en-US" altLang="zh-TW" i="1">
                <a:ea typeface="ＭＳ Ｐゴシック" panose="020B0600070205080204" pitchFamily="34" charset="-128"/>
              </a:rPr>
              <a:t>t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Identify each by a </a:t>
            </a:r>
            <a:r>
              <a:rPr lang="en-US" altLang="zh-TW" b="1">
                <a:ea typeface="ＭＳ Ｐゴシック" panose="020B0600070205080204" pitchFamily="34" charset="-128"/>
              </a:rPr>
              <a:t>docID</a:t>
            </a:r>
            <a:r>
              <a:rPr lang="en-US" altLang="zh-TW">
                <a:ea typeface="ＭＳ Ｐゴシック" panose="020B0600070205080204" pitchFamily="34" charset="-128"/>
              </a:rPr>
              <a:t>, a document serial number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Can we used fixed-size arrays for this?</a:t>
            </a:r>
          </a:p>
        </p:txBody>
      </p:sp>
      <p:sp>
        <p:nvSpPr>
          <p:cNvPr id="39940" name="Slide Number Placeholder 5">
            <a:extLst>
              <a:ext uri="{FF2B5EF4-FFF2-40B4-BE49-F238E27FC236}">
                <a16:creationId xmlns:a16="http://schemas.microsoft.com/office/drawing/2014/main" id="{4D4E52EE-0DD3-E83F-9181-CD57D90E6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D9AB356-7368-43AD-A91C-44C84E25E0EF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39941" name="Text Box 4">
            <a:extLst>
              <a:ext uri="{FF2B5EF4-FFF2-40B4-BE49-F238E27FC236}">
                <a16:creationId xmlns:a16="http://schemas.microsoft.com/office/drawing/2014/main" id="{9C1E9C12-42D9-DF6A-00B1-2CEF22B2B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733800"/>
            <a:ext cx="117633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Brutus</a:t>
            </a:r>
          </a:p>
        </p:txBody>
      </p:sp>
      <p:sp>
        <p:nvSpPr>
          <p:cNvPr id="39942" name="Text Box 5">
            <a:extLst>
              <a:ext uri="{FF2B5EF4-FFF2-40B4-BE49-F238E27FC236}">
                <a16:creationId xmlns:a16="http://schemas.microsoft.com/office/drawing/2014/main" id="{792E414A-6B3C-67A5-472C-F25DC0A6A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791075"/>
            <a:ext cx="161448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Calpurnia</a:t>
            </a:r>
          </a:p>
        </p:txBody>
      </p:sp>
      <p:sp>
        <p:nvSpPr>
          <p:cNvPr id="39943" name="Text Box 6">
            <a:extLst>
              <a:ext uri="{FF2B5EF4-FFF2-40B4-BE49-F238E27FC236}">
                <a16:creationId xmlns:a16="http://schemas.microsoft.com/office/drawing/2014/main" id="{6C30A0B9-087B-E0B3-9EAE-2D7BAAEFA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267200"/>
            <a:ext cx="1295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Caesar</a:t>
            </a:r>
          </a:p>
        </p:txBody>
      </p:sp>
      <p:sp>
        <p:nvSpPr>
          <p:cNvPr id="39944" name="AutoShape 7">
            <a:extLst>
              <a:ext uri="{FF2B5EF4-FFF2-40B4-BE49-F238E27FC236}">
                <a16:creationId xmlns:a16="http://schemas.microsoft.com/office/drawing/2014/main" id="{6F243F96-737A-C5C6-C3CB-4579B91EF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810000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9945" name="AutoShape 8">
            <a:extLst>
              <a:ext uri="{FF2B5EF4-FFF2-40B4-BE49-F238E27FC236}">
                <a16:creationId xmlns:a16="http://schemas.microsoft.com/office/drawing/2014/main" id="{FC25D881-1207-1725-84D0-0AD0653307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343400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pSp>
        <p:nvGrpSpPr>
          <p:cNvPr id="39946" name="Group 26">
            <a:extLst>
              <a:ext uri="{FF2B5EF4-FFF2-40B4-BE49-F238E27FC236}">
                <a16:creationId xmlns:a16="http://schemas.microsoft.com/office/drawing/2014/main" id="{1010BFF5-4A84-7972-87FA-69F8ACEFEBAA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4876800"/>
            <a:ext cx="4876800" cy="304800"/>
            <a:chOff x="2064" y="2448"/>
            <a:chExt cx="3072" cy="192"/>
          </a:xfrm>
        </p:grpSpPr>
        <p:sp>
          <p:nvSpPr>
            <p:cNvPr id="39985" name="Rectangle 27">
              <a:extLst>
                <a:ext uri="{FF2B5EF4-FFF2-40B4-BE49-F238E27FC236}">
                  <a16:creationId xmlns:a16="http://schemas.microsoft.com/office/drawing/2014/main" id="{ABE0A470-3179-F841-CB6F-675FB80F89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48"/>
              <a:ext cx="3072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39986" name="Rectangle 28">
              <a:extLst>
                <a:ext uri="{FF2B5EF4-FFF2-40B4-BE49-F238E27FC236}">
                  <a16:creationId xmlns:a16="http://schemas.microsoft.com/office/drawing/2014/main" id="{027C4241-75BE-8277-EE05-16450C40B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448"/>
              <a:ext cx="2304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39987" name="Rectangle 29">
              <a:extLst>
                <a:ext uri="{FF2B5EF4-FFF2-40B4-BE49-F238E27FC236}">
                  <a16:creationId xmlns:a16="http://schemas.microsoft.com/office/drawing/2014/main" id="{9B4EDE9C-E4A2-3435-8FBA-F55D81B2C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2448"/>
              <a:ext cx="1536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39988" name="Rectangle 30">
              <a:extLst>
                <a:ext uri="{FF2B5EF4-FFF2-40B4-BE49-F238E27FC236}">
                  <a16:creationId xmlns:a16="http://schemas.microsoft.com/office/drawing/2014/main" id="{D65F8203-2624-E741-C332-245F22B829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2448"/>
              <a:ext cx="768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39989" name="Line 31">
              <a:extLst>
                <a:ext uri="{FF2B5EF4-FFF2-40B4-BE49-F238E27FC236}">
                  <a16:creationId xmlns:a16="http://schemas.microsoft.com/office/drawing/2014/main" id="{1F006702-9E04-8712-C98E-03CD768F09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244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zh-TW" altLang="en-US"/>
            </a:p>
          </p:txBody>
        </p:sp>
      </p:grpSp>
      <p:grpSp>
        <p:nvGrpSpPr>
          <p:cNvPr id="39947" name="Group 51">
            <a:extLst>
              <a:ext uri="{FF2B5EF4-FFF2-40B4-BE49-F238E27FC236}">
                <a16:creationId xmlns:a16="http://schemas.microsoft.com/office/drawing/2014/main" id="{2D137FFA-D6F0-8DA7-A5F8-3CCE1F5A80DB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4256088"/>
            <a:ext cx="4959350" cy="473075"/>
            <a:chOff x="2064" y="2681"/>
            <a:chExt cx="3124" cy="298"/>
          </a:xfrm>
        </p:grpSpPr>
        <p:grpSp>
          <p:nvGrpSpPr>
            <p:cNvPr id="39971" name="Group 20">
              <a:extLst>
                <a:ext uri="{FF2B5EF4-FFF2-40B4-BE49-F238E27FC236}">
                  <a16:creationId xmlns:a16="http://schemas.microsoft.com/office/drawing/2014/main" id="{6BB89DD0-947F-A4B5-0CCF-0927092697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736"/>
              <a:ext cx="3072" cy="192"/>
              <a:chOff x="2064" y="2448"/>
              <a:chExt cx="3072" cy="192"/>
            </a:xfrm>
          </p:grpSpPr>
          <p:sp>
            <p:nvSpPr>
              <p:cNvPr id="39980" name="Rectangle 21">
                <a:extLst>
                  <a:ext uri="{FF2B5EF4-FFF2-40B4-BE49-F238E27FC236}">
                    <a16:creationId xmlns:a16="http://schemas.microsoft.com/office/drawing/2014/main" id="{17E1701E-3CF6-56B2-6BB8-5F29D5DF3C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39981" name="Rectangle 22">
                <a:extLst>
                  <a:ext uri="{FF2B5EF4-FFF2-40B4-BE49-F238E27FC236}">
                    <a16:creationId xmlns:a16="http://schemas.microsoft.com/office/drawing/2014/main" id="{282345D2-A13D-C508-66CC-E1689512F5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39982" name="Rectangle 23">
                <a:extLst>
                  <a:ext uri="{FF2B5EF4-FFF2-40B4-BE49-F238E27FC236}">
                    <a16:creationId xmlns:a16="http://schemas.microsoft.com/office/drawing/2014/main" id="{C2E1CDB1-62E6-804E-2186-F443BACE61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39983" name="Rectangle 24">
                <a:extLst>
                  <a:ext uri="{FF2B5EF4-FFF2-40B4-BE49-F238E27FC236}">
                    <a16:creationId xmlns:a16="http://schemas.microsoft.com/office/drawing/2014/main" id="{DAB93150-FEB9-6E02-A3F3-E306299CF8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39984" name="Line 25">
                <a:extLst>
                  <a:ext uri="{FF2B5EF4-FFF2-40B4-BE49-F238E27FC236}">
                    <a16:creationId xmlns:a16="http://schemas.microsoft.com/office/drawing/2014/main" id="{BA9244E0-C29F-2AF3-26DB-07695A9E6B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TW" altLang="en-US"/>
              </a:p>
            </p:txBody>
          </p:sp>
        </p:grpSp>
        <p:sp>
          <p:nvSpPr>
            <p:cNvPr id="39972" name="Text Box 32">
              <a:extLst>
                <a:ext uri="{FF2B5EF4-FFF2-40B4-BE49-F238E27FC236}">
                  <a16:creationId xmlns:a16="http://schemas.microsoft.com/office/drawing/2014/main" id="{19C03559-BD22-7195-0E03-F4796B97E5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0" y="268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</a:t>
              </a:r>
            </a:p>
          </p:txBody>
        </p:sp>
        <p:sp>
          <p:nvSpPr>
            <p:cNvPr id="39973" name="Text Box 33">
              <a:extLst>
                <a:ext uri="{FF2B5EF4-FFF2-40B4-BE49-F238E27FC236}">
                  <a16:creationId xmlns:a16="http://schemas.microsoft.com/office/drawing/2014/main" id="{5F42D13B-319E-6731-39D5-2C669477DF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8" y="2681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2</a:t>
              </a:r>
            </a:p>
          </p:txBody>
        </p:sp>
        <p:sp>
          <p:nvSpPr>
            <p:cNvPr id="39974" name="Text Box 34">
              <a:extLst>
                <a:ext uri="{FF2B5EF4-FFF2-40B4-BE49-F238E27FC236}">
                  <a16:creationId xmlns:a16="http://schemas.microsoft.com/office/drawing/2014/main" id="{D3641B4C-51C6-CED1-404F-0C40F43238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5" y="2688"/>
              <a:ext cx="2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4</a:t>
              </a:r>
            </a:p>
          </p:txBody>
        </p:sp>
        <p:sp>
          <p:nvSpPr>
            <p:cNvPr id="39975" name="Text Box 35">
              <a:extLst>
                <a:ext uri="{FF2B5EF4-FFF2-40B4-BE49-F238E27FC236}">
                  <a16:creationId xmlns:a16="http://schemas.microsoft.com/office/drawing/2014/main" id="{E74CB4BE-0083-7A1F-EC5F-BBE74225D1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268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5</a:t>
              </a:r>
            </a:p>
          </p:txBody>
        </p:sp>
        <p:sp>
          <p:nvSpPr>
            <p:cNvPr id="39976" name="Text Box 36">
              <a:extLst>
                <a:ext uri="{FF2B5EF4-FFF2-40B4-BE49-F238E27FC236}">
                  <a16:creationId xmlns:a16="http://schemas.microsoft.com/office/drawing/2014/main" id="{E9638324-4C6C-D8CD-AB30-D23CE07E5C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5" y="2688"/>
              <a:ext cx="2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6</a:t>
              </a:r>
            </a:p>
          </p:txBody>
        </p:sp>
        <p:sp>
          <p:nvSpPr>
            <p:cNvPr id="39977" name="Text Box 37">
              <a:extLst>
                <a:ext uri="{FF2B5EF4-FFF2-40B4-BE49-F238E27FC236}">
                  <a16:creationId xmlns:a16="http://schemas.microsoft.com/office/drawing/2014/main" id="{8EE9C9C3-322E-5B31-5036-976B60C59A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9" y="2688"/>
              <a:ext cx="36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16</a:t>
              </a:r>
            </a:p>
          </p:txBody>
        </p:sp>
        <p:sp>
          <p:nvSpPr>
            <p:cNvPr id="39978" name="Text Box 38">
              <a:extLst>
                <a:ext uri="{FF2B5EF4-FFF2-40B4-BE49-F238E27FC236}">
                  <a16:creationId xmlns:a16="http://schemas.microsoft.com/office/drawing/2014/main" id="{9FE49D15-A493-FA82-63AF-32C6CD8D37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2688"/>
              <a:ext cx="36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57</a:t>
              </a:r>
            </a:p>
          </p:txBody>
        </p:sp>
        <p:sp>
          <p:nvSpPr>
            <p:cNvPr id="39979" name="Text Box 39">
              <a:extLst>
                <a:ext uri="{FF2B5EF4-FFF2-40B4-BE49-F238E27FC236}">
                  <a16:creationId xmlns:a16="http://schemas.microsoft.com/office/drawing/2014/main" id="{537076B3-C17F-0CB2-EF9B-038BD62B9D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4" y="2688"/>
              <a:ext cx="4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132</a:t>
              </a:r>
            </a:p>
          </p:txBody>
        </p:sp>
      </p:grpSp>
      <p:grpSp>
        <p:nvGrpSpPr>
          <p:cNvPr id="39948" name="Group 52">
            <a:extLst>
              <a:ext uri="{FF2B5EF4-FFF2-40B4-BE49-F238E27FC236}">
                <a16:creationId xmlns:a16="http://schemas.microsoft.com/office/drawing/2014/main" id="{D21A7A9C-4F83-77FF-B759-A7960D01795F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3733800"/>
            <a:ext cx="4876800" cy="461963"/>
            <a:chOff x="2064" y="2400"/>
            <a:chExt cx="3072" cy="291"/>
          </a:xfrm>
        </p:grpSpPr>
        <p:grpSp>
          <p:nvGrpSpPr>
            <p:cNvPr id="39957" name="Group 19">
              <a:extLst>
                <a:ext uri="{FF2B5EF4-FFF2-40B4-BE49-F238E27FC236}">
                  <a16:creationId xmlns:a16="http://schemas.microsoft.com/office/drawing/2014/main" id="{56200B1A-1C82-3DA9-B74E-DAA9CC1C21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448"/>
              <a:ext cx="3072" cy="192"/>
              <a:chOff x="2064" y="2448"/>
              <a:chExt cx="3072" cy="192"/>
            </a:xfrm>
          </p:grpSpPr>
          <p:sp>
            <p:nvSpPr>
              <p:cNvPr id="39966" name="Rectangle 11">
                <a:extLst>
                  <a:ext uri="{FF2B5EF4-FFF2-40B4-BE49-F238E27FC236}">
                    <a16:creationId xmlns:a16="http://schemas.microsoft.com/office/drawing/2014/main" id="{E768FEA1-9465-D385-DADE-CBB73D4467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39967" name="Rectangle 13">
                <a:extLst>
                  <a:ext uri="{FF2B5EF4-FFF2-40B4-BE49-F238E27FC236}">
                    <a16:creationId xmlns:a16="http://schemas.microsoft.com/office/drawing/2014/main" id="{163D68EE-4984-42CA-DFBD-F7FF0FAFEF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39968" name="Rectangle 15">
                <a:extLst>
                  <a:ext uri="{FF2B5EF4-FFF2-40B4-BE49-F238E27FC236}">
                    <a16:creationId xmlns:a16="http://schemas.microsoft.com/office/drawing/2014/main" id="{C0119061-6227-A9FE-7C0F-E6CCF36D1F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39969" name="Rectangle 16">
                <a:extLst>
                  <a:ext uri="{FF2B5EF4-FFF2-40B4-BE49-F238E27FC236}">
                    <a16:creationId xmlns:a16="http://schemas.microsoft.com/office/drawing/2014/main" id="{78F05B3C-771F-C2E7-D128-C2C841DA49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39970" name="Line 18">
                <a:extLst>
                  <a:ext uri="{FF2B5EF4-FFF2-40B4-BE49-F238E27FC236}">
                    <a16:creationId xmlns:a16="http://schemas.microsoft.com/office/drawing/2014/main" id="{8BE602FF-29B7-6E7E-2A4F-54AE29E876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TW" altLang="en-US"/>
              </a:p>
            </p:txBody>
          </p:sp>
        </p:grpSp>
        <p:sp>
          <p:nvSpPr>
            <p:cNvPr id="39958" name="Text Box 40">
              <a:extLst>
                <a:ext uri="{FF2B5EF4-FFF2-40B4-BE49-F238E27FC236}">
                  <a16:creationId xmlns:a16="http://schemas.microsoft.com/office/drawing/2014/main" id="{8EB610BC-607F-E9FE-CF63-AAC1578819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2400"/>
              <a:ext cx="2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</a:t>
              </a:r>
            </a:p>
          </p:txBody>
        </p:sp>
        <p:sp>
          <p:nvSpPr>
            <p:cNvPr id="39959" name="Text Box 41">
              <a:extLst>
                <a:ext uri="{FF2B5EF4-FFF2-40B4-BE49-F238E27FC236}">
                  <a16:creationId xmlns:a16="http://schemas.microsoft.com/office/drawing/2014/main" id="{43A4D417-EE90-907A-D8B2-E0A2AA9BB0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3" y="2400"/>
              <a:ext cx="2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2</a:t>
              </a:r>
            </a:p>
          </p:txBody>
        </p:sp>
        <p:sp>
          <p:nvSpPr>
            <p:cNvPr id="39960" name="Text Box 42">
              <a:extLst>
                <a:ext uri="{FF2B5EF4-FFF2-40B4-BE49-F238E27FC236}">
                  <a16:creationId xmlns:a16="http://schemas.microsoft.com/office/drawing/2014/main" id="{DF5F4BA5-BE78-F8BA-D980-0F79E9BC5B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2400"/>
              <a:ext cx="2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4</a:t>
              </a:r>
            </a:p>
          </p:txBody>
        </p:sp>
        <p:sp>
          <p:nvSpPr>
            <p:cNvPr id="39961" name="Text Box 43">
              <a:extLst>
                <a:ext uri="{FF2B5EF4-FFF2-40B4-BE49-F238E27FC236}">
                  <a16:creationId xmlns:a16="http://schemas.microsoft.com/office/drawing/2014/main" id="{D6194332-7E9B-D4F1-F30B-5A3D7D96B2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400"/>
              <a:ext cx="36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11</a:t>
              </a:r>
            </a:p>
          </p:txBody>
        </p:sp>
        <p:sp>
          <p:nvSpPr>
            <p:cNvPr id="39962" name="Text Box 44">
              <a:extLst>
                <a:ext uri="{FF2B5EF4-FFF2-40B4-BE49-F238E27FC236}">
                  <a16:creationId xmlns:a16="http://schemas.microsoft.com/office/drawing/2014/main" id="{B9CB1F80-BD72-B555-0357-93B9304646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5" y="2400"/>
              <a:ext cx="36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31</a:t>
              </a:r>
            </a:p>
          </p:txBody>
        </p:sp>
        <p:sp>
          <p:nvSpPr>
            <p:cNvPr id="39963" name="Text Box 45">
              <a:extLst>
                <a:ext uri="{FF2B5EF4-FFF2-40B4-BE49-F238E27FC236}">
                  <a16:creationId xmlns:a16="http://schemas.microsoft.com/office/drawing/2014/main" id="{DE00E1F9-F8A5-B4BB-EBA4-7FB9954229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9" y="2400"/>
              <a:ext cx="36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45</a:t>
              </a:r>
            </a:p>
          </p:txBody>
        </p:sp>
        <p:sp>
          <p:nvSpPr>
            <p:cNvPr id="39964" name="Text Box 46">
              <a:extLst>
                <a:ext uri="{FF2B5EF4-FFF2-40B4-BE49-F238E27FC236}">
                  <a16:creationId xmlns:a16="http://schemas.microsoft.com/office/drawing/2014/main" id="{8225205B-9C79-B44A-9101-A64C37F12C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2400"/>
              <a:ext cx="4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173</a:t>
              </a:r>
            </a:p>
          </p:txBody>
        </p:sp>
        <p:sp>
          <p:nvSpPr>
            <p:cNvPr id="39965" name="Text Box 47">
              <a:extLst>
                <a:ext uri="{FF2B5EF4-FFF2-40B4-BE49-F238E27FC236}">
                  <a16:creationId xmlns:a16="http://schemas.microsoft.com/office/drawing/2014/main" id="{AD187C3B-B6E5-3B85-8DCD-60DB0F9C7E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7" y="2400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</p:grpSp>
      <p:sp>
        <p:nvSpPr>
          <p:cNvPr id="39949" name="Text Box 48">
            <a:extLst>
              <a:ext uri="{FF2B5EF4-FFF2-40B4-BE49-F238E27FC236}">
                <a16:creationId xmlns:a16="http://schemas.microsoft.com/office/drawing/2014/main" id="{CC129AD4-B750-1D83-C053-34E9E60818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3600" y="4816475"/>
            <a:ext cx="379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2</a:t>
            </a:r>
          </a:p>
        </p:txBody>
      </p:sp>
      <p:sp>
        <p:nvSpPr>
          <p:cNvPr id="39950" name="AutoShape 49">
            <a:extLst>
              <a:ext uri="{FF2B5EF4-FFF2-40B4-BE49-F238E27FC236}">
                <a16:creationId xmlns:a16="http://schemas.microsoft.com/office/drawing/2014/main" id="{DAEDCBFB-E83D-7DBA-0541-23ECEDF1B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876800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39951" name="Text Box 50">
            <a:extLst>
              <a:ext uri="{FF2B5EF4-FFF2-40B4-BE49-F238E27FC236}">
                <a16:creationId xmlns:a16="http://schemas.microsoft.com/office/drawing/2014/main" id="{B5D12F0A-066D-0BDC-910F-EB7F1B319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5725" y="4800600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31</a:t>
            </a:r>
          </a:p>
        </p:txBody>
      </p:sp>
      <p:sp>
        <p:nvSpPr>
          <p:cNvPr id="1199158" name="Text Box 54">
            <a:extLst>
              <a:ext uri="{FF2B5EF4-FFF2-40B4-BE49-F238E27FC236}">
                <a16:creationId xmlns:a16="http://schemas.microsoft.com/office/drawing/2014/main" id="{1AA9FB46-5554-7F23-D933-E5F341C11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562600"/>
            <a:ext cx="5334000" cy="822325"/>
          </a:xfrm>
          <a:prstGeom prst="rect">
            <a:avLst/>
          </a:prstGeom>
          <a:solidFill>
            <a:schemeClr val="accent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What happens if the word </a:t>
            </a:r>
            <a:r>
              <a:rPr lang="en-US" altLang="zh-TW" sz="2400" b="1" i="1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Caesar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 is added to document 14? </a:t>
            </a:r>
          </a:p>
        </p:txBody>
      </p:sp>
      <p:sp>
        <p:nvSpPr>
          <p:cNvPr id="39953" name="TextBox 49">
            <a:extLst>
              <a:ext uri="{FF2B5EF4-FFF2-40B4-BE49-F238E27FC236}">
                <a16:creationId xmlns:a16="http://schemas.microsoft.com/office/drawing/2014/main" id="{53BE666E-9181-AE75-1843-EEDC8D5C1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1.2</a:t>
            </a:r>
          </a:p>
        </p:txBody>
      </p:sp>
      <p:sp>
        <p:nvSpPr>
          <p:cNvPr id="39954" name="Text Box 46">
            <a:extLst>
              <a:ext uri="{FF2B5EF4-FFF2-40B4-BE49-F238E27FC236}">
                <a16:creationId xmlns:a16="http://schemas.microsoft.com/office/drawing/2014/main" id="{0B8BC148-616B-2E16-B1B2-0960D3891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733800"/>
            <a:ext cx="768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174</a:t>
            </a:r>
          </a:p>
        </p:txBody>
      </p:sp>
      <p:sp>
        <p:nvSpPr>
          <p:cNvPr id="39955" name="Text Box 50">
            <a:extLst>
              <a:ext uri="{FF2B5EF4-FFF2-40B4-BE49-F238E27FC236}">
                <a16:creationId xmlns:a16="http://schemas.microsoft.com/office/drawing/2014/main" id="{CE9C4B06-2B63-16EF-EEE1-AF55498B9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925" y="4800600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54</a:t>
            </a:r>
          </a:p>
        </p:txBody>
      </p:sp>
      <p:sp>
        <p:nvSpPr>
          <p:cNvPr id="39956" name="Text Box 50">
            <a:extLst>
              <a:ext uri="{FF2B5EF4-FFF2-40B4-BE49-F238E27FC236}">
                <a16:creationId xmlns:a16="http://schemas.microsoft.com/office/drawing/2014/main" id="{598B9804-581D-4D0A-0704-959D3E62B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800600"/>
            <a:ext cx="768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101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9158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83EE9457-591E-52E9-399D-D6A36560F9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Inverted index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D40C1522-6835-D081-0D71-525C5B9B73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need variable-size postings lists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On disk, a continuous run of postings is normal and best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In memory, can use linked lists or variable-length arrays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Some tradeoffs in size/ease of insertion</a:t>
            </a:r>
          </a:p>
        </p:txBody>
      </p:sp>
      <p:sp>
        <p:nvSpPr>
          <p:cNvPr id="41988" name="Slide Number Placeholder 5">
            <a:extLst>
              <a:ext uri="{FF2B5EF4-FFF2-40B4-BE49-F238E27FC236}">
                <a16:creationId xmlns:a16="http://schemas.microsoft.com/office/drawing/2014/main" id="{D8E3907B-5197-2592-FDD2-5571E4741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665C92D-C6FE-44EE-B411-B5A60DBA14D7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grpSp>
        <p:nvGrpSpPr>
          <p:cNvPr id="2" name="Group 54">
            <a:extLst>
              <a:ext uri="{FF2B5EF4-FFF2-40B4-BE49-F238E27FC236}">
                <a16:creationId xmlns:a16="http://schemas.microsoft.com/office/drawing/2014/main" id="{B6AF36F4-4549-C7AF-A9EC-1B1CE0676CEB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3971925"/>
            <a:ext cx="1666875" cy="2398713"/>
            <a:chOff x="192" y="2502"/>
            <a:chExt cx="1050" cy="1511"/>
          </a:xfrm>
        </p:grpSpPr>
        <p:sp>
          <p:nvSpPr>
            <p:cNvPr id="42044" name="AutoShape 46">
              <a:extLst>
                <a:ext uri="{FF2B5EF4-FFF2-40B4-BE49-F238E27FC236}">
                  <a16:creationId xmlns:a16="http://schemas.microsoft.com/office/drawing/2014/main" id="{BAB45B44-BAF5-BAF2-38C5-35D30472F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" y="2502"/>
              <a:ext cx="144" cy="960"/>
            </a:xfrm>
            <a:prstGeom prst="leftBrace">
              <a:avLst>
                <a:gd name="adj1" fmla="val 55556"/>
                <a:gd name="adj2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33838" name="Text Box 47">
              <a:extLst>
                <a:ext uri="{FF2B5EF4-FFF2-40B4-BE49-F238E27FC236}">
                  <a16:creationId xmlns:a16="http://schemas.microsoft.com/office/drawing/2014/main" id="{44D018BC-FB12-FE32-75FE-B2C1CF3BF6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" y="3725"/>
              <a:ext cx="964" cy="28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i="1">
                  <a:latin typeface="Tahoma" charset="0"/>
                  <a:ea typeface="Arial Unicode MS" charset="0"/>
                  <a:cs typeface="Arial Unicode MS" charset="0"/>
                </a:rPr>
                <a:t>Dictionary</a:t>
              </a:r>
            </a:p>
          </p:txBody>
        </p:sp>
        <p:cxnSp>
          <p:nvCxnSpPr>
            <p:cNvPr id="42046" name="AutoShape 48">
              <a:extLst>
                <a:ext uri="{FF2B5EF4-FFF2-40B4-BE49-F238E27FC236}">
                  <a16:creationId xmlns:a16="http://schemas.microsoft.com/office/drawing/2014/main" id="{D89F4797-144F-FFE4-C0DA-8732AA12CE83}"/>
                </a:ext>
              </a:extLst>
            </p:cNvPr>
            <p:cNvCxnSpPr>
              <a:cxnSpLocks noChangeShapeType="1"/>
              <a:stCxn id="33838" idx="1"/>
              <a:endCxn id="42044" idx="1"/>
            </p:cNvCxnSpPr>
            <p:nvPr/>
          </p:nvCxnSpPr>
          <p:spPr bwMode="auto">
            <a:xfrm rot="10800000">
              <a:off x="192" y="2982"/>
              <a:ext cx="86" cy="889"/>
            </a:xfrm>
            <a:prstGeom prst="curvedConnector3">
              <a:avLst>
                <a:gd name="adj1" fmla="val 26744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53">
            <a:extLst>
              <a:ext uri="{FF2B5EF4-FFF2-40B4-BE49-F238E27FC236}">
                <a16:creationId xmlns:a16="http://schemas.microsoft.com/office/drawing/2014/main" id="{3226DB1E-BDB5-50DD-DDA5-9403FBA2800B}"/>
              </a:ext>
            </a:extLst>
          </p:cNvPr>
          <p:cNvGrpSpPr>
            <a:grpSpLocks/>
          </p:cNvGrpSpPr>
          <p:nvPr/>
        </p:nvGrpSpPr>
        <p:grpSpPr bwMode="auto">
          <a:xfrm>
            <a:off x="3657600" y="5495925"/>
            <a:ext cx="5334000" cy="803275"/>
            <a:chOff x="2352" y="3600"/>
            <a:chExt cx="3360" cy="506"/>
          </a:xfrm>
        </p:grpSpPr>
        <p:sp>
          <p:nvSpPr>
            <p:cNvPr id="42042" name="AutoShape 51">
              <a:extLst>
                <a:ext uri="{FF2B5EF4-FFF2-40B4-BE49-F238E27FC236}">
                  <a16:creationId xmlns:a16="http://schemas.microsoft.com/office/drawing/2014/main" id="{F453C744-3C07-3ED6-C48A-27E4FAC70D5D}"/>
                </a:ext>
              </a:extLst>
            </p:cNvPr>
            <p:cNvSpPr>
              <a:spLocks/>
            </p:cNvSpPr>
            <p:nvPr/>
          </p:nvSpPr>
          <p:spPr bwMode="auto">
            <a:xfrm rot="-5400000">
              <a:off x="3924" y="2028"/>
              <a:ext cx="216" cy="3360"/>
            </a:xfrm>
            <a:prstGeom prst="leftBrace">
              <a:avLst>
                <a:gd name="adj1" fmla="val 129630"/>
                <a:gd name="adj2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42043" name="Text Box 52">
              <a:extLst>
                <a:ext uri="{FF2B5EF4-FFF2-40B4-BE49-F238E27FC236}">
                  <a16:creationId xmlns:a16="http://schemas.microsoft.com/office/drawing/2014/main" id="{E5849E86-7553-7F18-5819-57ADE68B5F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3815"/>
              <a:ext cx="880" cy="291"/>
            </a:xfrm>
            <a:prstGeom prst="rect">
              <a:avLst/>
            </a:prstGeom>
            <a:solidFill>
              <a:srgbClr val="83AD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 i="1">
                  <a:latin typeface="Tahoma" panose="020B060403050404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Postings</a:t>
              </a:r>
            </a:p>
          </p:txBody>
        </p:sp>
      </p:grpSp>
      <p:sp>
        <p:nvSpPr>
          <p:cNvPr id="1200183" name="Text Box 55">
            <a:extLst>
              <a:ext uri="{FF2B5EF4-FFF2-40B4-BE49-F238E27FC236}">
                <a16:creationId xmlns:a16="http://schemas.microsoft.com/office/drawing/2014/main" id="{F6F80CE7-6692-DFDB-6128-DA6ACF21F9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284913"/>
            <a:ext cx="5605463" cy="45720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Sorted by docID (more later on why)</a:t>
            </a:r>
          </a:p>
        </p:txBody>
      </p:sp>
      <p:sp>
        <p:nvSpPr>
          <p:cNvPr id="22568" name="Rectangle 73">
            <a:extLst>
              <a:ext uri="{FF2B5EF4-FFF2-40B4-BE49-F238E27FC236}">
                <a16:creationId xmlns:a16="http://schemas.microsoft.com/office/drawing/2014/main" id="{F0808543-CE34-4033-511B-6FF1199CB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3048000"/>
            <a:ext cx="1143000" cy="406400"/>
          </a:xfrm>
          <a:prstGeom prst="rect">
            <a:avLst/>
          </a:prstGeom>
          <a:gradFill rotWithShape="1">
            <a:gsLst>
              <a:gs pos="0">
                <a:srgbClr val="FFE5E5"/>
              </a:gs>
              <a:gs pos="64999">
                <a:srgbClr val="FFBEBD"/>
              </a:gs>
              <a:gs pos="100000">
                <a:srgbClr val="FFA2A1"/>
              </a:gs>
            </a:gsLst>
            <a:lin ang="54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en-US" sz="2000" i="1">
                <a:solidFill>
                  <a:srgbClr val="000000"/>
                </a:solidFill>
                <a:latin typeface="+mn-lt"/>
                <a:ea typeface="Arial Unicode MS" charset="0"/>
                <a:cs typeface="Arial Unicode MS" charset="0"/>
              </a:rPr>
              <a:t>Posting</a:t>
            </a:r>
          </a:p>
        </p:txBody>
      </p:sp>
      <p:sp>
        <p:nvSpPr>
          <p:cNvPr id="41993" name="Line 75">
            <a:extLst>
              <a:ext uri="{FF2B5EF4-FFF2-40B4-BE49-F238E27FC236}">
                <a16:creationId xmlns:a16="http://schemas.microsoft.com/office/drawing/2014/main" id="{8F159741-B1E5-EB1D-8963-DCFCF7A5A98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0" y="35052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zh-TW" altLang="en-US"/>
          </a:p>
        </p:txBody>
      </p:sp>
      <p:sp>
        <p:nvSpPr>
          <p:cNvPr id="41994" name="TextBox 52">
            <a:extLst>
              <a:ext uri="{FF2B5EF4-FFF2-40B4-BE49-F238E27FC236}">
                <a16:creationId xmlns:a16="http://schemas.microsoft.com/office/drawing/2014/main" id="{47B3B72D-C1DE-BDBC-1A2C-1EAE12E862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1.2</a:t>
            </a:r>
          </a:p>
        </p:txBody>
      </p:sp>
      <p:sp>
        <p:nvSpPr>
          <p:cNvPr id="54" name="Text Box 4">
            <a:extLst>
              <a:ext uri="{FF2B5EF4-FFF2-40B4-BE49-F238E27FC236}">
                <a16:creationId xmlns:a16="http://schemas.microsoft.com/office/drawing/2014/main" id="{FE29BF4E-2032-05CC-97C6-78F1F70E7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886200"/>
            <a:ext cx="1092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b="1" i="1" dirty="0">
                <a:latin typeface="+mn-lt"/>
                <a:ea typeface="Arial Unicode MS" charset="0"/>
                <a:cs typeface="Arial Unicode MS" charset="0"/>
              </a:rPr>
              <a:t>Brutus</a:t>
            </a:r>
          </a:p>
        </p:txBody>
      </p:sp>
      <p:sp>
        <p:nvSpPr>
          <p:cNvPr id="55" name="Text Box 5">
            <a:extLst>
              <a:ext uri="{FF2B5EF4-FFF2-40B4-BE49-F238E27FC236}">
                <a16:creationId xmlns:a16="http://schemas.microsoft.com/office/drawing/2014/main" id="{C9A52C0D-B301-1230-F3E1-501134873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943475"/>
            <a:ext cx="1490663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b="1" i="1" dirty="0">
                <a:latin typeface="+mn-lt"/>
                <a:ea typeface="Arial Unicode MS" charset="0"/>
                <a:cs typeface="Arial Unicode MS" charset="0"/>
              </a:rPr>
              <a:t>Calpurnia</a:t>
            </a:r>
          </a:p>
        </p:txBody>
      </p:sp>
      <p:sp>
        <p:nvSpPr>
          <p:cNvPr id="56" name="Text Box 6">
            <a:extLst>
              <a:ext uri="{FF2B5EF4-FFF2-40B4-BE49-F238E27FC236}">
                <a16:creationId xmlns:a16="http://schemas.microsoft.com/office/drawing/2014/main" id="{21A909C1-BB6E-0ADF-D444-4548660FE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419600"/>
            <a:ext cx="11493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b="1" i="1" dirty="0">
                <a:latin typeface="+mn-lt"/>
                <a:ea typeface="Arial Unicode MS" charset="0"/>
                <a:cs typeface="Arial Unicode MS" charset="0"/>
              </a:rPr>
              <a:t>Caesar</a:t>
            </a:r>
          </a:p>
        </p:txBody>
      </p:sp>
      <p:sp>
        <p:nvSpPr>
          <p:cNvPr id="41998" name="AutoShape 7">
            <a:extLst>
              <a:ext uri="{FF2B5EF4-FFF2-40B4-BE49-F238E27FC236}">
                <a16:creationId xmlns:a16="http://schemas.microsoft.com/office/drawing/2014/main" id="{FDA9CF8E-B13F-2AD0-BE9F-E18963BDD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050" y="3962400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1999" name="AutoShape 8">
            <a:extLst>
              <a:ext uri="{FF2B5EF4-FFF2-40B4-BE49-F238E27FC236}">
                <a16:creationId xmlns:a16="http://schemas.microsoft.com/office/drawing/2014/main" id="{DD907788-8F56-E2C7-66CA-7DE1F15E0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050" y="4495800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pSp>
        <p:nvGrpSpPr>
          <p:cNvPr id="42000" name="Group 26">
            <a:extLst>
              <a:ext uri="{FF2B5EF4-FFF2-40B4-BE49-F238E27FC236}">
                <a16:creationId xmlns:a16="http://schemas.microsoft.com/office/drawing/2014/main" id="{64E8F06F-3B4A-8BAB-866F-D997FF54B0F6}"/>
              </a:ext>
            </a:extLst>
          </p:cNvPr>
          <p:cNvGrpSpPr>
            <a:grpSpLocks/>
          </p:cNvGrpSpPr>
          <p:nvPr/>
        </p:nvGrpSpPr>
        <p:grpSpPr bwMode="auto">
          <a:xfrm>
            <a:off x="3651250" y="5029200"/>
            <a:ext cx="4876800" cy="304800"/>
            <a:chOff x="2064" y="2448"/>
            <a:chExt cx="3072" cy="192"/>
          </a:xfrm>
        </p:grpSpPr>
        <p:sp>
          <p:nvSpPr>
            <p:cNvPr id="42037" name="Rectangle 27">
              <a:extLst>
                <a:ext uri="{FF2B5EF4-FFF2-40B4-BE49-F238E27FC236}">
                  <a16:creationId xmlns:a16="http://schemas.microsoft.com/office/drawing/2014/main" id="{B7862B64-4012-1D04-436A-50DEE0A32B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48"/>
              <a:ext cx="3072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42038" name="Rectangle 28">
              <a:extLst>
                <a:ext uri="{FF2B5EF4-FFF2-40B4-BE49-F238E27FC236}">
                  <a16:creationId xmlns:a16="http://schemas.microsoft.com/office/drawing/2014/main" id="{8E831AAA-2954-56CD-6096-492B6136A1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448"/>
              <a:ext cx="2304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42039" name="Rectangle 29">
              <a:extLst>
                <a:ext uri="{FF2B5EF4-FFF2-40B4-BE49-F238E27FC236}">
                  <a16:creationId xmlns:a16="http://schemas.microsoft.com/office/drawing/2014/main" id="{2424DED3-2CED-21CB-DD9C-582396B6EE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2448"/>
              <a:ext cx="1536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42040" name="Rectangle 30">
              <a:extLst>
                <a:ext uri="{FF2B5EF4-FFF2-40B4-BE49-F238E27FC236}">
                  <a16:creationId xmlns:a16="http://schemas.microsoft.com/office/drawing/2014/main" id="{6B47435C-6277-589E-FF60-F475381014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2448"/>
              <a:ext cx="768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42041" name="Line 31">
              <a:extLst>
                <a:ext uri="{FF2B5EF4-FFF2-40B4-BE49-F238E27FC236}">
                  <a16:creationId xmlns:a16="http://schemas.microsoft.com/office/drawing/2014/main" id="{F7E691FC-D4E3-9C76-DEDA-7F8953EE2F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244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zh-TW" altLang="en-US"/>
            </a:p>
          </p:txBody>
        </p:sp>
      </p:grpSp>
      <p:grpSp>
        <p:nvGrpSpPr>
          <p:cNvPr id="42001" name="Group 51">
            <a:extLst>
              <a:ext uri="{FF2B5EF4-FFF2-40B4-BE49-F238E27FC236}">
                <a16:creationId xmlns:a16="http://schemas.microsoft.com/office/drawing/2014/main" id="{A8CE278E-3EAC-4C43-A784-D58969A5987A}"/>
              </a:ext>
            </a:extLst>
          </p:cNvPr>
          <p:cNvGrpSpPr>
            <a:grpSpLocks/>
          </p:cNvGrpSpPr>
          <p:nvPr/>
        </p:nvGrpSpPr>
        <p:grpSpPr bwMode="auto">
          <a:xfrm>
            <a:off x="3651250" y="4419600"/>
            <a:ext cx="4959350" cy="465138"/>
            <a:chOff x="2064" y="2688"/>
            <a:chExt cx="3124" cy="293"/>
          </a:xfrm>
        </p:grpSpPr>
        <p:grpSp>
          <p:nvGrpSpPr>
            <p:cNvPr id="42023" name="Group 20">
              <a:extLst>
                <a:ext uri="{FF2B5EF4-FFF2-40B4-BE49-F238E27FC236}">
                  <a16:creationId xmlns:a16="http://schemas.microsoft.com/office/drawing/2014/main" id="{D2AB1F8C-BFE2-6075-E614-C466BB3F8B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736"/>
              <a:ext cx="3072" cy="192"/>
              <a:chOff x="2064" y="2448"/>
              <a:chExt cx="3072" cy="192"/>
            </a:xfrm>
          </p:grpSpPr>
          <p:sp>
            <p:nvSpPr>
              <p:cNvPr id="42032" name="Rectangle 21">
                <a:extLst>
                  <a:ext uri="{FF2B5EF4-FFF2-40B4-BE49-F238E27FC236}">
                    <a16:creationId xmlns:a16="http://schemas.microsoft.com/office/drawing/2014/main" id="{7195C59D-C813-F0C4-7BE8-1137092DF0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42033" name="Rectangle 22">
                <a:extLst>
                  <a:ext uri="{FF2B5EF4-FFF2-40B4-BE49-F238E27FC236}">
                    <a16:creationId xmlns:a16="http://schemas.microsoft.com/office/drawing/2014/main" id="{1BCC1D01-774C-2BBF-EB42-52245FFD45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42034" name="Rectangle 23">
                <a:extLst>
                  <a:ext uri="{FF2B5EF4-FFF2-40B4-BE49-F238E27FC236}">
                    <a16:creationId xmlns:a16="http://schemas.microsoft.com/office/drawing/2014/main" id="{5FB3F589-6C88-F746-98C1-30C8DDB47F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42035" name="Rectangle 24">
                <a:extLst>
                  <a:ext uri="{FF2B5EF4-FFF2-40B4-BE49-F238E27FC236}">
                    <a16:creationId xmlns:a16="http://schemas.microsoft.com/office/drawing/2014/main" id="{0E0F5FCC-263C-8011-073F-4BD1B6AB95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42036" name="Line 25">
                <a:extLst>
                  <a:ext uri="{FF2B5EF4-FFF2-40B4-BE49-F238E27FC236}">
                    <a16:creationId xmlns:a16="http://schemas.microsoft.com/office/drawing/2014/main" id="{F7CCE679-37A4-368F-C085-29505530BB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TW" altLang="en-US"/>
              </a:p>
            </p:txBody>
          </p:sp>
        </p:grpSp>
        <p:sp>
          <p:nvSpPr>
            <p:cNvPr id="42024" name="Text Box 32">
              <a:extLst>
                <a:ext uri="{FF2B5EF4-FFF2-40B4-BE49-F238E27FC236}">
                  <a16:creationId xmlns:a16="http://schemas.microsoft.com/office/drawing/2014/main" id="{DB34E2AE-8547-E8C0-90CF-98DD5AA85F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0" y="268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</a:t>
              </a:r>
            </a:p>
          </p:txBody>
        </p:sp>
        <p:sp>
          <p:nvSpPr>
            <p:cNvPr id="42025" name="Text Box 33">
              <a:extLst>
                <a:ext uri="{FF2B5EF4-FFF2-40B4-BE49-F238E27FC236}">
                  <a16:creationId xmlns:a16="http://schemas.microsoft.com/office/drawing/2014/main" id="{770F5129-9A97-3616-9871-022D93784F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8" y="2693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2</a:t>
              </a:r>
            </a:p>
          </p:txBody>
        </p:sp>
        <p:sp>
          <p:nvSpPr>
            <p:cNvPr id="42026" name="Text Box 34">
              <a:extLst>
                <a:ext uri="{FF2B5EF4-FFF2-40B4-BE49-F238E27FC236}">
                  <a16:creationId xmlns:a16="http://schemas.microsoft.com/office/drawing/2014/main" id="{444CB653-17F4-059C-4446-64191266FC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5" y="2688"/>
              <a:ext cx="2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4</a:t>
              </a:r>
            </a:p>
          </p:txBody>
        </p:sp>
        <p:sp>
          <p:nvSpPr>
            <p:cNvPr id="42027" name="Text Box 35">
              <a:extLst>
                <a:ext uri="{FF2B5EF4-FFF2-40B4-BE49-F238E27FC236}">
                  <a16:creationId xmlns:a16="http://schemas.microsoft.com/office/drawing/2014/main" id="{ED113F2E-F21A-5053-64BB-24DC6F5D6A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268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5</a:t>
              </a:r>
            </a:p>
          </p:txBody>
        </p:sp>
        <p:sp>
          <p:nvSpPr>
            <p:cNvPr id="42028" name="Text Box 36">
              <a:extLst>
                <a:ext uri="{FF2B5EF4-FFF2-40B4-BE49-F238E27FC236}">
                  <a16:creationId xmlns:a16="http://schemas.microsoft.com/office/drawing/2014/main" id="{A4A34B8D-ABD0-812D-CC18-54D7BB5E5A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5" y="2688"/>
              <a:ext cx="2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6</a:t>
              </a:r>
            </a:p>
          </p:txBody>
        </p:sp>
        <p:sp>
          <p:nvSpPr>
            <p:cNvPr id="42029" name="Text Box 37">
              <a:extLst>
                <a:ext uri="{FF2B5EF4-FFF2-40B4-BE49-F238E27FC236}">
                  <a16:creationId xmlns:a16="http://schemas.microsoft.com/office/drawing/2014/main" id="{7394E9A0-CA6E-0E39-17E8-E257460D20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9" y="2688"/>
              <a:ext cx="36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16</a:t>
              </a:r>
            </a:p>
          </p:txBody>
        </p:sp>
        <p:sp>
          <p:nvSpPr>
            <p:cNvPr id="42030" name="Text Box 38">
              <a:extLst>
                <a:ext uri="{FF2B5EF4-FFF2-40B4-BE49-F238E27FC236}">
                  <a16:creationId xmlns:a16="http://schemas.microsoft.com/office/drawing/2014/main" id="{677C94D0-024A-FA13-3305-5E4D6E75E0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2688"/>
              <a:ext cx="36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57</a:t>
              </a:r>
            </a:p>
          </p:txBody>
        </p:sp>
        <p:sp>
          <p:nvSpPr>
            <p:cNvPr id="42031" name="Text Box 39">
              <a:extLst>
                <a:ext uri="{FF2B5EF4-FFF2-40B4-BE49-F238E27FC236}">
                  <a16:creationId xmlns:a16="http://schemas.microsoft.com/office/drawing/2014/main" id="{2C2B2F9B-CCE6-54B0-21B3-12C08279B4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4" y="2688"/>
              <a:ext cx="4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132</a:t>
              </a:r>
            </a:p>
          </p:txBody>
        </p:sp>
      </p:grpSp>
      <p:grpSp>
        <p:nvGrpSpPr>
          <p:cNvPr id="42002" name="Group 52">
            <a:extLst>
              <a:ext uri="{FF2B5EF4-FFF2-40B4-BE49-F238E27FC236}">
                <a16:creationId xmlns:a16="http://schemas.microsoft.com/office/drawing/2014/main" id="{0620DB93-FE88-6DBA-5A3A-F4E657FC29BC}"/>
              </a:ext>
            </a:extLst>
          </p:cNvPr>
          <p:cNvGrpSpPr>
            <a:grpSpLocks/>
          </p:cNvGrpSpPr>
          <p:nvPr/>
        </p:nvGrpSpPr>
        <p:grpSpPr bwMode="auto">
          <a:xfrm>
            <a:off x="3651250" y="3886200"/>
            <a:ext cx="4876800" cy="461963"/>
            <a:chOff x="2064" y="2400"/>
            <a:chExt cx="3072" cy="291"/>
          </a:xfrm>
        </p:grpSpPr>
        <p:grpSp>
          <p:nvGrpSpPr>
            <p:cNvPr id="42009" name="Group 19">
              <a:extLst>
                <a:ext uri="{FF2B5EF4-FFF2-40B4-BE49-F238E27FC236}">
                  <a16:creationId xmlns:a16="http://schemas.microsoft.com/office/drawing/2014/main" id="{116C18F5-8AFD-491D-E1CB-B024C89524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448"/>
              <a:ext cx="3072" cy="192"/>
              <a:chOff x="2064" y="2448"/>
              <a:chExt cx="3072" cy="192"/>
            </a:xfrm>
          </p:grpSpPr>
          <p:sp>
            <p:nvSpPr>
              <p:cNvPr id="42018" name="Rectangle 11">
                <a:extLst>
                  <a:ext uri="{FF2B5EF4-FFF2-40B4-BE49-F238E27FC236}">
                    <a16:creationId xmlns:a16="http://schemas.microsoft.com/office/drawing/2014/main" id="{BFBD278F-653B-5A48-5C86-4087F28971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42019" name="Rectangle 13">
                <a:extLst>
                  <a:ext uri="{FF2B5EF4-FFF2-40B4-BE49-F238E27FC236}">
                    <a16:creationId xmlns:a16="http://schemas.microsoft.com/office/drawing/2014/main" id="{35208E04-9656-426D-74ED-2194B222DE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42020" name="Rectangle 15">
                <a:extLst>
                  <a:ext uri="{FF2B5EF4-FFF2-40B4-BE49-F238E27FC236}">
                    <a16:creationId xmlns:a16="http://schemas.microsoft.com/office/drawing/2014/main" id="{51886EFE-3AE7-9E25-36F9-3C99728E42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42021" name="Rectangle 16">
                <a:extLst>
                  <a:ext uri="{FF2B5EF4-FFF2-40B4-BE49-F238E27FC236}">
                    <a16:creationId xmlns:a16="http://schemas.microsoft.com/office/drawing/2014/main" id="{5CD7E5CC-C737-DFBD-06C9-77C98F2D30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42022" name="Line 18">
                <a:extLst>
                  <a:ext uri="{FF2B5EF4-FFF2-40B4-BE49-F238E27FC236}">
                    <a16:creationId xmlns:a16="http://schemas.microsoft.com/office/drawing/2014/main" id="{61EBD63B-E9CE-C21D-05D0-76A2A0B6C4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TW" altLang="en-US"/>
              </a:p>
            </p:txBody>
          </p:sp>
        </p:grpSp>
        <p:sp>
          <p:nvSpPr>
            <p:cNvPr id="42010" name="Text Box 40">
              <a:extLst>
                <a:ext uri="{FF2B5EF4-FFF2-40B4-BE49-F238E27FC236}">
                  <a16:creationId xmlns:a16="http://schemas.microsoft.com/office/drawing/2014/main" id="{02583293-5F8E-209F-6657-9AD0DFAAB7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2400"/>
              <a:ext cx="2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</a:t>
              </a:r>
            </a:p>
          </p:txBody>
        </p:sp>
        <p:sp>
          <p:nvSpPr>
            <p:cNvPr id="42011" name="Text Box 41">
              <a:extLst>
                <a:ext uri="{FF2B5EF4-FFF2-40B4-BE49-F238E27FC236}">
                  <a16:creationId xmlns:a16="http://schemas.microsoft.com/office/drawing/2014/main" id="{5E425F6A-8E38-3FB2-0812-3D89E31280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3" y="2400"/>
              <a:ext cx="2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2</a:t>
              </a:r>
            </a:p>
          </p:txBody>
        </p:sp>
        <p:sp>
          <p:nvSpPr>
            <p:cNvPr id="42012" name="Text Box 42">
              <a:extLst>
                <a:ext uri="{FF2B5EF4-FFF2-40B4-BE49-F238E27FC236}">
                  <a16:creationId xmlns:a16="http://schemas.microsoft.com/office/drawing/2014/main" id="{92F808C3-8ED2-39D1-337B-587E047383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2400"/>
              <a:ext cx="2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4</a:t>
              </a:r>
            </a:p>
          </p:txBody>
        </p:sp>
        <p:sp>
          <p:nvSpPr>
            <p:cNvPr id="42013" name="Text Box 43">
              <a:extLst>
                <a:ext uri="{FF2B5EF4-FFF2-40B4-BE49-F238E27FC236}">
                  <a16:creationId xmlns:a16="http://schemas.microsoft.com/office/drawing/2014/main" id="{C7D79EC2-3722-EA9E-8702-5010496DB8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400"/>
              <a:ext cx="36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11</a:t>
              </a:r>
            </a:p>
          </p:txBody>
        </p:sp>
        <p:sp>
          <p:nvSpPr>
            <p:cNvPr id="42014" name="Text Box 44">
              <a:extLst>
                <a:ext uri="{FF2B5EF4-FFF2-40B4-BE49-F238E27FC236}">
                  <a16:creationId xmlns:a16="http://schemas.microsoft.com/office/drawing/2014/main" id="{CB938C4E-288A-AE27-52F9-6C22EAFC52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5" y="2400"/>
              <a:ext cx="36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31</a:t>
              </a:r>
            </a:p>
          </p:txBody>
        </p:sp>
        <p:sp>
          <p:nvSpPr>
            <p:cNvPr id="42015" name="Text Box 45">
              <a:extLst>
                <a:ext uri="{FF2B5EF4-FFF2-40B4-BE49-F238E27FC236}">
                  <a16:creationId xmlns:a16="http://schemas.microsoft.com/office/drawing/2014/main" id="{6B447B65-1598-786C-47E8-5BB29E4CDF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9" y="2400"/>
              <a:ext cx="36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45</a:t>
              </a:r>
            </a:p>
          </p:txBody>
        </p:sp>
        <p:sp>
          <p:nvSpPr>
            <p:cNvPr id="42016" name="Text Box 46">
              <a:extLst>
                <a:ext uri="{FF2B5EF4-FFF2-40B4-BE49-F238E27FC236}">
                  <a16:creationId xmlns:a16="http://schemas.microsoft.com/office/drawing/2014/main" id="{D2506C20-F6F0-970A-AAF2-C309443BE7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2400"/>
              <a:ext cx="4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173</a:t>
              </a:r>
            </a:p>
          </p:txBody>
        </p:sp>
        <p:sp>
          <p:nvSpPr>
            <p:cNvPr id="42017" name="Text Box 47">
              <a:extLst>
                <a:ext uri="{FF2B5EF4-FFF2-40B4-BE49-F238E27FC236}">
                  <a16:creationId xmlns:a16="http://schemas.microsoft.com/office/drawing/2014/main" id="{25C19993-B505-CC65-2690-C215A0FF10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7" y="2400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</p:grpSp>
      <p:sp>
        <p:nvSpPr>
          <p:cNvPr id="42003" name="Text Box 48">
            <a:extLst>
              <a:ext uri="{FF2B5EF4-FFF2-40B4-BE49-F238E27FC236}">
                <a16:creationId xmlns:a16="http://schemas.microsoft.com/office/drawing/2014/main" id="{A5BA1C12-6474-8E5A-8950-4FD02B53A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5075" y="4943475"/>
            <a:ext cx="379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2</a:t>
            </a:r>
          </a:p>
        </p:txBody>
      </p:sp>
      <p:sp>
        <p:nvSpPr>
          <p:cNvPr id="42004" name="AutoShape 49">
            <a:extLst>
              <a:ext uri="{FF2B5EF4-FFF2-40B4-BE49-F238E27FC236}">
                <a16:creationId xmlns:a16="http://schemas.microsoft.com/office/drawing/2014/main" id="{CEBAAE14-DEF7-5F82-4C46-7F1613168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050" y="5029200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2005" name="Text Box 50">
            <a:extLst>
              <a:ext uri="{FF2B5EF4-FFF2-40B4-BE49-F238E27FC236}">
                <a16:creationId xmlns:a16="http://schemas.microsoft.com/office/drawing/2014/main" id="{0FED28A8-B223-2B80-60CF-5540CB85E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0375" y="4953000"/>
            <a:ext cx="573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31</a:t>
            </a:r>
          </a:p>
        </p:txBody>
      </p:sp>
      <p:sp>
        <p:nvSpPr>
          <p:cNvPr id="42006" name="Text Box 46">
            <a:extLst>
              <a:ext uri="{FF2B5EF4-FFF2-40B4-BE49-F238E27FC236}">
                <a16:creationId xmlns:a16="http://schemas.microsoft.com/office/drawing/2014/main" id="{96F28B4A-6896-A684-9332-5813A59EF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2250" y="3886200"/>
            <a:ext cx="768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174</a:t>
            </a:r>
          </a:p>
        </p:txBody>
      </p:sp>
      <p:sp>
        <p:nvSpPr>
          <p:cNvPr id="42007" name="Text Box 50">
            <a:extLst>
              <a:ext uri="{FF2B5EF4-FFF2-40B4-BE49-F238E27FC236}">
                <a16:creationId xmlns:a16="http://schemas.microsoft.com/office/drawing/2014/main" id="{AF48B7D3-3B81-852C-F6CF-06F6AE840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1575" y="4953000"/>
            <a:ext cx="57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54</a:t>
            </a:r>
          </a:p>
        </p:txBody>
      </p:sp>
      <p:sp>
        <p:nvSpPr>
          <p:cNvPr id="42008" name="Text Box 50">
            <a:extLst>
              <a:ext uri="{FF2B5EF4-FFF2-40B4-BE49-F238E27FC236}">
                <a16:creationId xmlns:a16="http://schemas.microsoft.com/office/drawing/2014/main" id="{CE46D019-6D38-B29F-CDA8-6CBD33160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3850" y="4953000"/>
            <a:ext cx="768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101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0183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6">
            <a:extLst>
              <a:ext uri="{FF2B5EF4-FFF2-40B4-BE49-F238E27FC236}">
                <a16:creationId xmlns:a16="http://schemas.microsoft.com/office/drawing/2014/main" id="{A4C59400-9477-707C-C91C-E198201AEEC0}"/>
              </a:ext>
            </a:extLst>
          </p:cNvPr>
          <p:cNvGrpSpPr>
            <a:grpSpLocks/>
          </p:cNvGrpSpPr>
          <p:nvPr/>
        </p:nvGrpSpPr>
        <p:grpSpPr bwMode="auto">
          <a:xfrm>
            <a:off x="746125" y="2743200"/>
            <a:ext cx="8285163" cy="1143000"/>
            <a:chOff x="470" y="1728"/>
            <a:chExt cx="5219" cy="720"/>
          </a:xfrm>
        </p:grpSpPr>
        <p:sp>
          <p:nvSpPr>
            <p:cNvPr id="44080" name="AutoShape 13">
              <a:extLst>
                <a:ext uri="{FF2B5EF4-FFF2-40B4-BE49-F238E27FC236}">
                  <a16:creationId xmlns:a16="http://schemas.microsoft.com/office/drawing/2014/main" id="{E688F385-A190-EA33-8808-2325414073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1" y="1728"/>
              <a:ext cx="1075" cy="314"/>
            </a:xfrm>
            <a:prstGeom prst="flowChartAlternateProcess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Tokenizer</a:t>
              </a:r>
            </a:p>
          </p:txBody>
        </p:sp>
        <p:sp>
          <p:nvSpPr>
            <p:cNvPr id="44081" name="AutoShape 17">
              <a:extLst>
                <a:ext uri="{FF2B5EF4-FFF2-40B4-BE49-F238E27FC236}">
                  <a16:creationId xmlns:a16="http://schemas.microsoft.com/office/drawing/2014/main" id="{AD9202FE-0E07-BC04-F864-0727A6212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2064"/>
              <a:ext cx="192" cy="384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44082" name="Text Box 20">
              <a:extLst>
                <a:ext uri="{FF2B5EF4-FFF2-40B4-BE49-F238E27FC236}">
                  <a16:creationId xmlns:a16="http://schemas.microsoft.com/office/drawing/2014/main" id="{F4000E0B-EA49-B200-8CD9-9279EABED1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" y="2119"/>
              <a:ext cx="119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0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Token stream</a:t>
              </a:r>
            </a:p>
          </p:txBody>
        </p:sp>
        <p:sp>
          <p:nvSpPr>
            <p:cNvPr id="44083" name="Rectangle 26">
              <a:extLst>
                <a:ext uri="{FF2B5EF4-FFF2-40B4-BE49-F238E27FC236}">
                  <a16:creationId xmlns:a16="http://schemas.microsoft.com/office/drawing/2014/main" id="{A8F56FAA-5725-EE71-DBF5-0E6C1BD8B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9" y="2100"/>
              <a:ext cx="698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Times New Roman" panose="02020603050405020304" pitchFamily="18" charset="0"/>
                  <a:ea typeface="新細明體" panose="02020500000000000000" pitchFamily="18" charset="-120"/>
                  <a:cs typeface="Arial Unicode MS" pitchFamily="34" charset="-128"/>
                </a:rPr>
                <a:t>Friends</a:t>
              </a:r>
            </a:p>
          </p:txBody>
        </p:sp>
        <p:sp>
          <p:nvSpPr>
            <p:cNvPr id="44084" name="Rectangle 27">
              <a:extLst>
                <a:ext uri="{FF2B5EF4-FFF2-40B4-BE49-F238E27FC236}">
                  <a16:creationId xmlns:a16="http://schemas.microsoft.com/office/drawing/2014/main" id="{09CD77FF-D90D-BF13-2C59-24CB94FF57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1" y="2106"/>
              <a:ext cx="751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Times New Roman" panose="02020603050405020304" pitchFamily="18" charset="0"/>
                  <a:ea typeface="新細明體" panose="02020500000000000000" pitchFamily="18" charset="-120"/>
                  <a:cs typeface="Arial Unicode MS" pitchFamily="34" charset="-128"/>
                </a:rPr>
                <a:t>Romans</a:t>
              </a:r>
            </a:p>
          </p:txBody>
        </p:sp>
        <p:sp>
          <p:nvSpPr>
            <p:cNvPr id="44085" name="Rectangle 28">
              <a:extLst>
                <a:ext uri="{FF2B5EF4-FFF2-40B4-BE49-F238E27FC236}">
                  <a16:creationId xmlns:a16="http://schemas.microsoft.com/office/drawing/2014/main" id="{8983C2D4-E68D-A525-B2D1-202625B4F8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2106"/>
              <a:ext cx="1081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Times New Roman" panose="02020603050405020304" pitchFamily="18" charset="0"/>
                  <a:ea typeface="新細明體" panose="02020500000000000000" pitchFamily="18" charset="-120"/>
                  <a:cs typeface="Arial Unicode MS" pitchFamily="34" charset="-128"/>
                </a:rPr>
                <a:t>Countrymen</a:t>
              </a:r>
            </a:p>
          </p:txBody>
        </p:sp>
      </p:grpSp>
      <p:sp>
        <p:nvSpPr>
          <p:cNvPr id="44035" name="Rectangle 2">
            <a:extLst>
              <a:ext uri="{FF2B5EF4-FFF2-40B4-BE49-F238E27FC236}">
                <a16:creationId xmlns:a16="http://schemas.microsoft.com/office/drawing/2014/main" id="{9118DC6F-2A53-FE33-114B-502115247B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Inverted index construction</a:t>
            </a:r>
          </a:p>
        </p:txBody>
      </p:sp>
      <p:grpSp>
        <p:nvGrpSpPr>
          <p:cNvPr id="3" name="Group 70">
            <a:extLst>
              <a:ext uri="{FF2B5EF4-FFF2-40B4-BE49-F238E27FC236}">
                <a16:creationId xmlns:a16="http://schemas.microsoft.com/office/drawing/2014/main" id="{6246792E-F4F9-B7C9-1131-15E6448BC18B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3800475"/>
            <a:ext cx="8272463" cy="1381125"/>
            <a:chOff x="480" y="2394"/>
            <a:chExt cx="5211" cy="870"/>
          </a:xfrm>
        </p:grpSpPr>
        <p:sp>
          <p:nvSpPr>
            <p:cNvPr id="44074" name="AutoShape 14">
              <a:extLst>
                <a:ext uri="{FF2B5EF4-FFF2-40B4-BE49-F238E27FC236}">
                  <a16:creationId xmlns:a16="http://schemas.microsoft.com/office/drawing/2014/main" id="{95F3CB1D-38CF-7602-E09B-2A22B28E6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2394"/>
              <a:ext cx="1824" cy="562"/>
            </a:xfrm>
            <a:prstGeom prst="flowChartAlternateProcess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Linguistic modules</a:t>
              </a:r>
            </a:p>
          </p:txBody>
        </p:sp>
        <p:sp>
          <p:nvSpPr>
            <p:cNvPr id="44075" name="AutoShape 18">
              <a:extLst>
                <a:ext uri="{FF2B5EF4-FFF2-40B4-BE49-F238E27FC236}">
                  <a16:creationId xmlns:a16="http://schemas.microsoft.com/office/drawing/2014/main" id="{EA73D652-F44D-E1FF-FF5F-DA862FE14B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2928"/>
              <a:ext cx="192" cy="336"/>
            </a:xfrm>
            <a:prstGeom prst="downArrow">
              <a:avLst>
                <a:gd name="adj1" fmla="val 50000"/>
                <a:gd name="adj2" fmla="val 437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44076" name="Text Box 21">
              <a:extLst>
                <a:ext uri="{FF2B5EF4-FFF2-40B4-BE49-F238E27FC236}">
                  <a16:creationId xmlns:a16="http://schemas.microsoft.com/office/drawing/2014/main" id="{0B11645E-ADB7-7CF7-CC95-4840CB898C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935"/>
              <a:ext cx="141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0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Modified tokens</a:t>
              </a:r>
            </a:p>
          </p:txBody>
        </p:sp>
        <p:sp>
          <p:nvSpPr>
            <p:cNvPr id="44077" name="Rectangle 29">
              <a:extLst>
                <a:ext uri="{FF2B5EF4-FFF2-40B4-BE49-F238E27FC236}">
                  <a16:creationId xmlns:a16="http://schemas.microsoft.com/office/drawing/2014/main" id="{A188F87B-3888-56E2-9AAB-DC3D337886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2" y="2868"/>
              <a:ext cx="580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Times New Roman" panose="02020603050405020304" pitchFamily="18" charset="0"/>
                  <a:ea typeface="新細明體" panose="02020500000000000000" pitchFamily="18" charset="-120"/>
                  <a:cs typeface="Arial Unicode MS" pitchFamily="34" charset="-128"/>
                </a:rPr>
                <a:t>friend</a:t>
              </a:r>
            </a:p>
          </p:txBody>
        </p:sp>
        <p:sp>
          <p:nvSpPr>
            <p:cNvPr id="44078" name="Rectangle 30">
              <a:extLst>
                <a:ext uri="{FF2B5EF4-FFF2-40B4-BE49-F238E27FC236}">
                  <a16:creationId xmlns:a16="http://schemas.microsoft.com/office/drawing/2014/main" id="{FF0ADD16-D0E5-9FB0-BD1B-FE0B0F2BB3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4" y="2874"/>
              <a:ext cx="612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Times New Roman" panose="02020603050405020304" pitchFamily="18" charset="0"/>
                  <a:ea typeface="新細明體" panose="02020500000000000000" pitchFamily="18" charset="-120"/>
                  <a:cs typeface="Arial Unicode MS" pitchFamily="34" charset="-128"/>
                </a:rPr>
                <a:t>roman</a:t>
              </a:r>
            </a:p>
          </p:txBody>
        </p:sp>
        <p:sp>
          <p:nvSpPr>
            <p:cNvPr id="44079" name="Rectangle 31">
              <a:extLst>
                <a:ext uri="{FF2B5EF4-FFF2-40B4-BE49-F238E27FC236}">
                  <a16:creationId xmlns:a16="http://schemas.microsoft.com/office/drawing/2014/main" id="{E2BEC58C-C598-F33D-720E-A439721AD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3" y="2874"/>
              <a:ext cx="1038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Times New Roman" panose="02020603050405020304" pitchFamily="18" charset="0"/>
                  <a:ea typeface="新細明體" panose="02020500000000000000" pitchFamily="18" charset="-120"/>
                  <a:cs typeface="Arial Unicode MS" pitchFamily="34" charset="-128"/>
                </a:rPr>
                <a:t>countryman</a:t>
              </a:r>
            </a:p>
          </p:txBody>
        </p:sp>
      </p:grpSp>
      <p:grpSp>
        <p:nvGrpSpPr>
          <p:cNvPr id="4" name="Group 72">
            <a:extLst>
              <a:ext uri="{FF2B5EF4-FFF2-40B4-BE49-F238E27FC236}">
                <a16:creationId xmlns:a16="http://schemas.microsoft.com/office/drawing/2014/main" id="{086AD0D9-A8C4-486C-138C-138C6AE50617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5172075"/>
            <a:ext cx="8350250" cy="1604963"/>
            <a:chOff x="480" y="3258"/>
            <a:chExt cx="5260" cy="1011"/>
          </a:xfrm>
        </p:grpSpPr>
        <p:sp>
          <p:nvSpPr>
            <p:cNvPr id="44052" name="AutoShape 15">
              <a:extLst>
                <a:ext uri="{FF2B5EF4-FFF2-40B4-BE49-F238E27FC236}">
                  <a16:creationId xmlns:a16="http://schemas.microsoft.com/office/drawing/2014/main" id="{50B606AD-6AA6-91BB-2D46-FBB259CCC5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3258"/>
              <a:ext cx="850" cy="314"/>
            </a:xfrm>
            <a:prstGeom prst="flowChartAlternateProcess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Indexer</a:t>
              </a:r>
            </a:p>
          </p:txBody>
        </p:sp>
        <p:sp>
          <p:nvSpPr>
            <p:cNvPr id="44053" name="AutoShape 22">
              <a:extLst>
                <a:ext uri="{FF2B5EF4-FFF2-40B4-BE49-F238E27FC236}">
                  <a16:creationId xmlns:a16="http://schemas.microsoft.com/office/drawing/2014/main" id="{18F7C3FB-6E84-743D-BDBB-A24CBB4C35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3594"/>
              <a:ext cx="192" cy="288"/>
            </a:xfrm>
            <a:prstGeom prst="downArrow">
              <a:avLst>
                <a:gd name="adj1" fmla="val 50000"/>
                <a:gd name="adj2" fmla="val 3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44054" name="Text Box 23">
              <a:extLst>
                <a:ext uri="{FF2B5EF4-FFF2-40B4-BE49-F238E27FC236}">
                  <a16:creationId xmlns:a16="http://schemas.microsoft.com/office/drawing/2014/main" id="{B30AFC10-098D-489E-75B0-F3D47E3912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728"/>
              <a:ext cx="128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0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Inverted index</a:t>
              </a:r>
            </a:p>
          </p:txBody>
        </p:sp>
        <p:grpSp>
          <p:nvGrpSpPr>
            <p:cNvPr id="44055" name="Group 71">
              <a:extLst>
                <a:ext uri="{FF2B5EF4-FFF2-40B4-BE49-F238E27FC236}">
                  <a16:creationId xmlns:a16="http://schemas.microsoft.com/office/drawing/2014/main" id="{5F3FBDB3-4764-32B6-B1D8-52A2FF409D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24" y="3258"/>
              <a:ext cx="2716" cy="1011"/>
              <a:chOff x="3024" y="3258"/>
              <a:chExt cx="2716" cy="1011"/>
            </a:xfrm>
          </p:grpSpPr>
          <p:grpSp>
            <p:nvGrpSpPr>
              <p:cNvPr id="44056" name="Group 32">
                <a:extLst>
                  <a:ext uri="{FF2B5EF4-FFF2-40B4-BE49-F238E27FC236}">
                    <a16:creationId xmlns:a16="http://schemas.microsoft.com/office/drawing/2014/main" id="{0B710010-98B5-EBC1-5ED1-DCCFA6FE32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24" y="3306"/>
                <a:ext cx="1776" cy="963"/>
                <a:chOff x="528" y="2634"/>
                <a:chExt cx="1776" cy="963"/>
              </a:xfrm>
            </p:grpSpPr>
            <p:sp>
              <p:nvSpPr>
                <p:cNvPr id="34852" name="Text Box 33">
                  <a:extLst>
                    <a:ext uri="{FF2B5EF4-FFF2-40B4-BE49-F238E27FC236}">
                      <a16:creationId xmlns:a16="http://schemas.microsoft.com/office/drawing/2014/main" id="{9E449A11-017F-A44D-7B0D-6A9967C6725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28" y="2634"/>
                  <a:ext cx="647" cy="291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lang="en-US" b="1" i="1" dirty="0">
                      <a:latin typeface="+mn-lt"/>
                      <a:ea typeface="Arial Unicode MS" charset="0"/>
                      <a:cs typeface="Arial Unicode MS" charset="0"/>
                    </a:rPr>
                    <a:t>friend</a:t>
                  </a:r>
                </a:p>
              </p:txBody>
            </p:sp>
            <p:sp>
              <p:nvSpPr>
                <p:cNvPr id="34853" name="Text Box 34">
                  <a:extLst>
                    <a:ext uri="{FF2B5EF4-FFF2-40B4-BE49-F238E27FC236}">
                      <a16:creationId xmlns:a16="http://schemas.microsoft.com/office/drawing/2014/main" id="{4443B921-B339-5B28-16DE-ADDCBDB55BF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28" y="2970"/>
                  <a:ext cx="694" cy="291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lang="en-US" b="1" i="1" dirty="0">
                      <a:latin typeface="+mn-lt"/>
                      <a:ea typeface="Arial Unicode MS" charset="0"/>
                      <a:cs typeface="Arial Unicode MS" charset="0"/>
                    </a:rPr>
                    <a:t>roman</a:t>
                  </a:r>
                </a:p>
              </p:txBody>
            </p:sp>
            <p:sp>
              <p:nvSpPr>
                <p:cNvPr id="34854" name="Text Box 35">
                  <a:extLst>
                    <a:ext uri="{FF2B5EF4-FFF2-40B4-BE49-F238E27FC236}">
                      <a16:creationId xmlns:a16="http://schemas.microsoft.com/office/drawing/2014/main" id="{E592C87F-B583-FA00-BF79-77AF6F38498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28" y="3306"/>
                  <a:ext cx="1134" cy="291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lang="en-US" b="1" i="1" dirty="0">
                      <a:latin typeface="+mn-lt"/>
                      <a:ea typeface="Arial Unicode MS" charset="0"/>
                      <a:cs typeface="Arial Unicode MS" charset="0"/>
                    </a:rPr>
                    <a:t>countryman</a:t>
                  </a:r>
                </a:p>
              </p:txBody>
            </p:sp>
            <p:sp>
              <p:nvSpPr>
                <p:cNvPr id="44071" name="AutoShape 36">
                  <a:extLst>
                    <a:ext uri="{FF2B5EF4-FFF2-40B4-BE49-F238E27FC236}">
                      <a16:creationId xmlns:a16="http://schemas.microsoft.com/office/drawing/2014/main" id="{33632378-A24D-3903-82FA-55AA0309BF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84" y="2682"/>
                  <a:ext cx="720" cy="1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360 w 21600"/>
                    <a:gd name="T13" fmla="*/ 5400 h 21600"/>
                    <a:gd name="T14" fmla="*/ 18900 w 21600"/>
                    <a:gd name="T15" fmla="*/ 162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16200" y="0"/>
                      </a:moveTo>
                      <a:lnTo>
                        <a:pt x="16200" y="5400"/>
                      </a:lnTo>
                      <a:lnTo>
                        <a:pt x="3375" y="5400"/>
                      </a:lnTo>
                      <a:lnTo>
                        <a:pt x="3375" y="16200"/>
                      </a:lnTo>
                      <a:lnTo>
                        <a:pt x="16200" y="16200"/>
                      </a:lnTo>
                      <a:lnTo>
                        <a:pt x="16200" y="21600"/>
                      </a:lnTo>
                      <a:lnTo>
                        <a:pt x="21600" y="10800"/>
                      </a:lnTo>
                      <a:lnTo>
                        <a:pt x="16200" y="0"/>
                      </a:lnTo>
                      <a:close/>
                    </a:path>
                    <a:path w="21600" h="21600">
                      <a:moveTo>
                        <a:pt x="1350" y="5400"/>
                      </a:moveTo>
                      <a:lnTo>
                        <a:pt x="1350" y="16200"/>
                      </a:lnTo>
                      <a:lnTo>
                        <a:pt x="2700" y="16200"/>
                      </a:lnTo>
                      <a:lnTo>
                        <a:pt x="2700" y="5400"/>
                      </a:lnTo>
                      <a:lnTo>
                        <a:pt x="1350" y="5400"/>
                      </a:lnTo>
                      <a:close/>
                    </a:path>
                    <a:path w="21600" h="21600">
                      <a:moveTo>
                        <a:pt x="0" y="5400"/>
                      </a:moveTo>
                      <a:lnTo>
                        <a:pt x="0" y="16200"/>
                      </a:lnTo>
                      <a:lnTo>
                        <a:pt x="675" y="16200"/>
                      </a:lnTo>
                      <a:lnTo>
                        <a:pt x="675" y="5400"/>
                      </a:lnTo>
                      <a:lnTo>
                        <a:pt x="0" y="54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44072" name="AutoShape 37">
                  <a:extLst>
                    <a:ext uri="{FF2B5EF4-FFF2-40B4-BE49-F238E27FC236}">
                      <a16:creationId xmlns:a16="http://schemas.microsoft.com/office/drawing/2014/main" id="{33E0B2B2-79D8-0951-86E1-B028F2C3EC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84" y="3018"/>
                  <a:ext cx="720" cy="1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360 w 21600"/>
                    <a:gd name="T13" fmla="*/ 5400 h 21600"/>
                    <a:gd name="T14" fmla="*/ 18900 w 21600"/>
                    <a:gd name="T15" fmla="*/ 162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16200" y="0"/>
                      </a:moveTo>
                      <a:lnTo>
                        <a:pt x="16200" y="5400"/>
                      </a:lnTo>
                      <a:lnTo>
                        <a:pt x="3375" y="5400"/>
                      </a:lnTo>
                      <a:lnTo>
                        <a:pt x="3375" y="16200"/>
                      </a:lnTo>
                      <a:lnTo>
                        <a:pt x="16200" y="16200"/>
                      </a:lnTo>
                      <a:lnTo>
                        <a:pt x="16200" y="21600"/>
                      </a:lnTo>
                      <a:lnTo>
                        <a:pt x="21600" y="10800"/>
                      </a:lnTo>
                      <a:lnTo>
                        <a:pt x="16200" y="0"/>
                      </a:lnTo>
                      <a:close/>
                    </a:path>
                    <a:path w="21600" h="21600">
                      <a:moveTo>
                        <a:pt x="1350" y="5400"/>
                      </a:moveTo>
                      <a:lnTo>
                        <a:pt x="1350" y="16200"/>
                      </a:lnTo>
                      <a:lnTo>
                        <a:pt x="2700" y="16200"/>
                      </a:lnTo>
                      <a:lnTo>
                        <a:pt x="2700" y="5400"/>
                      </a:lnTo>
                      <a:lnTo>
                        <a:pt x="1350" y="5400"/>
                      </a:lnTo>
                      <a:close/>
                    </a:path>
                    <a:path w="21600" h="21600">
                      <a:moveTo>
                        <a:pt x="0" y="5400"/>
                      </a:moveTo>
                      <a:lnTo>
                        <a:pt x="0" y="16200"/>
                      </a:lnTo>
                      <a:lnTo>
                        <a:pt x="675" y="16200"/>
                      </a:lnTo>
                      <a:lnTo>
                        <a:pt x="675" y="5400"/>
                      </a:lnTo>
                      <a:lnTo>
                        <a:pt x="0" y="54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TW" altLang="en-US"/>
                </a:p>
              </p:txBody>
            </p:sp>
            <p:sp>
              <p:nvSpPr>
                <p:cNvPr id="44073" name="AutoShape 38">
                  <a:extLst>
                    <a:ext uri="{FF2B5EF4-FFF2-40B4-BE49-F238E27FC236}">
                      <a16:creationId xmlns:a16="http://schemas.microsoft.com/office/drawing/2014/main" id="{6C1CE75C-3F31-D7B0-0491-A79991F50A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84" y="3354"/>
                  <a:ext cx="720" cy="1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360 w 21600"/>
                    <a:gd name="T13" fmla="*/ 5400 h 21600"/>
                    <a:gd name="T14" fmla="*/ 18900 w 21600"/>
                    <a:gd name="T15" fmla="*/ 162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16200" y="0"/>
                      </a:moveTo>
                      <a:lnTo>
                        <a:pt x="16200" y="5400"/>
                      </a:lnTo>
                      <a:lnTo>
                        <a:pt x="3375" y="5400"/>
                      </a:lnTo>
                      <a:lnTo>
                        <a:pt x="3375" y="16200"/>
                      </a:lnTo>
                      <a:lnTo>
                        <a:pt x="16200" y="16200"/>
                      </a:lnTo>
                      <a:lnTo>
                        <a:pt x="16200" y="21600"/>
                      </a:lnTo>
                      <a:lnTo>
                        <a:pt x="21600" y="10800"/>
                      </a:lnTo>
                      <a:lnTo>
                        <a:pt x="16200" y="0"/>
                      </a:lnTo>
                      <a:close/>
                    </a:path>
                    <a:path w="21600" h="21600">
                      <a:moveTo>
                        <a:pt x="1350" y="5400"/>
                      </a:moveTo>
                      <a:lnTo>
                        <a:pt x="1350" y="16200"/>
                      </a:lnTo>
                      <a:lnTo>
                        <a:pt x="2700" y="16200"/>
                      </a:lnTo>
                      <a:lnTo>
                        <a:pt x="2700" y="5400"/>
                      </a:lnTo>
                      <a:lnTo>
                        <a:pt x="1350" y="5400"/>
                      </a:lnTo>
                      <a:close/>
                    </a:path>
                    <a:path w="21600" h="21600">
                      <a:moveTo>
                        <a:pt x="0" y="5400"/>
                      </a:moveTo>
                      <a:lnTo>
                        <a:pt x="0" y="16200"/>
                      </a:lnTo>
                      <a:lnTo>
                        <a:pt x="675" y="16200"/>
                      </a:lnTo>
                      <a:lnTo>
                        <a:pt x="675" y="5400"/>
                      </a:lnTo>
                      <a:lnTo>
                        <a:pt x="0" y="54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zh-TW" altLang="en-US"/>
                </a:p>
              </p:txBody>
            </p:sp>
          </p:grpSp>
          <p:sp>
            <p:nvSpPr>
              <p:cNvPr id="44057" name="Text Box 39">
                <a:extLst>
                  <a:ext uri="{FF2B5EF4-FFF2-40B4-BE49-F238E27FC236}">
                    <a16:creationId xmlns:a16="http://schemas.microsoft.com/office/drawing/2014/main" id="{C20D42F6-9DAA-4B68-1AC6-008FF10FF8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83" y="3258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TW" sz="2400">
                    <a:latin typeface="Lucida Sans" panose="020B0602030504020204" pitchFamily="34" charset="0"/>
                    <a:ea typeface="新細明體" panose="02020500000000000000" pitchFamily="18" charset="-120"/>
                    <a:cs typeface="Arial Unicode MS" pitchFamily="34" charset="-128"/>
                  </a:rPr>
                  <a:t>2</a:t>
                </a:r>
              </a:p>
            </p:txBody>
          </p:sp>
          <p:sp>
            <p:nvSpPr>
              <p:cNvPr id="44058" name="Text Box 40">
                <a:extLst>
                  <a:ext uri="{FF2B5EF4-FFF2-40B4-BE49-F238E27FC236}">
                    <a16:creationId xmlns:a16="http://schemas.microsoft.com/office/drawing/2014/main" id="{6FB62366-5232-E001-85EF-C96F333453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91" y="3258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TW" sz="2400">
                    <a:latin typeface="Lucida Sans" panose="020B0602030504020204" pitchFamily="34" charset="0"/>
                    <a:ea typeface="新細明體" panose="02020500000000000000" pitchFamily="18" charset="-120"/>
                    <a:cs typeface="Arial Unicode MS" pitchFamily="34" charset="-128"/>
                  </a:rPr>
                  <a:t>4</a:t>
                </a:r>
              </a:p>
            </p:txBody>
          </p:sp>
          <p:sp>
            <p:nvSpPr>
              <p:cNvPr id="44059" name="Text Box 41">
                <a:extLst>
                  <a:ext uri="{FF2B5EF4-FFF2-40B4-BE49-F238E27FC236}">
                    <a16:creationId xmlns:a16="http://schemas.microsoft.com/office/drawing/2014/main" id="{CB375A63-6991-DF1E-EBA9-3C5657E8D5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04" y="3594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TW" sz="2400">
                    <a:latin typeface="Lucida Sans" panose="020B0602030504020204" pitchFamily="34" charset="0"/>
                    <a:ea typeface="新細明體" panose="02020500000000000000" pitchFamily="18" charset="-120"/>
                    <a:cs typeface="Arial Unicode MS" pitchFamily="34" charset="-128"/>
                  </a:rPr>
                  <a:t>2</a:t>
                </a:r>
              </a:p>
            </p:txBody>
          </p:sp>
          <p:sp>
            <p:nvSpPr>
              <p:cNvPr id="44060" name="Text Box 42">
                <a:extLst>
                  <a:ext uri="{FF2B5EF4-FFF2-40B4-BE49-F238E27FC236}">
                    <a16:creationId xmlns:a16="http://schemas.microsoft.com/office/drawing/2014/main" id="{A0F78F0F-E45A-9F19-0007-C9F093BB47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8" y="3936"/>
                <a:ext cx="384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TW" sz="2400">
                    <a:latin typeface="Lucida Sans" panose="020B0602030504020204" pitchFamily="34" charset="0"/>
                    <a:ea typeface="新細明體" panose="02020500000000000000" pitchFamily="18" charset="-120"/>
                    <a:cs typeface="Arial Unicode MS" pitchFamily="34" charset="-128"/>
                  </a:rPr>
                  <a:t>13</a:t>
                </a:r>
              </a:p>
            </p:txBody>
          </p:sp>
          <p:sp>
            <p:nvSpPr>
              <p:cNvPr id="44061" name="Text Box 43">
                <a:extLst>
                  <a:ext uri="{FF2B5EF4-FFF2-40B4-BE49-F238E27FC236}">
                    <a16:creationId xmlns:a16="http://schemas.microsoft.com/office/drawing/2014/main" id="{089ACC70-2CE5-F369-B88B-AD985DCB96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76" y="3930"/>
                <a:ext cx="364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TW" sz="2400">
                    <a:latin typeface="Lucida Sans" panose="020B0602030504020204" pitchFamily="34" charset="0"/>
                    <a:ea typeface="新細明體" panose="02020500000000000000" pitchFamily="18" charset="-120"/>
                    <a:cs typeface="Arial Unicode MS" pitchFamily="34" charset="-128"/>
                  </a:rPr>
                  <a:t>16</a:t>
                </a:r>
              </a:p>
            </p:txBody>
          </p:sp>
          <p:cxnSp>
            <p:nvCxnSpPr>
              <p:cNvPr id="44062" name="AutoShape 44">
                <a:extLst>
                  <a:ext uri="{FF2B5EF4-FFF2-40B4-BE49-F238E27FC236}">
                    <a16:creationId xmlns:a16="http://schemas.microsoft.com/office/drawing/2014/main" id="{6825108E-9CB9-70DA-2671-D2CEAA35E4B6}"/>
                  </a:ext>
                </a:extLst>
              </p:cNvPr>
              <p:cNvCxnSpPr>
                <a:cxnSpLocks noChangeShapeType="1"/>
                <a:stCxn id="44057" idx="3"/>
                <a:endCxn id="44058" idx="1"/>
              </p:cNvCxnSpPr>
              <p:nvPr/>
            </p:nvCxnSpPr>
            <p:spPr bwMode="auto">
              <a:xfrm>
                <a:off x="5112" y="3405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4063" name="AutoShape 45">
                <a:extLst>
                  <a:ext uri="{FF2B5EF4-FFF2-40B4-BE49-F238E27FC236}">
                    <a16:creationId xmlns:a16="http://schemas.microsoft.com/office/drawing/2014/main" id="{DC8A1CA8-9276-3698-4ECF-57A090F5145D}"/>
                  </a:ext>
                </a:extLst>
              </p:cNvPr>
              <p:cNvCxnSpPr>
                <a:cxnSpLocks noChangeShapeType="1"/>
                <a:stCxn id="44058" idx="3"/>
              </p:cNvCxnSpPr>
              <p:nvPr/>
            </p:nvCxnSpPr>
            <p:spPr bwMode="auto">
              <a:xfrm>
                <a:off x="5534" y="3405"/>
                <a:ext cx="19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4064" name="Text Box 46">
                <a:extLst>
                  <a:ext uri="{FF2B5EF4-FFF2-40B4-BE49-F238E27FC236}">
                    <a16:creationId xmlns:a16="http://schemas.microsoft.com/office/drawing/2014/main" id="{C144F9C7-0F65-4AE0-FB38-1F1AD7D53B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6" y="3594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TW" sz="2400">
                    <a:latin typeface="Lucida Sans" panose="020B0602030504020204" pitchFamily="34" charset="0"/>
                    <a:ea typeface="新細明體" panose="02020500000000000000" pitchFamily="18" charset="-120"/>
                    <a:cs typeface="Arial Unicode MS" pitchFamily="34" charset="-128"/>
                  </a:rPr>
                  <a:t>1</a:t>
                </a:r>
              </a:p>
            </p:txBody>
          </p:sp>
          <p:cxnSp>
            <p:nvCxnSpPr>
              <p:cNvPr id="44065" name="AutoShape 47">
                <a:extLst>
                  <a:ext uri="{FF2B5EF4-FFF2-40B4-BE49-F238E27FC236}">
                    <a16:creationId xmlns:a16="http://schemas.microsoft.com/office/drawing/2014/main" id="{686BA4E7-8EE9-FA8F-B053-BEC5C64856FD}"/>
                  </a:ext>
                </a:extLst>
              </p:cNvPr>
              <p:cNvCxnSpPr>
                <a:cxnSpLocks noChangeShapeType="1"/>
                <a:stCxn id="44064" idx="3"/>
                <a:endCxn id="44059" idx="1"/>
              </p:cNvCxnSpPr>
              <p:nvPr/>
            </p:nvCxnSpPr>
            <p:spPr bwMode="auto">
              <a:xfrm>
                <a:off x="5125" y="3741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4066" name="AutoShape 48">
                <a:extLst>
                  <a:ext uri="{FF2B5EF4-FFF2-40B4-BE49-F238E27FC236}">
                    <a16:creationId xmlns:a16="http://schemas.microsoft.com/office/drawing/2014/main" id="{3731725B-C697-4231-999C-B91FA062D35D}"/>
                  </a:ext>
                </a:extLst>
              </p:cNvPr>
              <p:cNvCxnSpPr>
                <a:cxnSpLocks noChangeShapeType="1"/>
                <a:stCxn id="44059" idx="3"/>
              </p:cNvCxnSpPr>
              <p:nvPr/>
            </p:nvCxnSpPr>
            <p:spPr bwMode="auto">
              <a:xfrm>
                <a:off x="5547" y="3741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4067" name="AutoShape 49">
                <a:extLst>
                  <a:ext uri="{FF2B5EF4-FFF2-40B4-BE49-F238E27FC236}">
                    <a16:creationId xmlns:a16="http://schemas.microsoft.com/office/drawing/2014/main" id="{9F0E23AF-1C35-BF41-E984-3696519A1932}"/>
                  </a:ext>
                </a:extLst>
              </p:cNvPr>
              <p:cNvCxnSpPr>
                <a:cxnSpLocks noChangeShapeType="1"/>
                <a:stCxn id="44060" idx="3"/>
                <a:endCxn id="44061" idx="1"/>
              </p:cNvCxnSpPr>
              <p:nvPr/>
            </p:nvCxnSpPr>
            <p:spPr bwMode="auto">
              <a:xfrm flipV="1">
                <a:off x="5232" y="4077"/>
                <a:ext cx="144" cy="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9" name="Group 68">
            <a:extLst>
              <a:ext uri="{FF2B5EF4-FFF2-40B4-BE49-F238E27FC236}">
                <a16:creationId xmlns:a16="http://schemas.microsoft.com/office/drawing/2014/main" id="{25D41913-14A3-6F3C-CADF-6298FA3BE6C9}"/>
              </a:ext>
            </a:extLst>
          </p:cNvPr>
          <p:cNvGrpSpPr>
            <a:grpSpLocks/>
          </p:cNvGrpSpPr>
          <p:nvPr/>
        </p:nvGrpSpPr>
        <p:grpSpPr bwMode="auto">
          <a:xfrm>
            <a:off x="60325" y="2992438"/>
            <a:ext cx="3232150" cy="1568450"/>
            <a:chOff x="38" y="1885"/>
            <a:chExt cx="2036" cy="988"/>
          </a:xfrm>
          <a:solidFill>
            <a:srgbClr val="83ADC1"/>
          </a:solidFill>
        </p:grpSpPr>
        <p:cxnSp>
          <p:nvCxnSpPr>
            <p:cNvPr id="34836" name="AutoShape 57">
              <a:extLst>
                <a:ext uri="{FF2B5EF4-FFF2-40B4-BE49-F238E27FC236}">
                  <a16:creationId xmlns:a16="http://schemas.microsoft.com/office/drawing/2014/main" id="{EF0DFB8F-8A86-2A27-15BF-912CB9AD0C17}"/>
                </a:ext>
              </a:extLst>
            </p:cNvPr>
            <p:cNvCxnSpPr>
              <a:cxnSpLocks noChangeShapeType="1"/>
              <a:stCxn id="34838" idx="3"/>
            </p:cNvCxnSpPr>
            <p:nvPr/>
          </p:nvCxnSpPr>
          <p:spPr bwMode="auto">
            <a:xfrm flipV="1">
              <a:off x="1077" y="1885"/>
              <a:ext cx="997" cy="764"/>
            </a:xfrm>
            <a:prstGeom prst="straightConnector1">
              <a:avLst/>
            </a:prstGeom>
            <a:grpFill/>
            <a:ln w="254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grpSp>
          <p:nvGrpSpPr>
            <p:cNvPr id="10" name="Group 60">
              <a:extLst>
                <a:ext uri="{FF2B5EF4-FFF2-40B4-BE49-F238E27FC236}">
                  <a16:creationId xmlns:a16="http://schemas.microsoft.com/office/drawing/2014/main" id="{99D867AE-B689-F223-C3C8-500BAB81CC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" y="2425"/>
              <a:ext cx="1664" cy="448"/>
              <a:chOff x="220" y="2424"/>
              <a:chExt cx="1460" cy="433"/>
            </a:xfrm>
            <a:grpFill/>
          </p:grpSpPr>
          <p:sp>
            <p:nvSpPr>
              <p:cNvPr id="34838" name="Rectangle 55">
                <a:extLst>
                  <a:ext uri="{FF2B5EF4-FFF2-40B4-BE49-F238E27FC236}">
                    <a16:creationId xmlns:a16="http://schemas.microsoft.com/office/drawing/2014/main" id="{D71C8468-DF2B-5878-3D92-202E571210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" y="2424"/>
                <a:ext cx="912" cy="433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sz="2000" i="1" dirty="0">
                    <a:latin typeface="Lucida Sans" pitchFamily="-65" charset="0"/>
                    <a:ea typeface="Arial Unicode MS" pitchFamily="-65" charset="0"/>
                    <a:cs typeface="Arial Unicode MS" pitchFamily="-65" charset="0"/>
                  </a:rPr>
                  <a:t>More on</a:t>
                </a:r>
              </a:p>
              <a:p>
                <a:pPr algn="ctr" eaLnBrk="1" hangingPunct="1">
                  <a:defRPr/>
                </a:pPr>
                <a:r>
                  <a:rPr lang="en-US" sz="2000" i="1" dirty="0">
                    <a:latin typeface="Lucida Sans" pitchFamily="-65" charset="0"/>
                    <a:ea typeface="Arial Unicode MS" pitchFamily="-65" charset="0"/>
                    <a:cs typeface="Arial Unicode MS" pitchFamily="-65" charset="0"/>
                  </a:rPr>
                  <a:t>these later</a:t>
                </a:r>
              </a:p>
            </p:txBody>
          </p:sp>
          <p:cxnSp>
            <p:nvCxnSpPr>
              <p:cNvPr id="34839" name="AutoShape 58">
                <a:extLst>
                  <a:ext uri="{FF2B5EF4-FFF2-40B4-BE49-F238E27FC236}">
                    <a16:creationId xmlns:a16="http://schemas.microsoft.com/office/drawing/2014/main" id="{B713F4DF-2598-686A-3DB1-4A57AD31F55F}"/>
                  </a:ext>
                </a:extLst>
              </p:cNvPr>
              <p:cNvCxnSpPr>
                <a:cxnSpLocks noChangeShapeType="1"/>
                <a:stCxn id="34838" idx="3"/>
              </p:cNvCxnSpPr>
              <p:nvPr/>
            </p:nvCxnSpPr>
            <p:spPr bwMode="auto">
              <a:xfrm>
                <a:off x="1132" y="2640"/>
                <a:ext cx="548" cy="35"/>
              </a:xfrm>
              <a:prstGeom prst="straightConnector1">
                <a:avLst/>
              </a:prstGeom>
              <a:grpFill/>
              <a:ln w="25400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</p:grpSp>
      </p:grpSp>
      <p:grpSp>
        <p:nvGrpSpPr>
          <p:cNvPr id="44039" name="Group 4">
            <a:extLst>
              <a:ext uri="{FF2B5EF4-FFF2-40B4-BE49-F238E27FC236}">
                <a16:creationId xmlns:a16="http://schemas.microsoft.com/office/drawing/2014/main" id="{137C2020-1B06-FAAD-8C89-2509B8CB7E7E}"/>
              </a:ext>
            </a:extLst>
          </p:cNvPr>
          <p:cNvGrpSpPr>
            <a:grpSpLocks/>
          </p:cNvGrpSpPr>
          <p:nvPr/>
        </p:nvGrpSpPr>
        <p:grpSpPr bwMode="auto">
          <a:xfrm>
            <a:off x="3451225" y="1752600"/>
            <a:ext cx="1196975" cy="406400"/>
            <a:chOff x="399" y="1488"/>
            <a:chExt cx="849" cy="288"/>
          </a:xfrm>
        </p:grpSpPr>
        <p:pic>
          <p:nvPicPr>
            <p:cNvPr id="44047" name="Picture 5">
              <a:extLst>
                <a:ext uri="{FF2B5EF4-FFF2-40B4-BE49-F238E27FC236}">
                  <a16:creationId xmlns:a16="http://schemas.microsoft.com/office/drawing/2014/main" id="{10512910-0CA9-4CE5-8696-9D1A015DC2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" y="1488"/>
              <a:ext cx="225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44048" name="Picture 6">
              <a:extLst>
                <a:ext uri="{FF2B5EF4-FFF2-40B4-BE49-F238E27FC236}">
                  <a16:creationId xmlns:a16="http://schemas.microsoft.com/office/drawing/2014/main" id="{3E8F3AEC-E2BD-3DBB-3831-88A329B893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" y="1536"/>
              <a:ext cx="225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44049" name="Picture 7">
              <a:extLst>
                <a:ext uri="{FF2B5EF4-FFF2-40B4-BE49-F238E27FC236}">
                  <a16:creationId xmlns:a16="http://schemas.microsoft.com/office/drawing/2014/main" id="{36E8A8AA-6B08-03F2-32D9-BEFEAB9270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" y="1584"/>
              <a:ext cx="225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44050" name="Picture 8">
              <a:extLst>
                <a:ext uri="{FF2B5EF4-FFF2-40B4-BE49-F238E27FC236}">
                  <a16:creationId xmlns:a16="http://schemas.microsoft.com/office/drawing/2014/main" id="{0668DFE6-5564-AD96-BAFA-B1681344EF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7" y="1536"/>
              <a:ext cx="225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44051" name="Picture 9">
              <a:extLst>
                <a:ext uri="{FF2B5EF4-FFF2-40B4-BE49-F238E27FC236}">
                  <a16:creationId xmlns:a16="http://schemas.microsoft.com/office/drawing/2014/main" id="{0D1E1F31-37CB-AA74-143E-DF51583422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8" y="1488"/>
              <a:ext cx="180" cy="18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</p:grpSp>
      <p:sp>
        <p:nvSpPr>
          <p:cNvPr id="44040" name="AutoShape 16">
            <a:extLst>
              <a:ext uri="{FF2B5EF4-FFF2-40B4-BE49-F238E27FC236}">
                <a16:creationId xmlns:a16="http://schemas.microsoft.com/office/drawing/2014/main" id="{56E50CB2-2A5A-96E1-B0FA-5D4AFE2AF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209800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44041" name="Text Box 19">
            <a:extLst>
              <a:ext uri="{FF2B5EF4-FFF2-40B4-BE49-F238E27FC236}">
                <a16:creationId xmlns:a16="http://schemas.microsoft.com/office/drawing/2014/main" id="{F1784C82-AD03-2F9A-6BCA-9912DF576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1687513"/>
            <a:ext cx="19097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0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Documents to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0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be indexed</a:t>
            </a:r>
          </a:p>
        </p:txBody>
      </p:sp>
      <p:sp>
        <p:nvSpPr>
          <p:cNvPr id="44042" name="Rectangle 24">
            <a:extLst>
              <a:ext uri="{FF2B5EF4-FFF2-40B4-BE49-F238E27FC236}">
                <a16:creationId xmlns:a16="http://schemas.microsoft.com/office/drawing/2014/main" id="{EE2E7844-1265-8E1A-B24B-346E50697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0300" y="1747838"/>
            <a:ext cx="3941763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Times New Roman" panose="02020603050405020304" pitchFamily="18" charset="0"/>
                <a:ea typeface="新細明體" panose="02020500000000000000" pitchFamily="18" charset="-120"/>
                <a:cs typeface="Arial Unicode MS" pitchFamily="34" charset="-128"/>
              </a:rPr>
              <a:t>Friends, Romans, countrymen.</a:t>
            </a:r>
          </a:p>
        </p:txBody>
      </p:sp>
      <p:sp>
        <p:nvSpPr>
          <p:cNvPr id="44043" name="Oval 62">
            <a:extLst>
              <a:ext uri="{FF2B5EF4-FFF2-40B4-BE49-F238E27FC236}">
                <a16:creationId xmlns:a16="http://schemas.microsoft.com/office/drawing/2014/main" id="{EBD70DEF-5BC5-17D7-7F0C-80693911C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286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44044" name="Oval 63">
            <a:extLst>
              <a:ext uri="{FF2B5EF4-FFF2-40B4-BE49-F238E27FC236}">
                <a16:creationId xmlns:a16="http://schemas.microsoft.com/office/drawing/2014/main" id="{F48CC5AA-0B67-15C6-205D-15F81BBBF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44045" name="Oval 64">
            <a:extLst>
              <a:ext uri="{FF2B5EF4-FFF2-40B4-BE49-F238E27FC236}">
                <a16:creationId xmlns:a16="http://schemas.microsoft.com/office/drawing/2014/main" id="{54377064-1E9B-40DB-A32B-20052E5D2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44046" name="TextBox 56">
            <a:extLst>
              <a:ext uri="{FF2B5EF4-FFF2-40B4-BE49-F238E27FC236}">
                <a16:creationId xmlns:a16="http://schemas.microsoft.com/office/drawing/2014/main" id="{CF21CBB4-8629-B56B-6A26-CCC9F4734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9">
            <a:extLst>
              <a:ext uri="{FF2B5EF4-FFF2-40B4-BE49-F238E27FC236}">
                <a16:creationId xmlns:a16="http://schemas.microsoft.com/office/drawing/2014/main" id="{6879C631-8CE4-2257-FC3E-B4E5215344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Indexer steps: Token sequence</a:t>
            </a: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E27F10A7-471B-F405-CEA7-EDBA53B991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6781800" cy="91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200">
                <a:ea typeface="ＭＳ Ｐゴシック" panose="020B0600070205080204" pitchFamily="34" charset="-128"/>
              </a:rPr>
              <a:t>Sequence of (Modified token, Document ID) pairs</a:t>
            </a:r>
          </a:p>
        </p:txBody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33E3B23B-7615-7C53-C249-F156EE897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75" y="4324350"/>
            <a:ext cx="2838450" cy="15621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I did enact Julius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Caesar I was killed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i' the Capitol;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Brutus killed me.</a:t>
            </a:r>
          </a:p>
        </p:txBody>
      </p:sp>
      <p:sp>
        <p:nvSpPr>
          <p:cNvPr id="46085" name="Text Box 4">
            <a:extLst>
              <a:ext uri="{FF2B5EF4-FFF2-40B4-BE49-F238E27FC236}">
                <a16:creationId xmlns:a16="http://schemas.microsoft.com/office/drawing/2014/main" id="{97ECA1E4-462F-8E0A-7201-D0AE4EAD7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581400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Doc 1</a:t>
            </a:r>
          </a:p>
        </p:txBody>
      </p:sp>
      <p:sp>
        <p:nvSpPr>
          <p:cNvPr id="46086" name="Rectangle 5">
            <a:extLst>
              <a:ext uri="{FF2B5EF4-FFF2-40B4-BE49-F238E27FC236}">
                <a16:creationId xmlns:a16="http://schemas.microsoft.com/office/drawing/2014/main" id="{F348FB7F-F538-CB2A-66FB-7326BD741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4400550"/>
            <a:ext cx="3195638" cy="15621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So let it be with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Caesar. The noble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Brutus hath told you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Caesar was ambitious</a:t>
            </a:r>
          </a:p>
        </p:txBody>
      </p:sp>
      <p:sp>
        <p:nvSpPr>
          <p:cNvPr id="46087" name="Text Box 6">
            <a:extLst>
              <a:ext uri="{FF2B5EF4-FFF2-40B4-BE49-F238E27FC236}">
                <a16:creationId xmlns:a16="http://schemas.microsoft.com/office/drawing/2014/main" id="{5A47BE43-12EE-6E60-4804-86EA607DC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581400"/>
            <a:ext cx="920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Doc 2</a:t>
            </a:r>
          </a:p>
        </p:txBody>
      </p:sp>
      <p:graphicFrame>
        <p:nvGraphicFramePr>
          <p:cNvPr id="46088" name="Object 4">
            <a:extLst>
              <a:ext uri="{FF2B5EF4-FFF2-40B4-BE49-F238E27FC236}">
                <a16:creationId xmlns:a16="http://schemas.microsoft.com/office/drawing/2014/main" id="{1634D820-4CFB-47B1-ED11-18BA8D1134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27900" y="1782763"/>
          <a:ext cx="1319213" cy="492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358850" imgH="5079813" progId="Excel.Sheet.8">
                  <p:embed/>
                </p:oleObj>
              </mc:Choice>
              <mc:Fallback>
                <p:oleObj name="Worksheet" r:id="rId3" imgW="1358850" imgH="5079813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7900" y="1782763"/>
                        <a:ext cx="1319213" cy="4929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9" name="Line 8">
            <a:extLst>
              <a:ext uri="{FF2B5EF4-FFF2-40B4-BE49-F238E27FC236}">
                <a16:creationId xmlns:a16="http://schemas.microsoft.com/office/drawing/2014/main" id="{470162F6-2F76-1C53-8419-078FCEA39B1F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886200"/>
            <a:ext cx="1371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6090" name="TextBox 9">
            <a:extLst>
              <a:ext uri="{FF2B5EF4-FFF2-40B4-BE49-F238E27FC236}">
                <a16:creationId xmlns:a16="http://schemas.microsoft.com/office/drawing/2014/main" id="{AEED67BB-4041-A2E5-8906-835F6ED6C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5">
            <a:extLst>
              <a:ext uri="{FF2B5EF4-FFF2-40B4-BE49-F238E27FC236}">
                <a16:creationId xmlns:a16="http://schemas.microsoft.com/office/drawing/2014/main" id="{46045813-A189-BD7A-B120-56C830C5AA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Indexer steps: Sort</a:t>
            </a: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B654B93A-5B3D-06D0-2466-55FC509ED8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4572000" cy="609600"/>
          </a:xfrm>
        </p:spPr>
        <p:txBody>
          <a:bodyPr/>
          <a:lstStyle/>
          <a:p>
            <a:pPr eaLnBrk="1" hangingPunct="1"/>
            <a:r>
              <a:rPr lang="en-US" altLang="zh-TW" sz="3400">
                <a:ea typeface="ＭＳ Ｐゴシック" panose="020B0600070205080204" pitchFamily="34" charset="-128"/>
              </a:rPr>
              <a:t>Sort by terms</a:t>
            </a:r>
          </a:p>
          <a:p>
            <a:pPr lvl="1" eaLnBrk="1" hangingPunct="1"/>
            <a:r>
              <a:rPr lang="en-US" altLang="zh-TW" sz="1800">
                <a:ea typeface="ＭＳ Ｐゴシック" panose="020B0600070205080204" pitchFamily="34" charset="-128"/>
              </a:rPr>
              <a:t>And then docID </a:t>
            </a:r>
          </a:p>
        </p:txBody>
      </p:sp>
      <p:graphicFrame>
        <p:nvGraphicFramePr>
          <p:cNvPr id="48132" name="Object 2">
            <a:extLst>
              <a:ext uri="{FF2B5EF4-FFF2-40B4-BE49-F238E27FC236}">
                <a16:creationId xmlns:a16="http://schemas.microsoft.com/office/drawing/2014/main" id="{301104F4-76C0-CD24-C6B0-61EB7451E9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62850" y="1782763"/>
          <a:ext cx="1217613" cy="4922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358850" imgH="5422700" progId="Excel.Sheet.8">
                  <p:embed/>
                </p:oleObj>
              </mc:Choice>
              <mc:Fallback>
                <p:oleObj name="Worksheet" r:id="rId3" imgW="1358850" imgH="542270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2850" y="1782763"/>
                        <a:ext cx="1217613" cy="4922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3" name="Line 4">
            <a:extLst>
              <a:ext uri="{FF2B5EF4-FFF2-40B4-BE49-F238E27FC236}">
                <a16:creationId xmlns:a16="http://schemas.microsoft.com/office/drawing/2014/main" id="{55659789-D9DC-E644-4331-1AF101D763E0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0" y="3886200"/>
            <a:ext cx="381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48134" name="Object 3">
            <a:extLst>
              <a:ext uri="{FF2B5EF4-FFF2-40B4-BE49-F238E27FC236}">
                <a16:creationId xmlns:a16="http://schemas.microsoft.com/office/drawing/2014/main" id="{236FC393-9E34-4407-16AA-6C11B4E7EB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80100" y="1733550"/>
          <a:ext cx="1352550" cy="504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1358850" imgH="5041714" progId="Excel.Sheet.8">
                  <p:embed/>
                </p:oleObj>
              </mc:Choice>
              <mc:Fallback>
                <p:oleObj name="Worksheet" r:id="rId5" imgW="1358850" imgH="5041714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0100" y="1733550"/>
                        <a:ext cx="1352550" cy="504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5" name="AutoShape 7">
            <a:extLst>
              <a:ext uri="{FF2B5EF4-FFF2-40B4-BE49-F238E27FC236}">
                <a16:creationId xmlns:a16="http://schemas.microsoft.com/office/drawing/2014/main" id="{EE6A6C95-1EB9-A0BA-26B9-7CC35F69E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124200"/>
            <a:ext cx="2932113" cy="781050"/>
          </a:xfrm>
          <a:prstGeom prst="upArrowCallout">
            <a:avLst>
              <a:gd name="adj1" fmla="val 105218"/>
              <a:gd name="adj2" fmla="val 105235"/>
              <a:gd name="adj3" fmla="val 16667"/>
              <a:gd name="adj4" fmla="val 66667"/>
            </a:avLst>
          </a:prstGeom>
          <a:solidFill>
            <a:srgbClr val="83ADC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b="1">
                <a:ea typeface="新細明體" panose="02020500000000000000" pitchFamily="18" charset="-120"/>
                <a:cs typeface="Arial Unicode MS" pitchFamily="34" charset="-128"/>
              </a:rPr>
              <a:t>Core indexing step</a:t>
            </a:r>
          </a:p>
        </p:txBody>
      </p:sp>
      <p:sp>
        <p:nvSpPr>
          <p:cNvPr id="48136" name="TextBox 7">
            <a:extLst>
              <a:ext uri="{FF2B5EF4-FFF2-40B4-BE49-F238E27FC236}">
                <a16:creationId xmlns:a16="http://schemas.microsoft.com/office/drawing/2014/main" id="{E5884D9A-20E7-B9FA-97A9-3AD5F87A3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5">
            <a:extLst>
              <a:ext uri="{FF2B5EF4-FFF2-40B4-BE49-F238E27FC236}">
                <a16:creationId xmlns:a16="http://schemas.microsoft.com/office/drawing/2014/main" id="{2A172C4A-C2C9-C6DD-63E2-BEB2D8B519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Indexer steps: Dictionary &amp; Postings</a:t>
            </a: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96AE132E-6E6F-EDBD-A36A-101418C30E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676400"/>
            <a:ext cx="3429000" cy="2590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>
                <a:ea typeface="ＭＳ Ｐゴシック" panose="020B0600070205080204" pitchFamily="34" charset="-128"/>
              </a:rPr>
              <a:t>Multiple term entries in a single document are merged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>
                <a:ea typeface="ＭＳ Ｐゴシック" panose="020B0600070205080204" pitchFamily="34" charset="-128"/>
              </a:rPr>
              <a:t>Split into dictionary and postings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>
                <a:ea typeface="ＭＳ Ｐゴシック" panose="020B0600070205080204" pitchFamily="34" charset="-128"/>
              </a:rPr>
              <a:t>Doc. frequency information is added</a:t>
            </a:r>
          </a:p>
        </p:txBody>
      </p:sp>
      <p:sp>
        <p:nvSpPr>
          <p:cNvPr id="50180" name="Line 4">
            <a:extLst>
              <a:ext uri="{FF2B5EF4-FFF2-40B4-BE49-F238E27FC236}">
                <a16:creationId xmlns:a16="http://schemas.microsoft.com/office/drawing/2014/main" id="{7AF1386B-FAAF-3A79-7326-D073BD4F611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3657600"/>
            <a:ext cx="6858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graphicFrame>
        <p:nvGraphicFramePr>
          <p:cNvPr id="50181" name="Object 35">
            <a:extLst>
              <a:ext uri="{FF2B5EF4-FFF2-40B4-BE49-F238E27FC236}">
                <a16:creationId xmlns:a16="http://schemas.microsoft.com/office/drawing/2014/main" id="{D5DB3A91-ABAA-7C62-120B-9CA7643E00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62400" y="1827213"/>
          <a:ext cx="1217613" cy="492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358850" imgH="5422700" progId="Excel.Sheet.8">
                  <p:embed/>
                </p:oleObj>
              </mc:Choice>
              <mc:Fallback>
                <p:oleObj name="Worksheet" r:id="rId3" imgW="1358850" imgH="5422700" progId="Excel.Sheet.8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1827213"/>
                        <a:ext cx="1217613" cy="492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71" name="AutoShape 7">
            <a:extLst>
              <a:ext uri="{FF2B5EF4-FFF2-40B4-BE49-F238E27FC236}">
                <a16:creationId xmlns:a16="http://schemas.microsoft.com/office/drawing/2014/main" id="{58C650BC-46F8-17DE-D46F-67A5728C6A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311775"/>
            <a:ext cx="2317750" cy="1241425"/>
          </a:xfrm>
          <a:prstGeom prst="upArrowCallout">
            <a:avLst>
              <a:gd name="adj1" fmla="val 57858"/>
              <a:gd name="adj2" fmla="val 57858"/>
              <a:gd name="adj3" fmla="val 16667"/>
              <a:gd name="adj4" fmla="val 66667"/>
            </a:avLst>
          </a:prstGeom>
          <a:solidFill>
            <a:srgbClr val="83ADC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latin typeface="+mn-lt"/>
                <a:ea typeface="Arial Unicode MS" charset="0"/>
                <a:cs typeface="Arial Unicode MS" charset="0"/>
              </a:rPr>
              <a:t>Why frequency?</a:t>
            </a:r>
          </a:p>
          <a:p>
            <a:pPr algn="ctr" eaLnBrk="1" hangingPunct="1">
              <a:defRPr/>
            </a:pPr>
            <a:r>
              <a:rPr lang="en-US" dirty="0">
                <a:latin typeface="+mn-lt"/>
                <a:ea typeface="Arial Unicode MS" charset="0"/>
                <a:cs typeface="Arial Unicode MS" charset="0"/>
              </a:rPr>
              <a:t>Will discuss later</a:t>
            </a:r>
          </a:p>
        </p:txBody>
      </p:sp>
      <p:sp>
        <p:nvSpPr>
          <p:cNvPr id="50183" name="TextBox 7">
            <a:extLst>
              <a:ext uri="{FF2B5EF4-FFF2-40B4-BE49-F238E27FC236}">
                <a16:creationId xmlns:a16="http://schemas.microsoft.com/office/drawing/2014/main" id="{207974FF-91BC-0BA9-DC79-400BEA34B2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1.2</a:t>
            </a:r>
          </a:p>
        </p:txBody>
      </p:sp>
      <p:pic>
        <p:nvPicPr>
          <p:cNvPr id="50184" name="Picture 8">
            <a:extLst>
              <a:ext uri="{FF2B5EF4-FFF2-40B4-BE49-F238E27FC236}">
                <a16:creationId xmlns:a16="http://schemas.microsoft.com/office/drawing/2014/main" id="{5B5C5868-9DF1-1E15-7B87-52EB0C0861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00200"/>
            <a:ext cx="2801938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1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7">
            <a:extLst>
              <a:ext uri="{FF2B5EF4-FFF2-40B4-BE49-F238E27FC236}">
                <a16:creationId xmlns:a16="http://schemas.microsoft.com/office/drawing/2014/main" id="{793DFDE0-EC38-5F48-1FFA-A035F6E8C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4000"/>
            <a:ext cx="2801938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0">
            <a:extLst>
              <a:ext uri="{FF2B5EF4-FFF2-40B4-BE49-F238E27FC236}">
                <a16:creationId xmlns:a16="http://schemas.microsoft.com/office/drawing/2014/main" id="{EE3A3E98-9379-0E0F-C74F-2C4EBD1116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>
                <a:ea typeface="ＭＳ Ｐゴシック" panose="020B0600070205080204" pitchFamily="34" charset="-128"/>
              </a:rPr>
              <a:t>Where do we pay in storage?</a:t>
            </a:r>
          </a:p>
        </p:txBody>
      </p:sp>
      <p:sp>
        <p:nvSpPr>
          <p:cNvPr id="52228" name="Slide Number Placeholder 5">
            <a:extLst>
              <a:ext uri="{FF2B5EF4-FFF2-40B4-BE49-F238E27FC236}">
                <a16:creationId xmlns:a16="http://schemas.microsoft.com/office/drawing/2014/main" id="{2CE6A13C-F396-A276-8F20-1D14801F4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91745F6-9297-4933-BFCC-39DE61E7B24F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52229" name="AutoShape 32">
            <a:extLst>
              <a:ext uri="{FF2B5EF4-FFF2-40B4-BE49-F238E27FC236}">
                <a16:creationId xmlns:a16="http://schemas.microsoft.com/office/drawing/2014/main" id="{0348F333-B240-D86F-CDF1-A2238E948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867400"/>
            <a:ext cx="1189038" cy="914400"/>
          </a:xfrm>
          <a:prstGeom prst="upArrowCallout">
            <a:avLst>
              <a:gd name="adj1" fmla="val 32509"/>
              <a:gd name="adj2" fmla="val 32509"/>
              <a:gd name="adj3" fmla="val 16667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  <a:cs typeface="Arial Unicode MS" pitchFamily="34" charset="-128"/>
              </a:rPr>
              <a:t>Pointers</a:t>
            </a:r>
          </a:p>
        </p:txBody>
      </p:sp>
      <p:sp>
        <p:nvSpPr>
          <p:cNvPr id="52230" name="AutoShape 33">
            <a:extLst>
              <a:ext uri="{FF2B5EF4-FFF2-40B4-BE49-F238E27FC236}">
                <a16:creationId xmlns:a16="http://schemas.microsoft.com/office/drawing/2014/main" id="{C2FCF332-2490-093B-2CA8-85ACBAD08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890838"/>
            <a:ext cx="1600200" cy="1200150"/>
          </a:xfrm>
          <a:prstGeom prst="rightArrowCallout">
            <a:avLst>
              <a:gd name="adj1" fmla="val 25000"/>
              <a:gd name="adj2" fmla="val 25000"/>
              <a:gd name="adj3" fmla="val 37500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ea typeface="新細明體" panose="02020500000000000000" pitchFamily="18" charset="-120"/>
                <a:cs typeface="Arial Unicode MS" pitchFamily="34" charset="-128"/>
              </a:rPr>
              <a:t>Terms and counts</a:t>
            </a:r>
          </a:p>
        </p:txBody>
      </p:sp>
      <p:sp>
        <p:nvSpPr>
          <p:cNvPr id="115746" name="Text Box 34">
            <a:extLst>
              <a:ext uri="{FF2B5EF4-FFF2-40B4-BE49-F238E27FC236}">
                <a16:creationId xmlns:a16="http://schemas.microsoft.com/office/drawing/2014/main" id="{E2EF2954-2334-862A-BB88-7FFAB9218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530600"/>
            <a:ext cx="2667000" cy="2728913"/>
          </a:xfrm>
          <a:prstGeom prst="rect">
            <a:avLst/>
          </a:prstGeom>
          <a:solidFill>
            <a:srgbClr val="C050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Later in the course:</a:t>
            </a:r>
          </a:p>
          <a:p>
            <a:pPr eaLnBrk="1" hangingPunct="1">
              <a:spcBef>
                <a:spcPts val="238"/>
              </a:spcBef>
              <a:buClrTx/>
              <a:buFont typeface="Arial" panose="020B0604020202020204" pitchFamily="34" charset="0"/>
              <a:buChar char="•"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How do we index efficiently?</a:t>
            </a:r>
          </a:p>
          <a:p>
            <a:pPr eaLnBrk="1" hangingPunct="1">
              <a:spcBef>
                <a:spcPts val="238"/>
              </a:spcBef>
              <a:buClrTx/>
              <a:buFont typeface="Arial" panose="020B0604020202020204" pitchFamily="34" charset="0"/>
              <a:buChar char="•"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How much storage do we need?</a:t>
            </a:r>
          </a:p>
        </p:txBody>
      </p:sp>
      <p:sp>
        <p:nvSpPr>
          <p:cNvPr id="52232" name="TextBox 36">
            <a:extLst>
              <a:ext uri="{FF2B5EF4-FFF2-40B4-BE49-F238E27FC236}">
                <a16:creationId xmlns:a16="http://schemas.microsoft.com/office/drawing/2014/main" id="{CD99B8F1-3038-4595-E271-F600DD157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1.2</a:t>
            </a:r>
          </a:p>
        </p:txBody>
      </p:sp>
      <p:sp>
        <p:nvSpPr>
          <p:cNvPr id="40" name="AutoShape 5">
            <a:extLst>
              <a:ext uri="{FF2B5EF4-FFF2-40B4-BE49-F238E27FC236}">
                <a16:creationId xmlns:a16="http://schemas.microsoft.com/office/drawing/2014/main" id="{5B78FE51-6403-1863-0104-E48155053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905000"/>
            <a:ext cx="1905000" cy="831850"/>
          </a:xfrm>
          <a:prstGeom prst="leftArrowCallout">
            <a:avLst>
              <a:gd name="adj1" fmla="val 25000"/>
              <a:gd name="adj2" fmla="val 25000"/>
              <a:gd name="adj3" fmla="val 41190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ea typeface="新細明體" panose="02020500000000000000" pitchFamily="18" charset="-120"/>
                <a:cs typeface="Arial Unicode MS" pitchFamily="34" charset="-128"/>
              </a:rPr>
              <a:t>Lists of docIDs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46" grpId="0" animBg="1" autoUpdateAnimBg="0"/>
      <p:bldP spid="40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A131B322-12F1-F72B-9359-3ECC25E4AD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index we just built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331C490C-DACA-879C-FB70-E3B79F1629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How do we process a query?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Later - what kinds of queries can we process?</a:t>
            </a:r>
          </a:p>
        </p:txBody>
      </p:sp>
      <p:sp>
        <p:nvSpPr>
          <p:cNvPr id="54276" name="Slide Number Placeholder 5">
            <a:extLst>
              <a:ext uri="{FF2B5EF4-FFF2-40B4-BE49-F238E27FC236}">
                <a16:creationId xmlns:a16="http://schemas.microsoft.com/office/drawing/2014/main" id="{94F58B83-8BC5-8611-1511-197713C95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8281CA1-8776-4CD2-9323-EB75B1E9A4A4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126981" name="AutoShape 5">
            <a:extLst>
              <a:ext uri="{FF2B5EF4-FFF2-40B4-BE49-F238E27FC236}">
                <a16:creationId xmlns:a16="http://schemas.microsoft.com/office/drawing/2014/main" id="{43DD9446-1E1D-DEC1-C62C-875D475A9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3388" y="1606550"/>
            <a:ext cx="2055812" cy="831850"/>
          </a:xfrm>
          <a:prstGeom prst="leftArrowCallout">
            <a:avLst>
              <a:gd name="adj1" fmla="val 25000"/>
              <a:gd name="adj2" fmla="val 25000"/>
              <a:gd name="adj3" fmla="val 41144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Our focus</a:t>
            </a:r>
          </a:p>
        </p:txBody>
      </p:sp>
      <p:sp>
        <p:nvSpPr>
          <p:cNvPr id="54278" name="TextBox 5">
            <a:extLst>
              <a:ext uri="{FF2B5EF4-FFF2-40B4-BE49-F238E27FC236}">
                <a16:creationId xmlns:a16="http://schemas.microsoft.com/office/drawing/2014/main" id="{D6F45E13-CA8C-A1A7-402E-BD1CA8D30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1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050">
            <a:extLst>
              <a:ext uri="{FF2B5EF4-FFF2-40B4-BE49-F238E27FC236}">
                <a16:creationId xmlns:a16="http://schemas.microsoft.com/office/drawing/2014/main" id="{52CC3855-7CB9-22EA-CE79-E57A29A390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Query processing: AND</a:t>
            </a:r>
          </a:p>
        </p:txBody>
      </p:sp>
      <p:sp>
        <p:nvSpPr>
          <p:cNvPr id="56323" name="Rectangle 2051">
            <a:extLst>
              <a:ext uri="{FF2B5EF4-FFF2-40B4-BE49-F238E27FC236}">
                <a16:creationId xmlns:a16="http://schemas.microsoft.com/office/drawing/2014/main" id="{54FF5778-1498-9713-B51F-25BD4A7CB6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Consider processing the query: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 b="1" i="1">
                <a:ea typeface="ＭＳ Ｐゴシック" panose="020B0600070205080204" pitchFamily="34" charset="-128"/>
              </a:rPr>
              <a:t>Brutus</a:t>
            </a:r>
            <a:r>
              <a:rPr lang="en-US" altLang="zh-TW">
                <a:ea typeface="ＭＳ Ｐゴシック" panose="020B0600070205080204" pitchFamily="34" charset="-128"/>
              </a:rPr>
              <a:t> </a:t>
            </a:r>
            <a:r>
              <a:rPr lang="en-US" altLang="zh-TW" i="1">
                <a:ea typeface="ＭＳ Ｐゴシック" panose="020B0600070205080204" pitchFamily="34" charset="-128"/>
              </a:rPr>
              <a:t>AND</a:t>
            </a:r>
            <a:r>
              <a:rPr lang="en-US" altLang="zh-TW">
                <a:ea typeface="ＭＳ Ｐゴシック" panose="020B0600070205080204" pitchFamily="34" charset="-128"/>
              </a:rPr>
              <a:t> </a:t>
            </a:r>
            <a:r>
              <a:rPr lang="en-US" altLang="zh-TW" b="1" i="1">
                <a:ea typeface="ＭＳ Ｐゴシック" panose="020B0600070205080204" pitchFamily="34" charset="-128"/>
              </a:rPr>
              <a:t>Caesar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Locate </a:t>
            </a:r>
            <a:r>
              <a:rPr lang="en-US" altLang="zh-TW" b="1" i="1">
                <a:ea typeface="ＭＳ Ｐゴシック" panose="020B0600070205080204" pitchFamily="34" charset="-128"/>
              </a:rPr>
              <a:t>Brutus</a:t>
            </a:r>
            <a:r>
              <a:rPr lang="en-US" altLang="zh-TW">
                <a:ea typeface="ＭＳ Ｐゴシック" panose="020B0600070205080204" pitchFamily="34" charset="-128"/>
              </a:rPr>
              <a:t> in the dictionary;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Retrieve its postings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Locate </a:t>
            </a:r>
            <a:r>
              <a:rPr lang="en-US" altLang="zh-TW" i="1">
                <a:ea typeface="ＭＳ Ｐゴシック" panose="020B0600070205080204" pitchFamily="34" charset="-128"/>
              </a:rPr>
              <a:t>Caesar</a:t>
            </a:r>
            <a:r>
              <a:rPr lang="en-US" altLang="zh-TW">
                <a:ea typeface="ＭＳ Ｐゴシック" panose="020B0600070205080204" pitchFamily="34" charset="-128"/>
              </a:rPr>
              <a:t> in the dictionary;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Retrieve its postings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“Merge” the two postings:</a:t>
            </a:r>
          </a:p>
        </p:txBody>
      </p:sp>
      <p:sp>
        <p:nvSpPr>
          <p:cNvPr id="56324" name="Slide Number Placeholder 5">
            <a:extLst>
              <a:ext uri="{FF2B5EF4-FFF2-40B4-BE49-F238E27FC236}">
                <a16:creationId xmlns:a16="http://schemas.microsoft.com/office/drawing/2014/main" id="{A163E405-811C-2CD3-B1FF-509C71BFA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8FC02DE-2124-4CFD-91D5-F707B97C769B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56325" name="Text Box 2058">
            <a:extLst>
              <a:ext uri="{FF2B5EF4-FFF2-40B4-BE49-F238E27FC236}">
                <a16:creationId xmlns:a16="http://schemas.microsoft.com/office/drawing/2014/main" id="{AF698B03-5198-6A70-DC11-132A66EF4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8638" y="5019675"/>
            <a:ext cx="70326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 Unicode MS" pitchFamily="34" charset="-128"/>
                <a:ea typeface="新細明體" panose="02020500000000000000" pitchFamily="18" charset="-120"/>
                <a:cs typeface="Arial Unicode MS" pitchFamily="34" charset="-128"/>
              </a:rPr>
              <a:t>128</a:t>
            </a:r>
          </a:p>
        </p:txBody>
      </p:sp>
      <p:sp>
        <p:nvSpPr>
          <p:cNvPr id="56326" name="Text Box 2065">
            <a:extLst>
              <a:ext uri="{FF2B5EF4-FFF2-40B4-BE49-F238E27FC236}">
                <a16:creationId xmlns:a16="http://schemas.microsoft.com/office/drawing/2014/main" id="{AA6D2F3B-D421-59EC-A695-6C4CC8AEC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3438" y="5553075"/>
            <a:ext cx="533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 Unicode MS" pitchFamily="34" charset="-128"/>
                <a:ea typeface="新細明體" panose="02020500000000000000" pitchFamily="18" charset="-120"/>
                <a:cs typeface="Arial Unicode MS" pitchFamily="34" charset="-128"/>
              </a:rPr>
              <a:t>34</a:t>
            </a:r>
          </a:p>
        </p:txBody>
      </p:sp>
      <p:grpSp>
        <p:nvGrpSpPr>
          <p:cNvPr id="56327" name="Group 2083">
            <a:extLst>
              <a:ext uri="{FF2B5EF4-FFF2-40B4-BE49-F238E27FC236}">
                <a16:creationId xmlns:a16="http://schemas.microsoft.com/office/drawing/2014/main" id="{94EE313B-10D2-7656-DB2A-694CDACCDF2F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5019675"/>
            <a:ext cx="647700" cy="466725"/>
            <a:chOff x="1584" y="3162"/>
            <a:chExt cx="408" cy="294"/>
          </a:xfrm>
        </p:grpSpPr>
        <p:sp>
          <p:nvSpPr>
            <p:cNvPr id="56368" name="Text Box 2052">
              <a:extLst>
                <a:ext uri="{FF2B5EF4-FFF2-40B4-BE49-F238E27FC236}">
                  <a16:creationId xmlns:a16="http://schemas.microsoft.com/office/drawing/2014/main" id="{CBAB9398-BECA-EDF1-D40C-3629D67A88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4" y="3162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2</a:t>
              </a:r>
            </a:p>
          </p:txBody>
        </p:sp>
        <p:cxnSp>
          <p:nvCxnSpPr>
            <p:cNvPr id="56369" name="AutoShape 2066">
              <a:extLst>
                <a:ext uri="{FF2B5EF4-FFF2-40B4-BE49-F238E27FC236}">
                  <a16:creationId xmlns:a16="http://schemas.microsoft.com/office/drawing/2014/main" id="{FF2AA8FD-AA82-9AFA-A3CF-84C5BA363401}"/>
                </a:ext>
              </a:extLst>
            </p:cNvPr>
            <p:cNvCxnSpPr>
              <a:cxnSpLocks noChangeShapeType="1"/>
              <a:stCxn id="56368" idx="3"/>
              <a:endCxn id="56366" idx="1"/>
            </p:cNvCxnSpPr>
            <p:nvPr/>
          </p:nvCxnSpPr>
          <p:spPr bwMode="auto">
            <a:xfrm>
              <a:off x="1813" y="3309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6328" name="Group 2084">
            <a:extLst>
              <a:ext uri="{FF2B5EF4-FFF2-40B4-BE49-F238E27FC236}">
                <a16:creationId xmlns:a16="http://schemas.microsoft.com/office/drawing/2014/main" id="{3A1898EB-8CDB-5953-569A-A04E0E2AF8BB}"/>
              </a:ext>
            </a:extLst>
          </p:cNvPr>
          <p:cNvGrpSpPr>
            <a:grpSpLocks/>
          </p:cNvGrpSpPr>
          <p:nvPr/>
        </p:nvGrpSpPr>
        <p:grpSpPr bwMode="auto">
          <a:xfrm>
            <a:off x="3162300" y="5019675"/>
            <a:ext cx="668338" cy="466725"/>
            <a:chOff x="1992" y="3162"/>
            <a:chExt cx="421" cy="294"/>
          </a:xfrm>
        </p:grpSpPr>
        <p:sp>
          <p:nvSpPr>
            <p:cNvPr id="56366" name="Text Box 2053">
              <a:extLst>
                <a:ext uri="{FF2B5EF4-FFF2-40B4-BE49-F238E27FC236}">
                  <a16:creationId xmlns:a16="http://schemas.microsoft.com/office/drawing/2014/main" id="{1C467B68-E1A5-F44C-2152-79F2F33470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2" y="3162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4</a:t>
              </a:r>
            </a:p>
          </p:txBody>
        </p:sp>
        <p:cxnSp>
          <p:nvCxnSpPr>
            <p:cNvPr id="56367" name="AutoShape 2067">
              <a:extLst>
                <a:ext uri="{FF2B5EF4-FFF2-40B4-BE49-F238E27FC236}">
                  <a16:creationId xmlns:a16="http://schemas.microsoft.com/office/drawing/2014/main" id="{CBD72893-380C-372A-D140-3C1CA3A83E90}"/>
                </a:ext>
              </a:extLst>
            </p:cNvPr>
            <p:cNvCxnSpPr>
              <a:cxnSpLocks noChangeShapeType="1"/>
              <a:stCxn id="56366" idx="3"/>
              <a:endCxn id="56364" idx="1"/>
            </p:cNvCxnSpPr>
            <p:nvPr/>
          </p:nvCxnSpPr>
          <p:spPr bwMode="auto">
            <a:xfrm>
              <a:off x="2221" y="3309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6329" name="Group 2085">
            <a:extLst>
              <a:ext uri="{FF2B5EF4-FFF2-40B4-BE49-F238E27FC236}">
                <a16:creationId xmlns:a16="http://schemas.microsoft.com/office/drawing/2014/main" id="{6018EB64-C913-723D-FC8E-A5CC5B97B8F1}"/>
              </a:ext>
            </a:extLst>
          </p:cNvPr>
          <p:cNvGrpSpPr>
            <a:grpSpLocks/>
          </p:cNvGrpSpPr>
          <p:nvPr/>
        </p:nvGrpSpPr>
        <p:grpSpPr bwMode="auto">
          <a:xfrm>
            <a:off x="3830638" y="5019675"/>
            <a:ext cx="609600" cy="466725"/>
            <a:chOff x="2413" y="3162"/>
            <a:chExt cx="384" cy="294"/>
          </a:xfrm>
        </p:grpSpPr>
        <p:sp>
          <p:nvSpPr>
            <p:cNvPr id="56364" name="Text Box 2054">
              <a:extLst>
                <a:ext uri="{FF2B5EF4-FFF2-40B4-BE49-F238E27FC236}">
                  <a16:creationId xmlns:a16="http://schemas.microsoft.com/office/drawing/2014/main" id="{C7C5824C-2663-FA86-4DB9-CF9174DA61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3" y="3162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8</a:t>
              </a:r>
            </a:p>
          </p:txBody>
        </p:sp>
        <p:cxnSp>
          <p:nvCxnSpPr>
            <p:cNvPr id="56365" name="AutoShape 2068">
              <a:extLst>
                <a:ext uri="{FF2B5EF4-FFF2-40B4-BE49-F238E27FC236}">
                  <a16:creationId xmlns:a16="http://schemas.microsoft.com/office/drawing/2014/main" id="{0E2D5ACE-B1E8-BE12-4C55-911113948E87}"/>
                </a:ext>
              </a:extLst>
            </p:cNvPr>
            <p:cNvCxnSpPr>
              <a:cxnSpLocks noChangeShapeType="1"/>
              <a:stCxn id="56364" idx="3"/>
              <a:endCxn id="56362" idx="1"/>
            </p:cNvCxnSpPr>
            <p:nvPr/>
          </p:nvCxnSpPr>
          <p:spPr bwMode="auto">
            <a:xfrm>
              <a:off x="2642" y="3309"/>
              <a:ext cx="1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6330" name="Group 2086">
            <a:extLst>
              <a:ext uri="{FF2B5EF4-FFF2-40B4-BE49-F238E27FC236}">
                <a16:creationId xmlns:a16="http://schemas.microsoft.com/office/drawing/2014/main" id="{35D1CB28-340A-3FB0-CFD2-EAD8C12470E7}"/>
              </a:ext>
            </a:extLst>
          </p:cNvPr>
          <p:cNvGrpSpPr>
            <a:grpSpLocks/>
          </p:cNvGrpSpPr>
          <p:nvPr/>
        </p:nvGrpSpPr>
        <p:grpSpPr bwMode="auto">
          <a:xfrm>
            <a:off x="4440238" y="5019675"/>
            <a:ext cx="762000" cy="466725"/>
            <a:chOff x="2797" y="3162"/>
            <a:chExt cx="480" cy="294"/>
          </a:xfrm>
        </p:grpSpPr>
        <p:sp>
          <p:nvSpPr>
            <p:cNvPr id="56362" name="Text Box 2055">
              <a:extLst>
                <a:ext uri="{FF2B5EF4-FFF2-40B4-BE49-F238E27FC236}">
                  <a16:creationId xmlns:a16="http://schemas.microsoft.com/office/drawing/2014/main" id="{4C235D6D-7C0F-E56F-8A5A-EA54730AC7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97" y="3162"/>
              <a:ext cx="33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16</a:t>
              </a:r>
            </a:p>
          </p:txBody>
        </p:sp>
        <p:cxnSp>
          <p:nvCxnSpPr>
            <p:cNvPr id="56363" name="AutoShape 2069">
              <a:extLst>
                <a:ext uri="{FF2B5EF4-FFF2-40B4-BE49-F238E27FC236}">
                  <a16:creationId xmlns:a16="http://schemas.microsoft.com/office/drawing/2014/main" id="{D33523F5-D22C-7C7B-E797-E33ED0694C7F}"/>
                </a:ext>
              </a:extLst>
            </p:cNvPr>
            <p:cNvCxnSpPr>
              <a:cxnSpLocks noChangeShapeType="1"/>
              <a:stCxn id="56362" idx="3"/>
              <a:endCxn id="56360" idx="1"/>
            </p:cNvCxnSpPr>
            <p:nvPr/>
          </p:nvCxnSpPr>
          <p:spPr bwMode="auto">
            <a:xfrm>
              <a:off x="3133" y="3309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6331" name="Group 2087">
            <a:extLst>
              <a:ext uri="{FF2B5EF4-FFF2-40B4-BE49-F238E27FC236}">
                <a16:creationId xmlns:a16="http://schemas.microsoft.com/office/drawing/2014/main" id="{2ED6B7FF-0D7B-8ED1-35B1-F722422FC76B}"/>
              </a:ext>
            </a:extLst>
          </p:cNvPr>
          <p:cNvGrpSpPr>
            <a:grpSpLocks/>
          </p:cNvGrpSpPr>
          <p:nvPr/>
        </p:nvGrpSpPr>
        <p:grpSpPr bwMode="auto">
          <a:xfrm>
            <a:off x="5202238" y="5019675"/>
            <a:ext cx="838200" cy="466725"/>
            <a:chOff x="3277" y="3162"/>
            <a:chExt cx="528" cy="294"/>
          </a:xfrm>
        </p:grpSpPr>
        <p:sp>
          <p:nvSpPr>
            <p:cNvPr id="56360" name="Text Box 2056">
              <a:extLst>
                <a:ext uri="{FF2B5EF4-FFF2-40B4-BE49-F238E27FC236}">
                  <a16:creationId xmlns:a16="http://schemas.microsoft.com/office/drawing/2014/main" id="{9EDA3645-A6E9-8545-78F3-F2AA819747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7" y="3162"/>
              <a:ext cx="33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32</a:t>
              </a:r>
            </a:p>
          </p:txBody>
        </p:sp>
        <p:cxnSp>
          <p:nvCxnSpPr>
            <p:cNvPr id="56361" name="AutoShape 2070">
              <a:extLst>
                <a:ext uri="{FF2B5EF4-FFF2-40B4-BE49-F238E27FC236}">
                  <a16:creationId xmlns:a16="http://schemas.microsoft.com/office/drawing/2014/main" id="{EEABB6E5-8DA6-EDBD-7ADA-DBCC813E1704}"/>
                </a:ext>
              </a:extLst>
            </p:cNvPr>
            <p:cNvCxnSpPr>
              <a:cxnSpLocks noChangeShapeType="1"/>
              <a:stCxn id="56360" idx="3"/>
              <a:endCxn id="56358" idx="1"/>
            </p:cNvCxnSpPr>
            <p:nvPr/>
          </p:nvCxnSpPr>
          <p:spPr bwMode="auto">
            <a:xfrm>
              <a:off x="3613" y="3309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6332" name="Group 2088">
            <a:extLst>
              <a:ext uri="{FF2B5EF4-FFF2-40B4-BE49-F238E27FC236}">
                <a16:creationId xmlns:a16="http://schemas.microsoft.com/office/drawing/2014/main" id="{5417824D-46B9-341F-2EF9-000945E5A634}"/>
              </a:ext>
            </a:extLst>
          </p:cNvPr>
          <p:cNvGrpSpPr>
            <a:grpSpLocks/>
          </p:cNvGrpSpPr>
          <p:nvPr/>
        </p:nvGrpSpPr>
        <p:grpSpPr bwMode="auto">
          <a:xfrm>
            <a:off x="6040438" y="5019675"/>
            <a:ext cx="838200" cy="466725"/>
            <a:chOff x="3805" y="3162"/>
            <a:chExt cx="528" cy="294"/>
          </a:xfrm>
        </p:grpSpPr>
        <p:sp>
          <p:nvSpPr>
            <p:cNvPr id="56358" name="Text Box 2057">
              <a:extLst>
                <a:ext uri="{FF2B5EF4-FFF2-40B4-BE49-F238E27FC236}">
                  <a16:creationId xmlns:a16="http://schemas.microsoft.com/office/drawing/2014/main" id="{AEAF3128-9078-E32B-6CFE-B1AC7BC4E6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5" y="3162"/>
              <a:ext cx="33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64</a:t>
              </a:r>
            </a:p>
          </p:txBody>
        </p:sp>
        <p:cxnSp>
          <p:nvCxnSpPr>
            <p:cNvPr id="56359" name="AutoShape 2071">
              <a:extLst>
                <a:ext uri="{FF2B5EF4-FFF2-40B4-BE49-F238E27FC236}">
                  <a16:creationId xmlns:a16="http://schemas.microsoft.com/office/drawing/2014/main" id="{2930EEFB-6761-3329-CFF3-375A662B787D}"/>
                </a:ext>
              </a:extLst>
            </p:cNvPr>
            <p:cNvCxnSpPr>
              <a:cxnSpLocks noChangeShapeType="1"/>
              <a:stCxn id="56358" idx="3"/>
              <a:endCxn id="56325" idx="1"/>
            </p:cNvCxnSpPr>
            <p:nvPr/>
          </p:nvCxnSpPr>
          <p:spPr bwMode="auto">
            <a:xfrm>
              <a:off x="4141" y="3309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6333" name="Group 2089">
            <a:extLst>
              <a:ext uri="{FF2B5EF4-FFF2-40B4-BE49-F238E27FC236}">
                <a16:creationId xmlns:a16="http://schemas.microsoft.com/office/drawing/2014/main" id="{522FCB11-20D0-6C42-35FC-26F9A88D4ADA}"/>
              </a:ext>
            </a:extLst>
          </p:cNvPr>
          <p:cNvGrpSpPr>
            <a:grpSpLocks/>
          </p:cNvGrpSpPr>
          <p:nvPr/>
        </p:nvGrpSpPr>
        <p:grpSpPr bwMode="auto">
          <a:xfrm>
            <a:off x="2535238" y="5553075"/>
            <a:ext cx="647700" cy="466725"/>
            <a:chOff x="1597" y="3498"/>
            <a:chExt cx="408" cy="294"/>
          </a:xfrm>
        </p:grpSpPr>
        <p:sp>
          <p:nvSpPr>
            <p:cNvPr id="56356" name="Text Box 2072">
              <a:extLst>
                <a:ext uri="{FF2B5EF4-FFF2-40B4-BE49-F238E27FC236}">
                  <a16:creationId xmlns:a16="http://schemas.microsoft.com/office/drawing/2014/main" id="{8C4D58AD-E8A1-1697-820D-652CF33C07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7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1</a:t>
              </a:r>
            </a:p>
          </p:txBody>
        </p:sp>
        <p:cxnSp>
          <p:nvCxnSpPr>
            <p:cNvPr id="56357" name="AutoShape 2073">
              <a:extLst>
                <a:ext uri="{FF2B5EF4-FFF2-40B4-BE49-F238E27FC236}">
                  <a16:creationId xmlns:a16="http://schemas.microsoft.com/office/drawing/2014/main" id="{D624A04D-4DDD-B9A9-5F51-282914CF6A23}"/>
                </a:ext>
              </a:extLst>
            </p:cNvPr>
            <p:cNvCxnSpPr>
              <a:cxnSpLocks noChangeShapeType="1"/>
              <a:stCxn id="56356" idx="3"/>
              <a:endCxn id="56354" idx="1"/>
            </p:cNvCxnSpPr>
            <p:nvPr/>
          </p:nvCxnSpPr>
          <p:spPr bwMode="auto">
            <a:xfrm>
              <a:off x="1826" y="3645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6334" name="Group 2090">
            <a:extLst>
              <a:ext uri="{FF2B5EF4-FFF2-40B4-BE49-F238E27FC236}">
                <a16:creationId xmlns:a16="http://schemas.microsoft.com/office/drawing/2014/main" id="{B47B4A67-DAB9-81D8-8768-66CC7EF8B4D7}"/>
              </a:ext>
            </a:extLst>
          </p:cNvPr>
          <p:cNvGrpSpPr>
            <a:grpSpLocks/>
          </p:cNvGrpSpPr>
          <p:nvPr/>
        </p:nvGrpSpPr>
        <p:grpSpPr bwMode="auto">
          <a:xfrm>
            <a:off x="3182938" y="5553075"/>
            <a:ext cx="647700" cy="466725"/>
            <a:chOff x="2005" y="3498"/>
            <a:chExt cx="408" cy="294"/>
          </a:xfrm>
        </p:grpSpPr>
        <p:sp>
          <p:nvSpPr>
            <p:cNvPr id="56354" name="Text Box 2059">
              <a:extLst>
                <a:ext uri="{FF2B5EF4-FFF2-40B4-BE49-F238E27FC236}">
                  <a16:creationId xmlns:a16="http://schemas.microsoft.com/office/drawing/2014/main" id="{0A60F24E-BDF4-673F-4899-CE7D09361B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5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2</a:t>
              </a:r>
            </a:p>
          </p:txBody>
        </p:sp>
        <p:cxnSp>
          <p:nvCxnSpPr>
            <p:cNvPr id="56355" name="AutoShape 2074">
              <a:extLst>
                <a:ext uri="{FF2B5EF4-FFF2-40B4-BE49-F238E27FC236}">
                  <a16:creationId xmlns:a16="http://schemas.microsoft.com/office/drawing/2014/main" id="{C596B490-B429-D0BE-D0CF-A9E76F256E93}"/>
                </a:ext>
              </a:extLst>
            </p:cNvPr>
            <p:cNvCxnSpPr>
              <a:cxnSpLocks noChangeShapeType="1"/>
              <a:stCxn id="56354" idx="3"/>
              <a:endCxn id="56352" idx="1"/>
            </p:cNvCxnSpPr>
            <p:nvPr/>
          </p:nvCxnSpPr>
          <p:spPr bwMode="auto">
            <a:xfrm>
              <a:off x="2234" y="3645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6335" name="Group 2091">
            <a:extLst>
              <a:ext uri="{FF2B5EF4-FFF2-40B4-BE49-F238E27FC236}">
                <a16:creationId xmlns:a16="http://schemas.microsoft.com/office/drawing/2014/main" id="{0793DB3D-B46C-2307-B9EE-8DE84FE3EC6F}"/>
              </a:ext>
            </a:extLst>
          </p:cNvPr>
          <p:cNvGrpSpPr>
            <a:grpSpLocks/>
          </p:cNvGrpSpPr>
          <p:nvPr/>
        </p:nvGrpSpPr>
        <p:grpSpPr bwMode="auto">
          <a:xfrm>
            <a:off x="3830638" y="5553075"/>
            <a:ext cx="630237" cy="466725"/>
            <a:chOff x="2413" y="3498"/>
            <a:chExt cx="397" cy="294"/>
          </a:xfrm>
        </p:grpSpPr>
        <p:sp>
          <p:nvSpPr>
            <p:cNvPr id="56352" name="Text Box 2060">
              <a:extLst>
                <a:ext uri="{FF2B5EF4-FFF2-40B4-BE49-F238E27FC236}">
                  <a16:creationId xmlns:a16="http://schemas.microsoft.com/office/drawing/2014/main" id="{091BC2C0-C00F-9925-FABB-986D8819F6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3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3</a:t>
              </a:r>
            </a:p>
          </p:txBody>
        </p:sp>
        <p:cxnSp>
          <p:nvCxnSpPr>
            <p:cNvPr id="56353" name="AutoShape 2075">
              <a:extLst>
                <a:ext uri="{FF2B5EF4-FFF2-40B4-BE49-F238E27FC236}">
                  <a16:creationId xmlns:a16="http://schemas.microsoft.com/office/drawing/2014/main" id="{65FBEC85-1137-F658-A3E2-617701734E79}"/>
                </a:ext>
              </a:extLst>
            </p:cNvPr>
            <p:cNvCxnSpPr>
              <a:cxnSpLocks noChangeShapeType="1"/>
              <a:stCxn id="56352" idx="3"/>
              <a:endCxn id="56350" idx="1"/>
            </p:cNvCxnSpPr>
            <p:nvPr/>
          </p:nvCxnSpPr>
          <p:spPr bwMode="auto">
            <a:xfrm>
              <a:off x="2642" y="3645"/>
              <a:ext cx="16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6336" name="Group 2092">
            <a:extLst>
              <a:ext uri="{FF2B5EF4-FFF2-40B4-BE49-F238E27FC236}">
                <a16:creationId xmlns:a16="http://schemas.microsoft.com/office/drawing/2014/main" id="{5411346D-14BE-74F4-135C-D20AFC85B9A1}"/>
              </a:ext>
            </a:extLst>
          </p:cNvPr>
          <p:cNvGrpSpPr>
            <a:grpSpLocks/>
          </p:cNvGrpSpPr>
          <p:nvPr/>
        </p:nvGrpSpPr>
        <p:grpSpPr bwMode="auto">
          <a:xfrm>
            <a:off x="4460875" y="5553075"/>
            <a:ext cx="606425" cy="466725"/>
            <a:chOff x="2810" y="3498"/>
            <a:chExt cx="382" cy="294"/>
          </a:xfrm>
        </p:grpSpPr>
        <p:sp>
          <p:nvSpPr>
            <p:cNvPr id="56350" name="Text Box 2061">
              <a:extLst>
                <a:ext uri="{FF2B5EF4-FFF2-40B4-BE49-F238E27FC236}">
                  <a16:creationId xmlns:a16="http://schemas.microsoft.com/office/drawing/2014/main" id="{7A3E6BE4-4C52-3EED-76E1-778F8F1FC1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0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5</a:t>
              </a:r>
            </a:p>
          </p:txBody>
        </p:sp>
        <p:cxnSp>
          <p:nvCxnSpPr>
            <p:cNvPr id="56351" name="AutoShape 2076">
              <a:extLst>
                <a:ext uri="{FF2B5EF4-FFF2-40B4-BE49-F238E27FC236}">
                  <a16:creationId xmlns:a16="http://schemas.microsoft.com/office/drawing/2014/main" id="{38AD6635-2E3F-7C3B-CDC6-87922A7BB465}"/>
                </a:ext>
              </a:extLst>
            </p:cNvPr>
            <p:cNvCxnSpPr>
              <a:cxnSpLocks noChangeShapeType="1"/>
              <a:stCxn id="56350" idx="3"/>
              <a:endCxn id="56348" idx="1"/>
            </p:cNvCxnSpPr>
            <p:nvPr/>
          </p:nvCxnSpPr>
          <p:spPr bwMode="auto">
            <a:xfrm>
              <a:off x="3039" y="3645"/>
              <a:ext cx="153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6337" name="Group 2093">
            <a:extLst>
              <a:ext uri="{FF2B5EF4-FFF2-40B4-BE49-F238E27FC236}">
                <a16:creationId xmlns:a16="http://schemas.microsoft.com/office/drawing/2014/main" id="{EACE11F7-EF56-1EE4-75F4-BE32652B65EB}"/>
              </a:ext>
            </a:extLst>
          </p:cNvPr>
          <p:cNvGrpSpPr>
            <a:grpSpLocks/>
          </p:cNvGrpSpPr>
          <p:nvPr/>
        </p:nvGrpSpPr>
        <p:grpSpPr bwMode="auto">
          <a:xfrm>
            <a:off x="5067300" y="5553075"/>
            <a:ext cx="592138" cy="466725"/>
            <a:chOff x="3192" y="3498"/>
            <a:chExt cx="373" cy="294"/>
          </a:xfrm>
        </p:grpSpPr>
        <p:sp>
          <p:nvSpPr>
            <p:cNvPr id="56348" name="Text Box 2062">
              <a:extLst>
                <a:ext uri="{FF2B5EF4-FFF2-40B4-BE49-F238E27FC236}">
                  <a16:creationId xmlns:a16="http://schemas.microsoft.com/office/drawing/2014/main" id="{6C9DBFF1-5F82-5FEE-C46B-9C884C2457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92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8</a:t>
              </a:r>
            </a:p>
          </p:txBody>
        </p:sp>
        <p:cxnSp>
          <p:nvCxnSpPr>
            <p:cNvPr id="56349" name="AutoShape 2077">
              <a:extLst>
                <a:ext uri="{FF2B5EF4-FFF2-40B4-BE49-F238E27FC236}">
                  <a16:creationId xmlns:a16="http://schemas.microsoft.com/office/drawing/2014/main" id="{940B30CB-5D04-E6D7-C395-B8821D7CAB1D}"/>
                </a:ext>
              </a:extLst>
            </p:cNvPr>
            <p:cNvCxnSpPr>
              <a:cxnSpLocks noChangeShapeType="1"/>
              <a:stCxn id="56348" idx="3"/>
              <a:endCxn id="56346" idx="1"/>
            </p:cNvCxnSpPr>
            <p:nvPr/>
          </p:nvCxnSpPr>
          <p:spPr bwMode="auto">
            <a:xfrm>
              <a:off x="3421" y="3645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6338" name="Group 2094">
            <a:extLst>
              <a:ext uri="{FF2B5EF4-FFF2-40B4-BE49-F238E27FC236}">
                <a16:creationId xmlns:a16="http://schemas.microsoft.com/office/drawing/2014/main" id="{80FF7756-D1F1-387C-32EF-55F1EE67E905}"/>
              </a:ext>
            </a:extLst>
          </p:cNvPr>
          <p:cNvGrpSpPr>
            <a:grpSpLocks/>
          </p:cNvGrpSpPr>
          <p:nvPr/>
        </p:nvGrpSpPr>
        <p:grpSpPr bwMode="auto">
          <a:xfrm>
            <a:off x="5659438" y="5553075"/>
            <a:ext cx="762000" cy="466725"/>
            <a:chOff x="3565" y="3498"/>
            <a:chExt cx="480" cy="294"/>
          </a:xfrm>
        </p:grpSpPr>
        <p:sp>
          <p:nvSpPr>
            <p:cNvPr id="56346" name="Text Box 2063">
              <a:extLst>
                <a:ext uri="{FF2B5EF4-FFF2-40B4-BE49-F238E27FC236}">
                  <a16:creationId xmlns:a16="http://schemas.microsoft.com/office/drawing/2014/main" id="{FCEB28AA-D230-6869-D933-6EE53A8C96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5" y="3498"/>
              <a:ext cx="33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13</a:t>
              </a:r>
            </a:p>
          </p:txBody>
        </p:sp>
        <p:cxnSp>
          <p:nvCxnSpPr>
            <p:cNvPr id="56347" name="AutoShape 2078">
              <a:extLst>
                <a:ext uri="{FF2B5EF4-FFF2-40B4-BE49-F238E27FC236}">
                  <a16:creationId xmlns:a16="http://schemas.microsoft.com/office/drawing/2014/main" id="{233F1113-FFAB-CE1F-03C6-939AEB4358FB}"/>
                </a:ext>
              </a:extLst>
            </p:cNvPr>
            <p:cNvCxnSpPr>
              <a:cxnSpLocks noChangeShapeType="1"/>
              <a:stCxn id="56346" idx="3"/>
              <a:endCxn id="56344" idx="1"/>
            </p:cNvCxnSpPr>
            <p:nvPr/>
          </p:nvCxnSpPr>
          <p:spPr bwMode="auto">
            <a:xfrm>
              <a:off x="3901" y="3645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6339" name="Group 2095">
            <a:extLst>
              <a:ext uri="{FF2B5EF4-FFF2-40B4-BE49-F238E27FC236}">
                <a16:creationId xmlns:a16="http://schemas.microsoft.com/office/drawing/2014/main" id="{DCC5E5D1-F5B0-9BEC-C63C-1B8F114C7A99}"/>
              </a:ext>
            </a:extLst>
          </p:cNvPr>
          <p:cNvGrpSpPr>
            <a:grpSpLocks/>
          </p:cNvGrpSpPr>
          <p:nvPr/>
        </p:nvGrpSpPr>
        <p:grpSpPr bwMode="auto">
          <a:xfrm>
            <a:off x="6421438" y="5553075"/>
            <a:ext cx="762000" cy="466725"/>
            <a:chOff x="4045" y="3498"/>
            <a:chExt cx="480" cy="294"/>
          </a:xfrm>
        </p:grpSpPr>
        <p:sp>
          <p:nvSpPr>
            <p:cNvPr id="56344" name="Text Box 2064">
              <a:extLst>
                <a:ext uri="{FF2B5EF4-FFF2-40B4-BE49-F238E27FC236}">
                  <a16:creationId xmlns:a16="http://schemas.microsoft.com/office/drawing/2014/main" id="{D0F7D0CA-0F90-32ED-84D8-FBBD582E9C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5" y="3498"/>
              <a:ext cx="33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21</a:t>
              </a:r>
            </a:p>
          </p:txBody>
        </p:sp>
        <p:cxnSp>
          <p:nvCxnSpPr>
            <p:cNvPr id="56345" name="AutoShape 2079">
              <a:extLst>
                <a:ext uri="{FF2B5EF4-FFF2-40B4-BE49-F238E27FC236}">
                  <a16:creationId xmlns:a16="http://schemas.microsoft.com/office/drawing/2014/main" id="{4FFECE70-17B7-7486-558A-29B5174C5BD8}"/>
                </a:ext>
              </a:extLst>
            </p:cNvPr>
            <p:cNvCxnSpPr>
              <a:cxnSpLocks noChangeShapeType="1"/>
              <a:stCxn id="56344" idx="3"/>
              <a:endCxn id="56326" idx="1"/>
            </p:cNvCxnSpPr>
            <p:nvPr/>
          </p:nvCxnSpPr>
          <p:spPr bwMode="auto">
            <a:xfrm>
              <a:off x="4381" y="3645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6340" name="Text Box 2080">
            <a:extLst>
              <a:ext uri="{FF2B5EF4-FFF2-40B4-BE49-F238E27FC236}">
                <a16:creationId xmlns:a16="http://schemas.microsoft.com/office/drawing/2014/main" id="{C2E913EA-4BA6-BCAE-5417-3FFBE4429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5038725"/>
            <a:ext cx="1065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Arial Unicode MS" pitchFamily="34" charset="-128"/>
                <a:ea typeface="新細明體" panose="02020500000000000000" pitchFamily="18" charset="-120"/>
                <a:cs typeface="Arial Unicode MS" pitchFamily="34" charset="-128"/>
              </a:rPr>
              <a:t>Brutus</a:t>
            </a:r>
          </a:p>
        </p:txBody>
      </p:sp>
      <p:sp>
        <p:nvSpPr>
          <p:cNvPr id="56341" name="Text Box 2081">
            <a:extLst>
              <a:ext uri="{FF2B5EF4-FFF2-40B4-BE49-F238E27FC236}">
                <a16:creationId xmlns:a16="http://schemas.microsoft.com/office/drawing/2014/main" id="{6F2A1BD0-8F07-843D-0334-8B054B5B6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5495925"/>
            <a:ext cx="116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Arial Unicode MS" pitchFamily="34" charset="-128"/>
                <a:ea typeface="新細明體" panose="02020500000000000000" pitchFamily="18" charset="-120"/>
                <a:cs typeface="Arial Unicode MS" pitchFamily="34" charset="-128"/>
              </a:rPr>
              <a:t>Caesar</a:t>
            </a:r>
          </a:p>
        </p:txBody>
      </p:sp>
      <p:sp>
        <p:nvSpPr>
          <p:cNvPr id="56342" name="AutoShape 2082">
            <a:extLst>
              <a:ext uri="{FF2B5EF4-FFF2-40B4-BE49-F238E27FC236}">
                <a16:creationId xmlns:a16="http://schemas.microsoft.com/office/drawing/2014/main" id="{90E2D5C2-A2D2-4B65-ED61-5E85693A688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462088" y="5305425"/>
            <a:ext cx="976312" cy="485775"/>
          </a:xfrm>
          <a:prstGeom prst="notchedRightArrow">
            <a:avLst>
              <a:gd name="adj1" fmla="val 50000"/>
              <a:gd name="adj2" fmla="val 50245"/>
            </a:avLst>
          </a:prstGeom>
          <a:solidFill>
            <a:srgbClr val="C0504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56343" name="TextBox 48">
            <a:extLst>
              <a:ext uri="{FF2B5EF4-FFF2-40B4-BE49-F238E27FC236}">
                <a16:creationId xmlns:a16="http://schemas.microsoft.com/office/drawing/2014/main" id="{72B41E6B-4C2E-B2C6-3979-27319AFDD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4F44F93B-E438-A125-3270-B8E655D316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merge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07011222-8BA0-C2F8-FB7C-6EC44E8491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Walk through the two postings simultaneously, in time linear in the total number of postings entries</a:t>
            </a:r>
          </a:p>
        </p:txBody>
      </p:sp>
      <p:sp>
        <p:nvSpPr>
          <p:cNvPr id="58372" name="Slide Number Placeholder 5">
            <a:extLst>
              <a:ext uri="{FF2B5EF4-FFF2-40B4-BE49-F238E27FC236}">
                <a16:creationId xmlns:a16="http://schemas.microsoft.com/office/drawing/2014/main" id="{38617096-E0F9-502F-9199-4B62AFC23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E5D508D-F5C3-4DB2-888E-AE13680B05DA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grpSp>
        <p:nvGrpSpPr>
          <p:cNvPr id="58373" name="Group 99">
            <a:extLst>
              <a:ext uri="{FF2B5EF4-FFF2-40B4-BE49-F238E27FC236}">
                <a16:creationId xmlns:a16="http://schemas.microsoft.com/office/drawing/2014/main" id="{640C226D-0DE5-509E-47D3-EA4C9C217B0D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3429000"/>
            <a:ext cx="5202238" cy="1009650"/>
            <a:chOff x="1584" y="3264"/>
            <a:chExt cx="3277" cy="636"/>
          </a:xfrm>
        </p:grpSpPr>
        <p:sp>
          <p:nvSpPr>
            <p:cNvPr id="58425" name="Text Box 54">
              <a:extLst>
                <a:ext uri="{FF2B5EF4-FFF2-40B4-BE49-F238E27FC236}">
                  <a16:creationId xmlns:a16="http://schemas.microsoft.com/office/drawing/2014/main" id="{228CD25E-FB8C-3D87-CE5B-4AAD8782FE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5" y="3600"/>
              <a:ext cx="336" cy="29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solidFill>
                    <a:srgbClr val="B2B2B2"/>
                  </a:solidFill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34</a:t>
              </a:r>
            </a:p>
          </p:txBody>
        </p:sp>
        <p:grpSp>
          <p:nvGrpSpPr>
            <p:cNvPr id="58426" name="Group 96">
              <a:extLst>
                <a:ext uri="{FF2B5EF4-FFF2-40B4-BE49-F238E27FC236}">
                  <a16:creationId xmlns:a16="http://schemas.microsoft.com/office/drawing/2014/main" id="{F0D0DA69-7D41-4587-EC16-FB150D0DF3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4" y="3264"/>
              <a:ext cx="3179" cy="300"/>
              <a:chOff x="1584" y="3060"/>
              <a:chExt cx="3179" cy="300"/>
            </a:xfrm>
          </p:grpSpPr>
          <p:sp>
            <p:nvSpPr>
              <p:cNvPr id="58447" name="Text Box 53">
                <a:extLst>
                  <a:ext uri="{FF2B5EF4-FFF2-40B4-BE49-F238E27FC236}">
                    <a16:creationId xmlns:a16="http://schemas.microsoft.com/office/drawing/2014/main" id="{F002D36C-80A9-D131-FC96-67F8F91C65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0" y="3060"/>
                <a:ext cx="443" cy="294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TW" sz="2400">
                    <a:solidFill>
                      <a:srgbClr val="B2B2B2"/>
                    </a:solidFill>
                    <a:latin typeface="Arial Unicode MS" pitchFamily="34" charset="-128"/>
                    <a:ea typeface="新細明體" panose="02020500000000000000" pitchFamily="18" charset="-120"/>
                    <a:cs typeface="Arial Unicode MS" pitchFamily="34" charset="-128"/>
                  </a:rPr>
                  <a:t>128</a:t>
                </a:r>
              </a:p>
            </p:txBody>
          </p:sp>
          <p:grpSp>
            <p:nvGrpSpPr>
              <p:cNvPr id="58448" name="Group 55">
                <a:extLst>
                  <a:ext uri="{FF2B5EF4-FFF2-40B4-BE49-F238E27FC236}">
                    <a16:creationId xmlns:a16="http://schemas.microsoft.com/office/drawing/2014/main" id="{C9152701-1E4C-9F55-41CC-98B82CD685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84" y="3060"/>
                <a:ext cx="408" cy="294"/>
                <a:chOff x="1584" y="3162"/>
                <a:chExt cx="408" cy="294"/>
              </a:xfrm>
            </p:grpSpPr>
            <p:sp>
              <p:nvSpPr>
                <p:cNvPr id="58464" name="Text Box 56">
                  <a:extLst>
                    <a:ext uri="{FF2B5EF4-FFF2-40B4-BE49-F238E27FC236}">
                      <a16:creationId xmlns:a16="http://schemas.microsoft.com/office/drawing/2014/main" id="{B7EFA947-CBA9-6904-8555-775CD1F65AC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84" y="3162"/>
                  <a:ext cx="229" cy="294"/>
                </a:xfrm>
                <a:prstGeom prst="rect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rgbClr val="437085"/>
                    </a:buClr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Clr>
                      <a:srgbClr val="357E69"/>
                    </a:buClr>
                    <a:buFont typeface="Wingdings" panose="05000000000000000000" pitchFamily="2" charset="2"/>
                    <a:buChar char="§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918BA3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2F6E7E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TW" sz="2400">
                      <a:solidFill>
                        <a:srgbClr val="B2B2B2"/>
                      </a:solidFill>
                      <a:latin typeface="Arial Unicode MS" pitchFamily="34" charset="-128"/>
                      <a:ea typeface="新細明體" panose="02020500000000000000" pitchFamily="18" charset="-120"/>
                      <a:cs typeface="Arial Unicode MS" pitchFamily="34" charset="-128"/>
                    </a:rPr>
                    <a:t>2</a:t>
                  </a:r>
                </a:p>
              </p:txBody>
            </p:sp>
            <p:cxnSp>
              <p:nvCxnSpPr>
                <p:cNvPr id="58465" name="AutoShape 57">
                  <a:extLst>
                    <a:ext uri="{FF2B5EF4-FFF2-40B4-BE49-F238E27FC236}">
                      <a16:creationId xmlns:a16="http://schemas.microsoft.com/office/drawing/2014/main" id="{BC449084-4511-6E1B-BF1E-08300B372E5A}"/>
                    </a:ext>
                  </a:extLst>
                </p:cNvPr>
                <p:cNvCxnSpPr>
                  <a:cxnSpLocks noChangeShapeType="1"/>
                  <a:stCxn id="58464" idx="3"/>
                  <a:endCxn id="58462" idx="1"/>
                </p:cNvCxnSpPr>
                <p:nvPr/>
              </p:nvCxnSpPr>
              <p:spPr bwMode="auto">
                <a:xfrm>
                  <a:off x="1813" y="3309"/>
                  <a:ext cx="179" cy="0"/>
                </a:xfrm>
                <a:prstGeom prst="straightConnector1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58449" name="Group 58">
                <a:extLst>
                  <a:ext uri="{FF2B5EF4-FFF2-40B4-BE49-F238E27FC236}">
                    <a16:creationId xmlns:a16="http://schemas.microsoft.com/office/drawing/2014/main" id="{FB7A91B5-FE9F-11DA-BA86-5A1D10792B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92" y="3060"/>
                <a:ext cx="421" cy="294"/>
                <a:chOff x="1992" y="3162"/>
                <a:chExt cx="421" cy="294"/>
              </a:xfrm>
            </p:grpSpPr>
            <p:sp>
              <p:nvSpPr>
                <p:cNvPr id="58462" name="Text Box 59">
                  <a:extLst>
                    <a:ext uri="{FF2B5EF4-FFF2-40B4-BE49-F238E27FC236}">
                      <a16:creationId xmlns:a16="http://schemas.microsoft.com/office/drawing/2014/main" id="{C5042BB8-4653-A2AC-234F-763F6B024E4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92" y="3162"/>
                  <a:ext cx="229" cy="294"/>
                </a:xfrm>
                <a:prstGeom prst="rect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rgbClr val="437085"/>
                    </a:buClr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Clr>
                      <a:srgbClr val="357E69"/>
                    </a:buClr>
                    <a:buFont typeface="Wingdings" panose="05000000000000000000" pitchFamily="2" charset="2"/>
                    <a:buChar char="§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918BA3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2F6E7E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TW" sz="2400">
                      <a:solidFill>
                        <a:srgbClr val="B2B2B2"/>
                      </a:solidFill>
                      <a:latin typeface="Arial Unicode MS" pitchFamily="34" charset="-128"/>
                      <a:ea typeface="新細明體" panose="02020500000000000000" pitchFamily="18" charset="-120"/>
                      <a:cs typeface="Arial Unicode MS" pitchFamily="34" charset="-128"/>
                    </a:rPr>
                    <a:t>4</a:t>
                  </a:r>
                </a:p>
              </p:txBody>
            </p:sp>
            <p:cxnSp>
              <p:nvCxnSpPr>
                <p:cNvPr id="58463" name="AutoShape 60">
                  <a:extLst>
                    <a:ext uri="{FF2B5EF4-FFF2-40B4-BE49-F238E27FC236}">
                      <a16:creationId xmlns:a16="http://schemas.microsoft.com/office/drawing/2014/main" id="{AB326A2A-68E4-A038-4815-B14885061212}"/>
                    </a:ext>
                  </a:extLst>
                </p:cNvPr>
                <p:cNvCxnSpPr>
                  <a:cxnSpLocks noChangeShapeType="1"/>
                  <a:stCxn id="58462" idx="3"/>
                  <a:endCxn id="58460" idx="1"/>
                </p:cNvCxnSpPr>
                <p:nvPr/>
              </p:nvCxnSpPr>
              <p:spPr bwMode="auto">
                <a:xfrm>
                  <a:off x="2221" y="3309"/>
                  <a:ext cx="192" cy="0"/>
                </a:xfrm>
                <a:prstGeom prst="straightConnector1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58450" name="Group 61">
                <a:extLst>
                  <a:ext uri="{FF2B5EF4-FFF2-40B4-BE49-F238E27FC236}">
                    <a16:creationId xmlns:a16="http://schemas.microsoft.com/office/drawing/2014/main" id="{EDD43E2A-8767-3BCB-947C-6A2FA788C5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13" y="3060"/>
                <a:ext cx="384" cy="294"/>
                <a:chOff x="2413" y="3162"/>
                <a:chExt cx="384" cy="294"/>
              </a:xfrm>
            </p:grpSpPr>
            <p:sp>
              <p:nvSpPr>
                <p:cNvPr id="58460" name="Text Box 62">
                  <a:extLst>
                    <a:ext uri="{FF2B5EF4-FFF2-40B4-BE49-F238E27FC236}">
                      <a16:creationId xmlns:a16="http://schemas.microsoft.com/office/drawing/2014/main" id="{0CECDC09-DB01-F244-FA1E-D77AD18441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13" y="3162"/>
                  <a:ext cx="229" cy="294"/>
                </a:xfrm>
                <a:prstGeom prst="rect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rgbClr val="437085"/>
                    </a:buClr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Clr>
                      <a:srgbClr val="357E69"/>
                    </a:buClr>
                    <a:buFont typeface="Wingdings" panose="05000000000000000000" pitchFamily="2" charset="2"/>
                    <a:buChar char="§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918BA3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2F6E7E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TW" sz="2400">
                      <a:solidFill>
                        <a:srgbClr val="B2B2B2"/>
                      </a:solidFill>
                      <a:latin typeface="Arial Unicode MS" pitchFamily="34" charset="-128"/>
                      <a:ea typeface="新細明體" panose="02020500000000000000" pitchFamily="18" charset="-120"/>
                      <a:cs typeface="Arial Unicode MS" pitchFamily="34" charset="-128"/>
                    </a:rPr>
                    <a:t>8</a:t>
                  </a:r>
                </a:p>
              </p:txBody>
            </p:sp>
            <p:cxnSp>
              <p:nvCxnSpPr>
                <p:cNvPr id="58461" name="AutoShape 63">
                  <a:extLst>
                    <a:ext uri="{FF2B5EF4-FFF2-40B4-BE49-F238E27FC236}">
                      <a16:creationId xmlns:a16="http://schemas.microsoft.com/office/drawing/2014/main" id="{075F405A-EEDF-7E4A-DE0D-73904305903A}"/>
                    </a:ext>
                  </a:extLst>
                </p:cNvPr>
                <p:cNvCxnSpPr>
                  <a:cxnSpLocks noChangeShapeType="1"/>
                  <a:stCxn id="58460" idx="3"/>
                  <a:endCxn id="58458" idx="1"/>
                </p:cNvCxnSpPr>
                <p:nvPr/>
              </p:nvCxnSpPr>
              <p:spPr bwMode="auto">
                <a:xfrm>
                  <a:off x="2642" y="3309"/>
                  <a:ext cx="155" cy="0"/>
                </a:xfrm>
                <a:prstGeom prst="straightConnector1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58451" name="Group 64">
                <a:extLst>
                  <a:ext uri="{FF2B5EF4-FFF2-40B4-BE49-F238E27FC236}">
                    <a16:creationId xmlns:a16="http://schemas.microsoft.com/office/drawing/2014/main" id="{9673182D-C325-495F-692E-8F5EEDC2FC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97" y="3060"/>
                <a:ext cx="480" cy="294"/>
                <a:chOff x="2797" y="3162"/>
                <a:chExt cx="480" cy="294"/>
              </a:xfrm>
            </p:grpSpPr>
            <p:sp>
              <p:nvSpPr>
                <p:cNvPr id="58458" name="Text Box 65">
                  <a:extLst>
                    <a:ext uri="{FF2B5EF4-FFF2-40B4-BE49-F238E27FC236}">
                      <a16:creationId xmlns:a16="http://schemas.microsoft.com/office/drawing/2014/main" id="{5AEBEB44-ECF0-EF53-F2AB-B90EB674942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97" y="3162"/>
                  <a:ext cx="336" cy="294"/>
                </a:xfrm>
                <a:prstGeom prst="rect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rgbClr val="437085"/>
                    </a:buClr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Clr>
                      <a:srgbClr val="357E69"/>
                    </a:buClr>
                    <a:buFont typeface="Wingdings" panose="05000000000000000000" pitchFamily="2" charset="2"/>
                    <a:buChar char="§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918BA3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2F6E7E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TW" sz="2400">
                      <a:solidFill>
                        <a:srgbClr val="B2B2B2"/>
                      </a:solidFill>
                      <a:latin typeface="Arial Unicode MS" pitchFamily="34" charset="-128"/>
                      <a:ea typeface="新細明體" panose="02020500000000000000" pitchFamily="18" charset="-120"/>
                      <a:cs typeface="Arial Unicode MS" pitchFamily="34" charset="-128"/>
                    </a:rPr>
                    <a:t>16</a:t>
                  </a:r>
                </a:p>
              </p:txBody>
            </p:sp>
            <p:cxnSp>
              <p:nvCxnSpPr>
                <p:cNvPr id="58459" name="AutoShape 66">
                  <a:extLst>
                    <a:ext uri="{FF2B5EF4-FFF2-40B4-BE49-F238E27FC236}">
                      <a16:creationId xmlns:a16="http://schemas.microsoft.com/office/drawing/2014/main" id="{3EEFD5DC-B0D9-88CE-AAA4-2B71CD0E24D7}"/>
                    </a:ext>
                  </a:extLst>
                </p:cNvPr>
                <p:cNvCxnSpPr>
                  <a:cxnSpLocks noChangeShapeType="1"/>
                  <a:stCxn id="58458" idx="3"/>
                  <a:endCxn id="58456" idx="1"/>
                </p:cNvCxnSpPr>
                <p:nvPr/>
              </p:nvCxnSpPr>
              <p:spPr bwMode="auto">
                <a:xfrm>
                  <a:off x="3133" y="3309"/>
                  <a:ext cx="144" cy="0"/>
                </a:xfrm>
                <a:prstGeom prst="straightConnector1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58452" name="Group 67">
                <a:extLst>
                  <a:ext uri="{FF2B5EF4-FFF2-40B4-BE49-F238E27FC236}">
                    <a16:creationId xmlns:a16="http://schemas.microsoft.com/office/drawing/2014/main" id="{8CFE4CC3-D0D0-B2C6-E080-051857FB26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7" y="3066"/>
                <a:ext cx="528" cy="294"/>
                <a:chOff x="3277" y="3162"/>
                <a:chExt cx="528" cy="294"/>
              </a:xfrm>
            </p:grpSpPr>
            <p:sp>
              <p:nvSpPr>
                <p:cNvPr id="58456" name="Text Box 68">
                  <a:extLst>
                    <a:ext uri="{FF2B5EF4-FFF2-40B4-BE49-F238E27FC236}">
                      <a16:creationId xmlns:a16="http://schemas.microsoft.com/office/drawing/2014/main" id="{0FEB8B1E-302B-6E33-CDD8-BEC3D40608D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77" y="3162"/>
                  <a:ext cx="336" cy="294"/>
                </a:xfrm>
                <a:prstGeom prst="rect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rgbClr val="437085"/>
                    </a:buClr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Clr>
                      <a:srgbClr val="357E69"/>
                    </a:buClr>
                    <a:buFont typeface="Wingdings" panose="05000000000000000000" pitchFamily="2" charset="2"/>
                    <a:buChar char="§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918BA3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2F6E7E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TW" sz="2400">
                      <a:solidFill>
                        <a:srgbClr val="B2B2B2"/>
                      </a:solidFill>
                      <a:latin typeface="Arial Unicode MS" pitchFamily="34" charset="-128"/>
                      <a:ea typeface="新細明體" panose="02020500000000000000" pitchFamily="18" charset="-120"/>
                      <a:cs typeface="Arial Unicode MS" pitchFamily="34" charset="-128"/>
                    </a:rPr>
                    <a:t>32</a:t>
                  </a:r>
                </a:p>
              </p:txBody>
            </p:sp>
            <p:cxnSp>
              <p:nvCxnSpPr>
                <p:cNvPr id="58457" name="AutoShape 69">
                  <a:extLst>
                    <a:ext uri="{FF2B5EF4-FFF2-40B4-BE49-F238E27FC236}">
                      <a16:creationId xmlns:a16="http://schemas.microsoft.com/office/drawing/2014/main" id="{BE969303-4243-E972-E1F3-4E5E52626852}"/>
                    </a:ext>
                  </a:extLst>
                </p:cNvPr>
                <p:cNvCxnSpPr>
                  <a:cxnSpLocks noChangeShapeType="1"/>
                  <a:stCxn id="58456" idx="3"/>
                  <a:endCxn id="58454" idx="1"/>
                </p:cNvCxnSpPr>
                <p:nvPr/>
              </p:nvCxnSpPr>
              <p:spPr bwMode="auto">
                <a:xfrm>
                  <a:off x="3613" y="3309"/>
                  <a:ext cx="192" cy="0"/>
                </a:xfrm>
                <a:prstGeom prst="straightConnector1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58453" name="Group 70">
                <a:extLst>
                  <a:ext uri="{FF2B5EF4-FFF2-40B4-BE49-F238E27FC236}">
                    <a16:creationId xmlns:a16="http://schemas.microsoft.com/office/drawing/2014/main" id="{3390C1C1-D5AD-1994-B4E5-0920AE6E68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05" y="3066"/>
                <a:ext cx="528" cy="294"/>
                <a:chOff x="3805" y="3162"/>
                <a:chExt cx="528" cy="294"/>
              </a:xfrm>
            </p:grpSpPr>
            <p:sp>
              <p:nvSpPr>
                <p:cNvPr id="58454" name="Text Box 71">
                  <a:extLst>
                    <a:ext uri="{FF2B5EF4-FFF2-40B4-BE49-F238E27FC236}">
                      <a16:creationId xmlns:a16="http://schemas.microsoft.com/office/drawing/2014/main" id="{9C90CB7F-5E1E-91C1-A5A8-FF0C0518303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05" y="3162"/>
                  <a:ext cx="336" cy="294"/>
                </a:xfrm>
                <a:prstGeom prst="rect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rgbClr val="437085"/>
                    </a:buClr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Clr>
                      <a:srgbClr val="357E69"/>
                    </a:buClr>
                    <a:buFont typeface="Wingdings" panose="05000000000000000000" pitchFamily="2" charset="2"/>
                    <a:buChar char="§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rgbClr val="918BA3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rgbClr val="2F6E7E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233337"/>
                    </a:buClr>
                    <a:buFont typeface="Wingdings" panose="05000000000000000000" pitchFamily="2" charset="2"/>
                    <a:buChar char="§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zh-TW" sz="2400">
                      <a:solidFill>
                        <a:srgbClr val="B2B2B2"/>
                      </a:solidFill>
                      <a:latin typeface="Arial Unicode MS" pitchFamily="34" charset="-128"/>
                      <a:ea typeface="新細明體" panose="02020500000000000000" pitchFamily="18" charset="-120"/>
                      <a:cs typeface="Arial Unicode MS" pitchFamily="34" charset="-128"/>
                    </a:rPr>
                    <a:t>64</a:t>
                  </a:r>
                </a:p>
              </p:txBody>
            </p:sp>
            <p:cxnSp>
              <p:nvCxnSpPr>
                <p:cNvPr id="58455" name="AutoShape 72">
                  <a:extLst>
                    <a:ext uri="{FF2B5EF4-FFF2-40B4-BE49-F238E27FC236}">
                      <a16:creationId xmlns:a16="http://schemas.microsoft.com/office/drawing/2014/main" id="{2754C3E2-765F-688C-F0B6-D5CF95211D29}"/>
                    </a:ext>
                  </a:extLst>
                </p:cNvPr>
                <p:cNvCxnSpPr>
                  <a:cxnSpLocks noChangeShapeType="1"/>
                  <a:stCxn id="58454" idx="3"/>
                  <a:endCxn id="58447" idx="1"/>
                </p:cNvCxnSpPr>
                <p:nvPr/>
              </p:nvCxnSpPr>
              <p:spPr bwMode="auto">
                <a:xfrm>
                  <a:off x="4141" y="3309"/>
                  <a:ext cx="192" cy="0"/>
                </a:xfrm>
                <a:prstGeom prst="straightConnector1">
                  <a:avLst/>
                </a:prstGeom>
                <a:noFill/>
                <a:ln w="9525">
                  <a:solidFill>
                    <a:srgbClr val="C0C0C0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58427" name="Group 73">
              <a:extLst>
                <a:ext uri="{FF2B5EF4-FFF2-40B4-BE49-F238E27FC236}">
                  <a16:creationId xmlns:a16="http://schemas.microsoft.com/office/drawing/2014/main" id="{DA4158E8-789E-DC23-ABC0-4D3A351E19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97" y="3600"/>
              <a:ext cx="408" cy="294"/>
              <a:chOff x="1597" y="3498"/>
              <a:chExt cx="408" cy="294"/>
            </a:xfrm>
          </p:grpSpPr>
          <p:sp>
            <p:nvSpPr>
              <p:cNvPr id="58445" name="Text Box 74">
                <a:extLst>
                  <a:ext uri="{FF2B5EF4-FFF2-40B4-BE49-F238E27FC236}">
                    <a16:creationId xmlns:a16="http://schemas.microsoft.com/office/drawing/2014/main" id="{EE21DAA8-1F4C-E5DD-F425-6E3338E7D7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97" y="3498"/>
                <a:ext cx="229" cy="294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TW" sz="2400">
                    <a:solidFill>
                      <a:srgbClr val="B2B2B2"/>
                    </a:solidFill>
                    <a:latin typeface="Arial Unicode MS" pitchFamily="34" charset="-128"/>
                    <a:ea typeface="新細明體" panose="02020500000000000000" pitchFamily="18" charset="-120"/>
                    <a:cs typeface="Arial Unicode MS" pitchFamily="34" charset="-128"/>
                  </a:rPr>
                  <a:t>1</a:t>
                </a:r>
              </a:p>
            </p:txBody>
          </p:sp>
          <p:cxnSp>
            <p:nvCxnSpPr>
              <p:cNvPr id="58446" name="AutoShape 75">
                <a:extLst>
                  <a:ext uri="{FF2B5EF4-FFF2-40B4-BE49-F238E27FC236}">
                    <a16:creationId xmlns:a16="http://schemas.microsoft.com/office/drawing/2014/main" id="{87019E22-0D5B-51DF-ACB0-1D358665E3EF}"/>
                  </a:ext>
                </a:extLst>
              </p:cNvPr>
              <p:cNvCxnSpPr>
                <a:cxnSpLocks noChangeShapeType="1"/>
                <a:stCxn id="58445" idx="3"/>
                <a:endCxn id="58443" idx="1"/>
              </p:cNvCxnSpPr>
              <p:nvPr/>
            </p:nvCxnSpPr>
            <p:spPr bwMode="auto">
              <a:xfrm>
                <a:off x="1826" y="3645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58428" name="Group 76">
              <a:extLst>
                <a:ext uri="{FF2B5EF4-FFF2-40B4-BE49-F238E27FC236}">
                  <a16:creationId xmlns:a16="http://schemas.microsoft.com/office/drawing/2014/main" id="{6CE7F032-FA95-BB1A-C2A4-4607927F63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05" y="3600"/>
              <a:ext cx="408" cy="294"/>
              <a:chOff x="2005" y="3498"/>
              <a:chExt cx="408" cy="294"/>
            </a:xfrm>
          </p:grpSpPr>
          <p:sp>
            <p:nvSpPr>
              <p:cNvPr id="58443" name="Text Box 77">
                <a:extLst>
                  <a:ext uri="{FF2B5EF4-FFF2-40B4-BE49-F238E27FC236}">
                    <a16:creationId xmlns:a16="http://schemas.microsoft.com/office/drawing/2014/main" id="{06BA972A-55A4-B10E-29F1-4BC58B59B7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05" y="3498"/>
                <a:ext cx="229" cy="294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TW" sz="2400">
                    <a:solidFill>
                      <a:srgbClr val="B2B2B2"/>
                    </a:solidFill>
                    <a:latin typeface="Arial Unicode MS" pitchFamily="34" charset="-128"/>
                    <a:ea typeface="新細明體" panose="02020500000000000000" pitchFamily="18" charset="-120"/>
                    <a:cs typeface="Arial Unicode MS" pitchFamily="34" charset="-128"/>
                  </a:rPr>
                  <a:t>2</a:t>
                </a:r>
              </a:p>
            </p:txBody>
          </p:sp>
          <p:cxnSp>
            <p:nvCxnSpPr>
              <p:cNvPr id="58444" name="AutoShape 78">
                <a:extLst>
                  <a:ext uri="{FF2B5EF4-FFF2-40B4-BE49-F238E27FC236}">
                    <a16:creationId xmlns:a16="http://schemas.microsoft.com/office/drawing/2014/main" id="{2E2E41CB-1C39-1BD3-2100-D3EFAFD4864F}"/>
                  </a:ext>
                </a:extLst>
              </p:cNvPr>
              <p:cNvCxnSpPr>
                <a:cxnSpLocks noChangeShapeType="1"/>
                <a:stCxn id="58443" idx="3"/>
                <a:endCxn id="58441" idx="1"/>
              </p:cNvCxnSpPr>
              <p:nvPr/>
            </p:nvCxnSpPr>
            <p:spPr bwMode="auto">
              <a:xfrm>
                <a:off x="2234" y="3645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58429" name="Group 79">
              <a:extLst>
                <a:ext uri="{FF2B5EF4-FFF2-40B4-BE49-F238E27FC236}">
                  <a16:creationId xmlns:a16="http://schemas.microsoft.com/office/drawing/2014/main" id="{6D8D2DA5-C46E-206F-70BF-97BCF23F13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13" y="3606"/>
              <a:ext cx="397" cy="294"/>
              <a:chOff x="2413" y="3498"/>
              <a:chExt cx="397" cy="294"/>
            </a:xfrm>
          </p:grpSpPr>
          <p:sp>
            <p:nvSpPr>
              <p:cNvPr id="58441" name="Text Box 80">
                <a:extLst>
                  <a:ext uri="{FF2B5EF4-FFF2-40B4-BE49-F238E27FC236}">
                    <a16:creationId xmlns:a16="http://schemas.microsoft.com/office/drawing/2014/main" id="{F6DD8DF6-8FB6-8377-A4E1-07168028B6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13" y="3498"/>
                <a:ext cx="229" cy="294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TW" sz="2400">
                    <a:solidFill>
                      <a:srgbClr val="B2B2B2"/>
                    </a:solidFill>
                    <a:latin typeface="Arial Unicode MS" pitchFamily="34" charset="-128"/>
                    <a:ea typeface="新細明體" panose="02020500000000000000" pitchFamily="18" charset="-120"/>
                    <a:cs typeface="Arial Unicode MS" pitchFamily="34" charset="-128"/>
                  </a:rPr>
                  <a:t>3</a:t>
                </a:r>
              </a:p>
            </p:txBody>
          </p:sp>
          <p:cxnSp>
            <p:nvCxnSpPr>
              <p:cNvPr id="58442" name="AutoShape 81">
                <a:extLst>
                  <a:ext uri="{FF2B5EF4-FFF2-40B4-BE49-F238E27FC236}">
                    <a16:creationId xmlns:a16="http://schemas.microsoft.com/office/drawing/2014/main" id="{B79147B1-16A6-11AA-C5D1-269C17716389}"/>
                  </a:ext>
                </a:extLst>
              </p:cNvPr>
              <p:cNvCxnSpPr>
                <a:cxnSpLocks noChangeShapeType="1"/>
                <a:stCxn id="58441" idx="3"/>
                <a:endCxn id="58439" idx="1"/>
              </p:cNvCxnSpPr>
              <p:nvPr/>
            </p:nvCxnSpPr>
            <p:spPr bwMode="auto">
              <a:xfrm>
                <a:off x="2642" y="3645"/>
                <a:ext cx="168" cy="0"/>
              </a:xfrm>
              <a:prstGeom prst="straightConnector1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58430" name="Group 82">
              <a:extLst>
                <a:ext uri="{FF2B5EF4-FFF2-40B4-BE49-F238E27FC236}">
                  <a16:creationId xmlns:a16="http://schemas.microsoft.com/office/drawing/2014/main" id="{6654DE91-384E-E8DE-1FBF-051477845B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10" y="3600"/>
              <a:ext cx="382" cy="294"/>
              <a:chOff x="2810" y="3498"/>
              <a:chExt cx="382" cy="294"/>
            </a:xfrm>
          </p:grpSpPr>
          <p:sp>
            <p:nvSpPr>
              <p:cNvPr id="58439" name="Text Box 83">
                <a:extLst>
                  <a:ext uri="{FF2B5EF4-FFF2-40B4-BE49-F238E27FC236}">
                    <a16:creationId xmlns:a16="http://schemas.microsoft.com/office/drawing/2014/main" id="{226B0820-C9C3-EE23-7410-CC7A9C853D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0" y="3498"/>
                <a:ext cx="229" cy="294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TW" sz="2400">
                    <a:solidFill>
                      <a:srgbClr val="B2B2B2"/>
                    </a:solidFill>
                    <a:latin typeface="Arial Unicode MS" pitchFamily="34" charset="-128"/>
                    <a:ea typeface="新細明體" panose="02020500000000000000" pitchFamily="18" charset="-120"/>
                    <a:cs typeface="Arial Unicode MS" pitchFamily="34" charset="-128"/>
                  </a:rPr>
                  <a:t>5</a:t>
                </a:r>
              </a:p>
            </p:txBody>
          </p:sp>
          <p:cxnSp>
            <p:nvCxnSpPr>
              <p:cNvPr id="58440" name="AutoShape 84">
                <a:extLst>
                  <a:ext uri="{FF2B5EF4-FFF2-40B4-BE49-F238E27FC236}">
                    <a16:creationId xmlns:a16="http://schemas.microsoft.com/office/drawing/2014/main" id="{3E54A555-8AAC-FB4D-68AD-0E38A08DEFB6}"/>
                  </a:ext>
                </a:extLst>
              </p:cNvPr>
              <p:cNvCxnSpPr>
                <a:cxnSpLocks noChangeShapeType="1"/>
                <a:stCxn id="58439" idx="3"/>
                <a:endCxn id="58437" idx="1"/>
              </p:cNvCxnSpPr>
              <p:nvPr/>
            </p:nvCxnSpPr>
            <p:spPr bwMode="auto">
              <a:xfrm>
                <a:off x="3039" y="3645"/>
                <a:ext cx="153" cy="0"/>
              </a:xfrm>
              <a:prstGeom prst="straightConnector1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58431" name="Group 85">
              <a:extLst>
                <a:ext uri="{FF2B5EF4-FFF2-40B4-BE49-F238E27FC236}">
                  <a16:creationId xmlns:a16="http://schemas.microsoft.com/office/drawing/2014/main" id="{479D3A4C-9890-FF45-9A75-2D9037EAB1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92" y="3600"/>
              <a:ext cx="373" cy="294"/>
              <a:chOff x="3192" y="3498"/>
              <a:chExt cx="373" cy="294"/>
            </a:xfrm>
          </p:grpSpPr>
          <p:sp>
            <p:nvSpPr>
              <p:cNvPr id="58437" name="Text Box 86">
                <a:extLst>
                  <a:ext uri="{FF2B5EF4-FFF2-40B4-BE49-F238E27FC236}">
                    <a16:creationId xmlns:a16="http://schemas.microsoft.com/office/drawing/2014/main" id="{E09AD646-68AF-519F-A2A7-6E5F863305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92" y="3498"/>
                <a:ext cx="229" cy="294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TW" sz="2400">
                    <a:solidFill>
                      <a:srgbClr val="B2B2B2"/>
                    </a:solidFill>
                    <a:latin typeface="Arial Unicode MS" pitchFamily="34" charset="-128"/>
                    <a:ea typeface="新細明體" panose="02020500000000000000" pitchFamily="18" charset="-120"/>
                    <a:cs typeface="Arial Unicode MS" pitchFamily="34" charset="-128"/>
                  </a:rPr>
                  <a:t>8</a:t>
                </a:r>
              </a:p>
            </p:txBody>
          </p:sp>
          <p:cxnSp>
            <p:nvCxnSpPr>
              <p:cNvPr id="58438" name="AutoShape 87">
                <a:extLst>
                  <a:ext uri="{FF2B5EF4-FFF2-40B4-BE49-F238E27FC236}">
                    <a16:creationId xmlns:a16="http://schemas.microsoft.com/office/drawing/2014/main" id="{E1997FA1-2C0B-C3A6-A38A-000A0AFAD893}"/>
                  </a:ext>
                </a:extLst>
              </p:cNvPr>
              <p:cNvCxnSpPr>
                <a:cxnSpLocks noChangeShapeType="1"/>
                <a:stCxn id="58437" idx="3"/>
                <a:endCxn id="58432" idx="1"/>
              </p:cNvCxnSpPr>
              <p:nvPr/>
            </p:nvCxnSpPr>
            <p:spPr bwMode="auto">
              <a:xfrm>
                <a:off x="3421" y="3645"/>
                <a:ext cx="144" cy="0"/>
              </a:xfrm>
              <a:prstGeom prst="straightConnector1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58432" name="Text Box 89">
              <a:extLst>
                <a:ext uri="{FF2B5EF4-FFF2-40B4-BE49-F238E27FC236}">
                  <a16:creationId xmlns:a16="http://schemas.microsoft.com/office/drawing/2014/main" id="{74837757-08C6-B069-7525-82E6155CF0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5" y="3600"/>
              <a:ext cx="371" cy="29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solidFill>
                    <a:srgbClr val="B2B2B2"/>
                  </a:solidFill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13</a:t>
              </a:r>
            </a:p>
          </p:txBody>
        </p:sp>
        <p:cxnSp>
          <p:nvCxnSpPr>
            <p:cNvPr id="58433" name="AutoShape 90">
              <a:extLst>
                <a:ext uri="{FF2B5EF4-FFF2-40B4-BE49-F238E27FC236}">
                  <a16:creationId xmlns:a16="http://schemas.microsoft.com/office/drawing/2014/main" id="{F5C04C6C-E4F0-7154-8B19-2EF964253FD4}"/>
                </a:ext>
              </a:extLst>
            </p:cNvPr>
            <p:cNvCxnSpPr>
              <a:cxnSpLocks noChangeShapeType="1"/>
              <a:stCxn id="58432" idx="3"/>
              <a:endCxn id="58435" idx="1"/>
            </p:cNvCxnSpPr>
            <p:nvPr/>
          </p:nvCxnSpPr>
          <p:spPr bwMode="auto">
            <a:xfrm>
              <a:off x="3936" y="3747"/>
              <a:ext cx="109" cy="0"/>
            </a:xfrm>
            <a:prstGeom prst="straightConnector1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58434" name="Group 91">
              <a:extLst>
                <a:ext uri="{FF2B5EF4-FFF2-40B4-BE49-F238E27FC236}">
                  <a16:creationId xmlns:a16="http://schemas.microsoft.com/office/drawing/2014/main" id="{BEDC8945-7E67-C1E9-726B-5B4A2053D2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45" y="3600"/>
              <a:ext cx="480" cy="294"/>
              <a:chOff x="4045" y="3498"/>
              <a:chExt cx="480" cy="294"/>
            </a:xfrm>
          </p:grpSpPr>
          <p:sp>
            <p:nvSpPr>
              <p:cNvPr id="58435" name="Text Box 92">
                <a:extLst>
                  <a:ext uri="{FF2B5EF4-FFF2-40B4-BE49-F238E27FC236}">
                    <a16:creationId xmlns:a16="http://schemas.microsoft.com/office/drawing/2014/main" id="{FBB67D02-7DDD-704C-80E1-462947633F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45" y="3498"/>
                <a:ext cx="336" cy="294"/>
              </a:xfrm>
              <a:prstGeom prst="rect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TW" sz="2400">
                    <a:solidFill>
                      <a:srgbClr val="B2B2B2"/>
                    </a:solidFill>
                    <a:latin typeface="Arial Unicode MS" pitchFamily="34" charset="-128"/>
                    <a:ea typeface="新細明體" panose="02020500000000000000" pitchFamily="18" charset="-120"/>
                    <a:cs typeface="Arial Unicode MS" pitchFamily="34" charset="-128"/>
                  </a:rPr>
                  <a:t>21</a:t>
                </a:r>
              </a:p>
            </p:txBody>
          </p:sp>
          <p:cxnSp>
            <p:nvCxnSpPr>
              <p:cNvPr id="58436" name="AutoShape 93">
                <a:extLst>
                  <a:ext uri="{FF2B5EF4-FFF2-40B4-BE49-F238E27FC236}">
                    <a16:creationId xmlns:a16="http://schemas.microsoft.com/office/drawing/2014/main" id="{04C41A72-D718-ECCE-DE00-36192759A088}"/>
                  </a:ext>
                </a:extLst>
              </p:cNvPr>
              <p:cNvCxnSpPr>
                <a:cxnSpLocks noChangeShapeType="1"/>
                <a:stCxn id="58435" idx="3"/>
                <a:endCxn id="58425" idx="1"/>
              </p:cNvCxnSpPr>
              <p:nvPr/>
            </p:nvCxnSpPr>
            <p:spPr bwMode="auto">
              <a:xfrm>
                <a:off x="4381" y="3645"/>
                <a:ext cx="144" cy="0"/>
              </a:xfrm>
              <a:prstGeom prst="straightConnector1">
                <a:avLst/>
              </a:prstGeom>
              <a:noFill/>
              <a:ln w="9525">
                <a:solidFill>
                  <a:srgbClr val="C0C0C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1211396" name="Text Box 4">
            <a:extLst>
              <a:ext uri="{FF2B5EF4-FFF2-40B4-BE49-F238E27FC236}">
                <a16:creationId xmlns:a16="http://schemas.microsoft.com/office/drawing/2014/main" id="{70B465BD-D692-30A0-4D66-82D3B938D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8638" y="3429000"/>
            <a:ext cx="70326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 Unicode MS" pitchFamily="34" charset="-128"/>
                <a:ea typeface="新細明體" panose="02020500000000000000" pitchFamily="18" charset="-120"/>
                <a:cs typeface="Arial Unicode MS" pitchFamily="34" charset="-128"/>
              </a:rPr>
              <a:t>128</a:t>
            </a:r>
          </a:p>
        </p:txBody>
      </p:sp>
      <p:sp>
        <p:nvSpPr>
          <p:cNvPr id="1211397" name="Text Box 5">
            <a:extLst>
              <a:ext uri="{FF2B5EF4-FFF2-40B4-BE49-F238E27FC236}">
                <a16:creationId xmlns:a16="http://schemas.microsoft.com/office/drawing/2014/main" id="{D6D0F651-885A-09AA-9F1C-2A98CE443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3438" y="3962400"/>
            <a:ext cx="533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 Unicode MS" pitchFamily="34" charset="-128"/>
                <a:ea typeface="新細明體" panose="02020500000000000000" pitchFamily="18" charset="-120"/>
                <a:cs typeface="Arial Unicode MS" pitchFamily="34" charset="-128"/>
              </a:rPr>
              <a:t>34</a:t>
            </a:r>
          </a:p>
        </p:txBody>
      </p:sp>
      <p:grpSp>
        <p:nvGrpSpPr>
          <p:cNvPr id="16" name="Group 6">
            <a:extLst>
              <a:ext uri="{FF2B5EF4-FFF2-40B4-BE49-F238E27FC236}">
                <a16:creationId xmlns:a16="http://schemas.microsoft.com/office/drawing/2014/main" id="{33630199-5C16-E084-D038-CAC91EAEBC66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3429000"/>
            <a:ext cx="647700" cy="466725"/>
            <a:chOff x="1584" y="3162"/>
            <a:chExt cx="408" cy="294"/>
          </a:xfrm>
        </p:grpSpPr>
        <p:sp>
          <p:nvSpPr>
            <p:cNvPr id="58423" name="Text Box 7">
              <a:extLst>
                <a:ext uri="{FF2B5EF4-FFF2-40B4-BE49-F238E27FC236}">
                  <a16:creationId xmlns:a16="http://schemas.microsoft.com/office/drawing/2014/main" id="{6CA613B9-DB5E-25FC-2FC3-6C2C505B8A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4" y="3162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2</a:t>
              </a:r>
            </a:p>
          </p:txBody>
        </p:sp>
        <p:cxnSp>
          <p:nvCxnSpPr>
            <p:cNvPr id="58424" name="AutoShape 8">
              <a:extLst>
                <a:ext uri="{FF2B5EF4-FFF2-40B4-BE49-F238E27FC236}">
                  <a16:creationId xmlns:a16="http://schemas.microsoft.com/office/drawing/2014/main" id="{6504FCCE-B5EF-79F2-0D95-E263670DFF09}"/>
                </a:ext>
              </a:extLst>
            </p:cNvPr>
            <p:cNvCxnSpPr>
              <a:cxnSpLocks noChangeShapeType="1"/>
              <a:stCxn id="58423" idx="3"/>
              <a:endCxn id="58421" idx="1"/>
            </p:cNvCxnSpPr>
            <p:nvPr/>
          </p:nvCxnSpPr>
          <p:spPr bwMode="auto">
            <a:xfrm>
              <a:off x="1813" y="3309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7" name="Group 9">
            <a:extLst>
              <a:ext uri="{FF2B5EF4-FFF2-40B4-BE49-F238E27FC236}">
                <a16:creationId xmlns:a16="http://schemas.microsoft.com/office/drawing/2014/main" id="{25510DD2-C97D-6BBC-F215-AA684ECCBDBA}"/>
              </a:ext>
            </a:extLst>
          </p:cNvPr>
          <p:cNvGrpSpPr>
            <a:grpSpLocks/>
          </p:cNvGrpSpPr>
          <p:nvPr/>
        </p:nvGrpSpPr>
        <p:grpSpPr bwMode="auto">
          <a:xfrm>
            <a:off x="3162300" y="3429000"/>
            <a:ext cx="668338" cy="466725"/>
            <a:chOff x="1992" y="3162"/>
            <a:chExt cx="421" cy="294"/>
          </a:xfrm>
        </p:grpSpPr>
        <p:sp>
          <p:nvSpPr>
            <p:cNvPr id="58421" name="Text Box 10">
              <a:extLst>
                <a:ext uri="{FF2B5EF4-FFF2-40B4-BE49-F238E27FC236}">
                  <a16:creationId xmlns:a16="http://schemas.microsoft.com/office/drawing/2014/main" id="{E5B8047C-000F-8E00-733F-2239AE8B7E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2" y="3162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4</a:t>
              </a:r>
            </a:p>
          </p:txBody>
        </p:sp>
        <p:cxnSp>
          <p:nvCxnSpPr>
            <p:cNvPr id="58422" name="AutoShape 11">
              <a:extLst>
                <a:ext uri="{FF2B5EF4-FFF2-40B4-BE49-F238E27FC236}">
                  <a16:creationId xmlns:a16="http://schemas.microsoft.com/office/drawing/2014/main" id="{8FBFF131-6EE8-34C8-B911-FB440093E02B}"/>
                </a:ext>
              </a:extLst>
            </p:cNvPr>
            <p:cNvCxnSpPr>
              <a:cxnSpLocks noChangeShapeType="1"/>
              <a:stCxn id="58421" idx="3"/>
              <a:endCxn id="58419" idx="1"/>
            </p:cNvCxnSpPr>
            <p:nvPr/>
          </p:nvCxnSpPr>
          <p:spPr bwMode="auto">
            <a:xfrm>
              <a:off x="2221" y="3309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5968B0EF-2674-5522-552A-FB9CFCF730D7}"/>
              </a:ext>
            </a:extLst>
          </p:cNvPr>
          <p:cNvGrpSpPr>
            <a:grpSpLocks/>
          </p:cNvGrpSpPr>
          <p:nvPr/>
        </p:nvGrpSpPr>
        <p:grpSpPr bwMode="auto">
          <a:xfrm>
            <a:off x="3830638" y="3429000"/>
            <a:ext cx="609600" cy="466725"/>
            <a:chOff x="2413" y="3162"/>
            <a:chExt cx="384" cy="294"/>
          </a:xfrm>
        </p:grpSpPr>
        <p:sp>
          <p:nvSpPr>
            <p:cNvPr id="58419" name="Text Box 13">
              <a:extLst>
                <a:ext uri="{FF2B5EF4-FFF2-40B4-BE49-F238E27FC236}">
                  <a16:creationId xmlns:a16="http://schemas.microsoft.com/office/drawing/2014/main" id="{A789F5FB-6FBC-E27C-6D16-CAC4E82C11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3" y="3162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8</a:t>
              </a:r>
            </a:p>
          </p:txBody>
        </p:sp>
        <p:cxnSp>
          <p:nvCxnSpPr>
            <p:cNvPr id="58420" name="AutoShape 14">
              <a:extLst>
                <a:ext uri="{FF2B5EF4-FFF2-40B4-BE49-F238E27FC236}">
                  <a16:creationId xmlns:a16="http://schemas.microsoft.com/office/drawing/2014/main" id="{92793989-4E0B-9364-E86F-A8109E39271A}"/>
                </a:ext>
              </a:extLst>
            </p:cNvPr>
            <p:cNvCxnSpPr>
              <a:cxnSpLocks noChangeShapeType="1"/>
              <a:stCxn id="58419" idx="3"/>
              <a:endCxn id="58417" idx="1"/>
            </p:cNvCxnSpPr>
            <p:nvPr/>
          </p:nvCxnSpPr>
          <p:spPr bwMode="auto">
            <a:xfrm>
              <a:off x="2642" y="3309"/>
              <a:ext cx="1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9" name="Group 15">
            <a:extLst>
              <a:ext uri="{FF2B5EF4-FFF2-40B4-BE49-F238E27FC236}">
                <a16:creationId xmlns:a16="http://schemas.microsoft.com/office/drawing/2014/main" id="{657448CC-BEEE-DA39-1D5E-FF7D5F8CA229}"/>
              </a:ext>
            </a:extLst>
          </p:cNvPr>
          <p:cNvGrpSpPr>
            <a:grpSpLocks/>
          </p:cNvGrpSpPr>
          <p:nvPr/>
        </p:nvGrpSpPr>
        <p:grpSpPr bwMode="auto">
          <a:xfrm>
            <a:off x="4440238" y="3429000"/>
            <a:ext cx="762000" cy="466725"/>
            <a:chOff x="2797" y="3162"/>
            <a:chExt cx="480" cy="294"/>
          </a:xfrm>
        </p:grpSpPr>
        <p:sp>
          <p:nvSpPr>
            <p:cNvPr id="58417" name="Text Box 16">
              <a:extLst>
                <a:ext uri="{FF2B5EF4-FFF2-40B4-BE49-F238E27FC236}">
                  <a16:creationId xmlns:a16="http://schemas.microsoft.com/office/drawing/2014/main" id="{18B55CB4-EA42-BF6F-31BC-3483F6B1DC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97" y="3162"/>
              <a:ext cx="33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16</a:t>
              </a:r>
            </a:p>
          </p:txBody>
        </p:sp>
        <p:cxnSp>
          <p:nvCxnSpPr>
            <p:cNvPr id="58418" name="AutoShape 17">
              <a:extLst>
                <a:ext uri="{FF2B5EF4-FFF2-40B4-BE49-F238E27FC236}">
                  <a16:creationId xmlns:a16="http://schemas.microsoft.com/office/drawing/2014/main" id="{EE629B07-9453-16FC-7018-0023D1A57E52}"/>
                </a:ext>
              </a:extLst>
            </p:cNvPr>
            <p:cNvCxnSpPr>
              <a:cxnSpLocks noChangeShapeType="1"/>
              <a:stCxn id="58417" idx="3"/>
              <a:endCxn id="58415" idx="1"/>
            </p:cNvCxnSpPr>
            <p:nvPr/>
          </p:nvCxnSpPr>
          <p:spPr bwMode="auto">
            <a:xfrm>
              <a:off x="3133" y="3309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0" name="Group 18">
            <a:extLst>
              <a:ext uri="{FF2B5EF4-FFF2-40B4-BE49-F238E27FC236}">
                <a16:creationId xmlns:a16="http://schemas.microsoft.com/office/drawing/2014/main" id="{E8E72752-0C9F-D65E-5517-2C4CD636C54A}"/>
              </a:ext>
            </a:extLst>
          </p:cNvPr>
          <p:cNvGrpSpPr>
            <a:grpSpLocks/>
          </p:cNvGrpSpPr>
          <p:nvPr/>
        </p:nvGrpSpPr>
        <p:grpSpPr bwMode="auto">
          <a:xfrm>
            <a:off x="5202238" y="3429000"/>
            <a:ext cx="838200" cy="466725"/>
            <a:chOff x="3277" y="3162"/>
            <a:chExt cx="528" cy="294"/>
          </a:xfrm>
        </p:grpSpPr>
        <p:sp>
          <p:nvSpPr>
            <p:cNvPr id="58415" name="Text Box 19">
              <a:extLst>
                <a:ext uri="{FF2B5EF4-FFF2-40B4-BE49-F238E27FC236}">
                  <a16:creationId xmlns:a16="http://schemas.microsoft.com/office/drawing/2014/main" id="{9B8CCCF4-6062-F272-4A95-7898C74DFF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7" y="3162"/>
              <a:ext cx="33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32</a:t>
              </a:r>
            </a:p>
          </p:txBody>
        </p:sp>
        <p:cxnSp>
          <p:nvCxnSpPr>
            <p:cNvPr id="58416" name="AutoShape 20">
              <a:extLst>
                <a:ext uri="{FF2B5EF4-FFF2-40B4-BE49-F238E27FC236}">
                  <a16:creationId xmlns:a16="http://schemas.microsoft.com/office/drawing/2014/main" id="{1525AAF9-9934-1F4D-B917-8105CA6499F3}"/>
                </a:ext>
              </a:extLst>
            </p:cNvPr>
            <p:cNvCxnSpPr>
              <a:cxnSpLocks noChangeShapeType="1"/>
              <a:stCxn id="58415" idx="3"/>
              <a:endCxn id="58413" idx="1"/>
            </p:cNvCxnSpPr>
            <p:nvPr/>
          </p:nvCxnSpPr>
          <p:spPr bwMode="auto">
            <a:xfrm>
              <a:off x="3613" y="3309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5E5D80DF-8827-A326-B8B8-C5EAF7196ED6}"/>
              </a:ext>
            </a:extLst>
          </p:cNvPr>
          <p:cNvGrpSpPr>
            <a:grpSpLocks/>
          </p:cNvGrpSpPr>
          <p:nvPr/>
        </p:nvGrpSpPr>
        <p:grpSpPr bwMode="auto">
          <a:xfrm>
            <a:off x="6040438" y="3429000"/>
            <a:ext cx="838200" cy="466725"/>
            <a:chOff x="3805" y="3162"/>
            <a:chExt cx="528" cy="294"/>
          </a:xfrm>
        </p:grpSpPr>
        <p:sp>
          <p:nvSpPr>
            <p:cNvPr id="58413" name="Text Box 22">
              <a:extLst>
                <a:ext uri="{FF2B5EF4-FFF2-40B4-BE49-F238E27FC236}">
                  <a16:creationId xmlns:a16="http://schemas.microsoft.com/office/drawing/2014/main" id="{2D68B02A-D3E2-A76F-9426-F266CBB4D1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5" y="3162"/>
              <a:ext cx="33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64</a:t>
              </a:r>
            </a:p>
          </p:txBody>
        </p:sp>
        <p:cxnSp>
          <p:nvCxnSpPr>
            <p:cNvPr id="58414" name="AutoShape 23">
              <a:extLst>
                <a:ext uri="{FF2B5EF4-FFF2-40B4-BE49-F238E27FC236}">
                  <a16:creationId xmlns:a16="http://schemas.microsoft.com/office/drawing/2014/main" id="{6F7D97F3-0346-18B4-D192-22D5A52D4F4B}"/>
                </a:ext>
              </a:extLst>
            </p:cNvPr>
            <p:cNvCxnSpPr>
              <a:cxnSpLocks noChangeShapeType="1"/>
              <a:stCxn id="58413" idx="3"/>
              <a:endCxn id="1211396" idx="1"/>
            </p:cNvCxnSpPr>
            <p:nvPr/>
          </p:nvCxnSpPr>
          <p:spPr bwMode="auto">
            <a:xfrm>
              <a:off x="4141" y="3309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2" name="Group 24">
            <a:extLst>
              <a:ext uri="{FF2B5EF4-FFF2-40B4-BE49-F238E27FC236}">
                <a16:creationId xmlns:a16="http://schemas.microsoft.com/office/drawing/2014/main" id="{EA43F2C3-E134-2791-9262-0F7511A450CD}"/>
              </a:ext>
            </a:extLst>
          </p:cNvPr>
          <p:cNvGrpSpPr>
            <a:grpSpLocks/>
          </p:cNvGrpSpPr>
          <p:nvPr/>
        </p:nvGrpSpPr>
        <p:grpSpPr bwMode="auto">
          <a:xfrm>
            <a:off x="2535238" y="3962400"/>
            <a:ext cx="647700" cy="466725"/>
            <a:chOff x="1597" y="3498"/>
            <a:chExt cx="408" cy="294"/>
          </a:xfrm>
        </p:grpSpPr>
        <p:sp>
          <p:nvSpPr>
            <p:cNvPr id="58411" name="Text Box 25">
              <a:extLst>
                <a:ext uri="{FF2B5EF4-FFF2-40B4-BE49-F238E27FC236}">
                  <a16:creationId xmlns:a16="http://schemas.microsoft.com/office/drawing/2014/main" id="{57C84AAB-DD31-3D44-A446-7DE861BE81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7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1</a:t>
              </a:r>
            </a:p>
          </p:txBody>
        </p:sp>
        <p:cxnSp>
          <p:nvCxnSpPr>
            <p:cNvPr id="58412" name="AutoShape 26">
              <a:extLst>
                <a:ext uri="{FF2B5EF4-FFF2-40B4-BE49-F238E27FC236}">
                  <a16:creationId xmlns:a16="http://schemas.microsoft.com/office/drawing/2014/main" id="{23DD799B-52BA-0B4C-5BB8-39349B51E40B}"/>
                </a:ext>
              </a:extLst>
            </p:cNvPr>
            <p:cNvCxnSpPr>
              <a:cxnSpLocks noChangeShapeType="1"/>
              <a:stCxn id="58411" idx="3"/>
              <a:endCxn id="58409" idx="1"/>
            </p:cNvCxnSpPr>
            <p:nvPr/>
          </p:nvCxnSpPr>
          <p:spPr bwMode="auto">
            <a:xfrm>
              <a:off x="1826" y="3645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3" name="Group 27">
            <a:extLst>
              <a:ext uri="{FF2B5EF4-FFF2-40B4-BE49-F238E27FC236}">
                <a16:creationId xmlns:a16="http://schemas.microsoft.com/office/drawing/2014/main" id="{F096A639-EBA8-9E2D-ADB8-BE138DE9E70B}"/>
              </a:ext>
            </a:extLst>
          </p:cNvPr>
          <p:cNvGrpSpPr>
            <a:grpSpLocks/>
          </p:cNvGrpSpPr>
          <p:nvPr/>
        </p:nvGrpSpPr>
        <p:grpSpPr bwMode="auto">
          <a:xfrm>
            <a:off x="3182938" y="3962400"/>
            <a:ext cx="647700" cy="466725"/>
            <a:chOff x="2005" y="3498"/>
            <a:chExt cx="408" cy="294"/>
          </a:xfrm>
        </p:grpSpPr>
        <p:sp>
          <p:nvSpPr>
            <p:cNvPr id="58409" name="Text Box 28">
              <a:extLst>
                <a:ext uri="{FF2B5EF4-FFF2-40B4-BE49-F238E27FC236}">
                  <a16:creationId xmlns:a16="http://schemas.microsoft.com/office/drawing/2014/main" id="{43801594-D4FB-F6D6-A119-6852EF1768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5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2</a:t>
              </a:r>
            </a:p>
          </p:txBody>
        </p:sp>
        <p:cxnSp>
          <p:nvCxnSpPr>
            <p:cNvPr id="58410" name="AutoShape 29">
              <a:extLst>
                <a:ext uri="{FF2B5EF4-FFF2-40B4-BE49-F238E27FC236}">
                  <a16:creationId xmlns:a16="http://schemas.microsoft.com/office/drawing/2014/main" id="{420BC004-4B92-76F0-63D6-9F358BB03146}"/>
                </a:ext>
              </a:extLst>
            </p:cNvPr>
            <p:cNvCxnSpPr>
              <a:cxnSpLocks noChangeShapeType="1"/>
              <a:stCxn id="58409" idx="3"/>
              <a:endCxn id="58407" idx="1"/>
            </p:cNvCxnSpPr>
            <p:nvPr/>
          </p:nvCxnSpPr>
          <p:spPr bwMode="auto">
            <a:xfrm>
              <a:off x="2234" y="3645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30">
            <a:extLst>
              <a:ext uri="{FF2B5EF4-FFF2-40B4-BE49-F238E27FC236}">
                <a16:creationId xmlns:a16="http://schemas.microsoft.com/office/drawing/2014/main" id="{8924EBE2-7743-AFB0-8415-43ABE2875E42}"/>
              </a:ext>
            </a:extLst>
          </p:cNvPr>
          <p:cNvGrpSpPr>
            <a:grpSpLocks/>
          </p:cNvGrpSpPr>
          <p:nvPr/>
        </p:nvGrpSpPr>
        <p:grpSpPr bwMode="auto">
          <a:xfrm>
            <a:off x="3830638" y="3962400"/>
            <a:ext cx="630237" cy="466725"/>
            <a:chOff x="2413" y="3498"/>
            <a:chExt cx="397" cy="294"/>
          </a:xfrm>
        </p:grpSpPr>
        <p:sp>
          <p:nvSpPr>
            <p:cNvPr id="58407" name="Text Box 31">
              <a:extLst>
                <a:ext uri="{FF2B5EF4-FFF2-40B4-BE49-F238E27FC236}">
                  <a16:creationId xmlns:a16="http://schemas.microsoft.com/office/drawing/2014/main" id="{304FAB6A-9AFD-8E4F-13EF-C4D38720BB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3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3</a:t>
              </a:r>
            </a:p>
          </p:txBody>
        </p:sp>
        <p:cxnSp>
          <p:nvCxnSpPr>
            <p:cNvPr id="58408" name="AutoShape 32">
              <a:extLst>
                <a:ext uri="{FF2B5EF4-FFF2-40B4-BE49-F238E27FC236}">
                  <a16:creationId xmlns:a16="http://schemas.microsoft.com/office/drawing/2014/main" id="{0567B5D4-E175-40E8-459C-CF75B538DA97}"/>
                </a:ext>
              </a:extLst>
            </p:cNvPr>
            <p:cNvCxnSpPr>
              <a:cxnSpLocks noChangeShapeType="1"/>
              <a:stCxn id="58407" idx="3"/>
              <a:endCxn id="58405" idx="1"/>
            </p:cNvCxnSpPr>
            <p:nvPr/>
          </p:nvCxnSpPr>
          <p:spPr bwMode="auto">
            <a:xfrm>
              <a:off x="2642" y="3645"/>
              <a:ext cx="16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5" name="Group 33">
            <a:extLst>
              <a:ext uri="{FF2B5EF4-FFF2-40B4-BE49-F238E27FC236}">
                <a16:creationId xmlns:a16="http://schemas.microsoft.com/office/drawing/2014/main" id="{4045927A-C141-2662-BF8C-B98F82C585FD}"/>
              </a:ext>
            </a:extLst>
          </p:cNvPr>
          <p:cNvGrpSpPr>
            <a:grpSpLocks/>
          </p:cNvGrpSpPr>
          <p:nvPr/>
        </p:nvGrpSpPr>
        <p:grpSpPr bwMode="auto">
          <a:xfrm>
            <a:off x="4460875" y="3962400"/>
            <a:ext cx="606425" cy="466725"/>
            <a:chOff x="2810" y="3498"/>
            <a:chExt cx="382" cy="294"/>
          </a:xfrm>
        </p:grpSpPr>
        <p:sp>
          <p:nvSpPr>
            <p:cNvPr id="58405" name="Text Box 34">
              <a:extLst>
                <a:ext uri="{FF2B5EF4-FFF2-40B4-BE49-F238E27FC236}">
                  <a16:creationId xmlns:a16="http://schemas.microsoft.com/office/drawing/2014/main" id="{2EF79483-1A2C-768B-00DA-41E7D8E812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0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5</a:t>
              </a:r>
            </a:p>
          </p:txBody>
        </p:sp>
        <p:cxnSp>
          <p:nvCxnSpPr>
            <p:cNvPr id="58406" name="AutoShape 35">
              <a:extLst>
                <a:ext uri="{FF2B5EF4-FFF2-40B4-BE49-F238E27FC236}">
                  <a16:creationId xmlns:a16="http://schemas.microsoft.com/office/drawing/2014/main" id="{7949B956-7663-E7FB-4AF7-4820AE1A798F}"/>
                </a:ext>
              </a:extLst>
            </p:cNvPr>
            <p:cNvCxnSpPr>
              <a:cxnSpLocks noChangeShapeType="1"/>
              <a:stCxn id="58405" idx="3"/>
              <a:endCxn id="58403" idx="1"/>
            </p:cNvCxnSpPr>
            <p:nvPr/>
          </p:nvCxnSpPr>
          <p:spPr bwMode="auto">
            <a:xfrm>
              <a:off x="3039" y="3645"/>
              <a:ext cx="153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" name="Group 36">
            <a:extLst>
              <a:ext uri="{FF2B5EF4-FFF2-40B4-BE49-F238E27FC236}">
                <a16:creationId xmlns:a16="http://schemas.microsoft.com/office/drawing/2014/main" id="{892B0A7A-5ED8-3F69-0C6F-1916DD789674}"/>
              </a:ext>
            </a:extLst>
          </p:cNvPr>
          <p:cNvGrpSpPr>
            <a:grpSpLocks/>
          </p:cNvGrpSpPr>
          <p:nvPr/>
        </p:nvGrpSpPr>
        <p:grpSpPr bwMode="auto">
          <a:xfrm>
            <a:off x="5067300" y="3962400"/>
            <a:ext cx="592138" cy="466725"/>
            <a:chOff x="3192" y="3498"/>
            <a:chExt cx="373" cy="294"/>
          </a:xfrm>
        </p:grpSpPr>
        <p:sp>
          <p:nvSpPr>
            <p:cNvPr id="58403" name="Text Box 37">
              <a:extLst>
                <a:ext uri="{FF2B5EF4-FFF2-40B4-BE49-F238E27FC236}">
                  <a16:creationId xmlns:a16="http://schemas.microsoft.com/office/drawing/2014/main" id="{678C0C15-8EC0-4B9D-3275-176A53272F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92" y="3498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8</a:t>
              </a:r>
            </a:p>
          </p:txBody>
        </p:sp>
        <p:cxnSp>
          <p:nvCxnSpPr>
            <p:cNvPr id="58404" name="AutoShape 38">
              <a:extLst>
                <a:ext uri="{FF2B5EF4-FFF2-40B4-BE49-F238E27FC236}">
                  <a16:creationId xmlns:a16="http://schemas.microsoft.com/office/drawing/2014/main" id="{CA946F53-17F8-8A72-86FC-F29348F9DEF3}"/>
                </a:ext>
              </a:extLst>
            </p:cNvPr>
            <p:cNvCxnSpPr>
              <a:cxnSpLocks noChangeShapeType="1"/>
              <a:stCxn id="58403" idx="3"/>
              <a:endCxn id="58401" idx="1"/>
            </p:cNvCxnSpPr>
            <p:nvPr/>
          </p:nvCxnSpPr>
          <p:spPr bwMode="auto">
            <a:xfrm>
              <a:off x="3421" y="3645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100">
            <a:extLst>
              <a:ext uri="{FF2B5EF4-FFF2-40B4-BE49-F238E27FC236}">
                <a16:creationId xmlns:a16="http://schemas.microsoft.com/office/drawing/2014/main" id="{71F60C9E-E03C-DAE1-75D7-6D1E6D2F68FF}"/>
              </a:ext>
            </a:extLst>
          </p:cNvPr>
          <p:cNvGrpSpPr>
            <a:grpSpLocks/>
          </p:cNvGrpSpPr>
          <p:nvPr/>
        </p:nvGrpSpPr>
        <p:grpSpPr bwMode="auto">
          <a:xfrm>
            <a:off x="5659438" y="3962400"/>
            <a:ext cx="762000" cy="466725"/>
            <a:chOff x="3565" y="2496"/>
            <a:chExt cx="480" cy="294"/>
          </a:xfrm>
        </p:grpSpPr>
        <p:sp>
          <p:nvSpPr>
            <p:cNvPr id="58401" name="Text Box 40">
              <a:extLst>
                <a:ext uri="{FF2B5EF4-FFF2-40B4-BE49-F238E27FC236}">
                  <a16:creationId xmlns:a16="http://schemas.microsoft.com/office/drawing/2014/main" id="{A3827DCB-D9FE-108F-3DDE-E258161C2E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5" y="2496"/>
              <a:ext cx="371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13</a:t>
              </a:r>
            </a:p>
          </p:txBody>
        </p:sp>
        <p:cxnSp>
          <p:nvCxnSpPr>
            <p:cNvPr id="58402" name="AutoShape 41">
              <a:extLst>
                <a:ext uri="{FF2B5EF4-FFF2-40B4-BE49-F238E27FC236}">
                  <a16:creationId xmlns:a16="http://schemas.microsoft.com/office/drawing/2014/main" id="{CE2C319E-23EC-8011-A1AE-D5B90389A9E7}"/>
                </a:ext>
              </a:extLst>
            </p:cNvPr>
            <p:cNvCxnSpPr>
              <a:cxnSpLocks noChangeShapeType="1"/>
              <a:stCxn id="58401" idx="3"/>
              <a:endCxn id="58399" idx="1"/>
            </p:cNvCxnSpPr>
            <p:nvPr/>
          </p:nvCxnSpPr>
          <p:spPr bwMode="auto">
            <a:xfrm>
              <a:off x="3936" y="2643"/>
              <a:ext cx="10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8" name="Group 42">
            <a:extLst>
              <a:ext uri="{FF2B5EF4-FFF2-40B4-BE49-F238E27FC236}">
                <a16:creationId xmlns:a16="http://schemas.microsoft.com/office/drawing/2014/main" id="{FE43D96F-FF95-B6F4-D8B5-E1DB4B6241BF}"/>
              </a:ext>
            </a:extLst>
          </p:cNvPr>
          <p:cNvGrpSpPr>
            <a:grpSpLocks/>
          </p:cNvGrpSpPr>
          <p:nvPr/>
        </p:nvGrpSpPr>
        <p:grpSpPr bwMode="auto">
          <a:xfrm>
            <a:off x="6421438" y="3962400"/>
            <a:ext cx="762000" cy="466725"/>
            <a:chOff x="4045" y="3498"/>
            <a:chExt cx="480" cy="294"/>
          </a:xfrm>
        </p:grpSpPr>
        <p:sp>
          <p:nvSpPr>
            <p:cNvPr id="58399" name="Text Box 43">
              <a:extLst>
                <a:ext uri="{FF2B5EF4-FFF2-40B4-BE49-F238E27FC236}">
                  <a16:creationId xmlns:a16="http://schemas.microsoft.com/office/drawing/2014/main" id="{B293234D-D981-5188-2FFF-3793AD679D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5" y="3498"/>
              <a:ext cx="336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21</a:t>
              </a:r>
            </a:p>
          </p:txBody>
        </p:sp>
        <p:cxnSp>
          <p:nvCxnSpPr>
            <p:cNvPr id="58400" name="AutoShape 44">
              <a:extLst>
                <a:ext uri="{FF2B5EF4-FFF2-40B4-BE49-F238E27FC236}">
                  <a16:creationId xmlns:a16="http://schemas.microsoft.com/office/drawing/2014/main" id="{FC2A25D0-B7E6-99F8-91C8-E358DD3DB1DF}"/>
                </a:ext>
              </a:extLst>
            </p:cNvPr>
            <p:cNvCxnSpPr>
              <a:cxnSpLocks noChangeShapeType="1"/>
              <a:stCxn id="58399" idx="3"/>
              <a:endCxn id="1211397" idx="1"/>
            </p:cNvCxnSpPr>
            <p:nvPr/>
          </p:nvCxnSpPr>
          <p:spPr bwMode="auto">
            <a:xfrm>
              <a:off x="4381" y="3645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8389" name="Group 52">
            <a:extLst>
              <a:ext uri="{FF2B5EF4-FFF2-40B4-BE49-F238E27FC236}">
                <a16:creationId xmlns:a16="http://schemas.microsoft.com/office/drawing/2014/main" id="{FABC5D4E-9729-30F1-D6A0-81880F0AB57D}"/>
              </a:ext>
            </a:extLst>
          </p:cNvPr>
          <p:cNvGrpSpPr>
            <a:grpSpLocks/>
          </p:cNvGrpSpPr>
          <p:nvPr/>
        </p:nvGrpSpPr>
        <p:grpSpPr bwMode="auto">
          <a:xfrm>
            <a:off x="7772400" y="3438525"/>
            <a:ext cx="1168400" cy="914400"/>
            <a:chOff x="4896" y="2172"/>
            <a:chExt cx="736" cy="576"/>
          </a:xfrm>
        </p:grpSpPr>
        <p:sp>
          <p:nvSpPr>
            <p:cNvPr id="58397" name="Text Box 45">
              <a:extLst>
                <a:ext uri="{FF2B5EF4-FFF2-40B4-BE49-F238E27FC236}">
                  <a16:creationId xmlns:a16="http://schemas.microsoft.com/office/drawing/2014/main" id="{5DC17213-99C9-1B9F-B193-58DF03CE77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6" y="2172"/>
              <a:ext cx="6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 b="1" i="1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Brutus</a:t>
              </a:r>
            </a:p>
          </p:txBody>
        </p:sp>
        <p:sp>
          <p:nvSpPr>
            <p:cNvPr id="58398" name="Text Box 46">
              <a:extLst>
                <a:ext uri="{FF2B5EF4-FFF2-40B4-BE49-F238E27FC236}">
                  <a16:creationId xmlns:a16="http://schemas.microsoft.com/office/drawing/2014/main" id="{979ED22D-D6EB-B5C4-3369-82A498D800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96" y="2460"/>
              <a:ext cx="7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 b="1" i="1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Caesar</a:t>
              </a:r>
            </a:p>
          </p:txBody>
        </p:sp>
      </p:grpSp>
      <p:sp>
        <p:nvSpPr>
          <p:cNvPr id="1211439" name="AutoShape 47">
            <a:extLst>
              <a:ext uri="{FF2B5EF4-FFF2-40B4-BE49-F238E27FC236}">
                <a16:creationId xmlns:a16="http://schemas.microsoft.com/office/drawing/2014/main" id="{01A78577-0521-215C-C5AE-8B3D36F14A5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462088" y="3714750"/>
            <a:ext cx="976312" cy="485775"/>
          </a:xfrm>
          <a:prstGeom prst="notchedRightArrow">
            <a:avLst>
              <a:gd name="adj1" fmla="val 50000"/>
              <a:gd name="adj2" fmla="val 50245"/>
            </a:avLst>
          </a:prstGeom>
          <a:solidFill>
            <a:srgbClr val="C0504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1211440" name="Text Box 48">
            <a:extLst>
              <a:ext uri="{FF2B5EF4-FFF2-40B4-BE49-F238E27FC236}">
                <a16:creationId xmlns:a16="http://schemas.microsoft.com/office/drawing/2014/main" id="{38126056-12A9-14D9-43F3-3F95FBC4B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733800"/>
            <a:ext cx="36353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 Unicode MS" pitchFamily="34" charset="-128"/>
                <a:ea typeface="新細明體" panose="02020500000000000000" pitchFamily="18" charset="-120"/>
                <a:cs typeface="Arial Unicode MS" pitchFamily="34" charset="-128"/>
              </a:rPr>
              <a:t>2</a:t>
            </a:r>
          </a:p>
        </p:txBody>
      </p:sp>
      <p:grpSp>
        <p:nvGrpSpPr>
          <p:cNvPr id="30" name="Group 49">
            <a:extLst>
              <a:ext uri="{FF2B5EF4-FFF2-40B4-BE49-F238E27FC236}">
                <a16:creationId xmlns:a16="http://schemas.microsoft.com/office/drawing/2014/main" id="{A290D1C4-8EAF-D24B-CC20-990C64324AFA}"/>
              </a:ext>
            </a:extLst>
          </p:cNvPr>
          <p:cNvGrpSpPr>
            <a:grpSpLocks/>
          </p:cNvGrpSpPr>
          <p:nvPr/>
        </p:nvGrpSpPr>
        <p:grpSpPr bwMode="auto">
          <a:xfrm>
            <a:off x="592138" y="3743325"/>
            <a:ext cx="627062" cy="466725"/>
            <a:chOff x="373" y="3360"/>
            <a:chExt cx="395" cy="294"/>
          </a:xfrm>
        </p:grpSpPr>
        <p:cxnSp>
          <p:nvCxnSpPr>
            <p:cNvPr id="58395" name="AutoShape 50">
              <a:extLst>
                <a:ext uri="{FF2B5EF4-FFF2-40B4-BE49-F238E27FC236}">
                  <a16:creationId xmlns:a16="http://schemas.microsoft.com/office/drawing/2014/main" id="{5CB6E7A5-F225-9D52-2985-1DD9E641DF0F}"/>
                </a:ext>
              </a:extLst>
            </p:cNvPr>
            <p:cNvCxnSpPr>
              <a:cxnSpLocks noChangeShapeType="1"/>
              <a:stCxn id="1211440" idx="3"/>
            </p:cNvCxnSpPr>
            <p:nvPr/>
          </p:nvCxnSpPr>
          <p:spPr bwMode="auto">
            <a:xfrm>
              <a:off x="373" y="3501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8396" name="Text Box 51">
              <a:extLst>
                <a:ext uri="{FF2B5EF4-FFF2-40B4-BE49-F238E27FC236}">
                  <a16:creationId xmlns:a16="http://schemas.microsoft.com/office/drawing/2014/main" id="{4C5977F9-E8D8-21DF-E900-C84A720602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9" y="3360"/>
              <a:ext cx="229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Arial Unicode MS" pitchFamily="34" charset="-128"/>
                  <a:ea typeface="新細明體" panose="02020500000000000000" pitchFamily="18" charset="-120"/>
                  <a:cs typeface="Arial Unicode MS" pitchFamily="34" charset="-128"/>
                </a:rPr>
                <a:t>8</a:t>
              </a:r>
            </a:p>
          </p:txBody>
        </p:sp>
      </p:grpSp>
      <p:sp>
        <p:nvSpPr>
          <p:cNvPr id="1211490" name="Text Box 98">
            <a:extLst>
              <a:ext uri="{FF2B5EF4-FFF2-40B4-BE49-F238E27FC236}">
                <a16:creationId xmlns:a16="http://schemas.microsoft.com/office/drawing/2014/main" id="{067460CD-4E5F-8C0D-8C7F-CBC1444B9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221288"/>
            <a:ext cx="81375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solidFill>
                  <a:srgbClr val="C0504D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If the list lengths are </a:t>
            </a:r>
            <a:r>
              <a:rPr lang="en-US" altLang="zh-TW" sz="2400" i="1">
                <a:solidFill>
                  <a:srgbClr val="C0504D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x</a:t>
            </a:r>
            <a:r>
              <a:rPr lang="en-US" altLang="zh-TW" sz="2400">
                <a:solidFill>
                  <a:srgbClr val="C0504D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 and </a:t>
            </a:r>
            <a:r>
              <a:rPr lang="en-US" altLang="zh-TW" sz="2400" i="1">
                <a:solidFill>
                  <a:srgbClr val="C0504D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y</a:t>
            </a:r>
            <a:r>
              <a:rPr lang="en-US" altLang="zh-TW" sz="2400">
                <a:solidFill>
                  <a:srgbClr val="C0504D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, the merge takes O(</a:t>
            </a:r>
            <a:r>
              <a:rPr lang="en-US" altLang="zh-TW" sz="2400" i="1">
                <a:solidFill>
                  <a:srgbClr val="C0504D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x+y</a:t>
            </a:r>
            <a:r>
              <a:rPr lang="en-US" altLang="zh-TW" sz="2400">
                <a:solidFill>
                  <a:srgbClr val="C0504D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solidFill>
                  <a:srgbClr val="C0504D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operations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u="sng">
                <a:solidFill>
                  <a:srgbClr val="357E69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Crucial</a:t>
            </a:r>
            <a:r>
              <a:rPr lang="en-US" altLang="zh-TW" sz="2400">
                <a:solidFill>
                  <a:srgbClr val="357E69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: postings sorted by docID</a:t>
            </a:r>
          </a:p>
        </p:txBody>
      </p:sp>
      <p:sp>
        <p:nvSpPr>
          <p:cNvPr id="58394" name="TextBox 96">
            <a:extLst>
              <a:ext uri="{FF2B5EF4-FFF2-40B4-BE49-F238E27FC236}">
                <a16:creationId xmlns:a16="http://schemas.microsoft.com/office/drawing/2014/main" id="{941F4CD7-051E-1A43-B893-A5113992D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11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11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11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11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9500"/>
                            </p:stCondLst>
                            <p:childTnLst>
                              <p:par>
                                <p:cTn id="70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11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11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25500"/>
                            </p:stCondLst>
                            <p:childTnLst>
                              <p:par>
                                <p:cTn id="9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211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211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1396" grpId="0" animBg="1" autoUpdateAnimBg="0"/>
      <p:bldP spid="1211397" grpId="0" animBg="1" autoUpdateAnimBg="0"/>
      <p:bldP spid="1211439" grpId="0" animBg="1"/>
      <p:bldP spid="1211440" grpId="0" animBg="1" autoUpdateAnimBg="0"/>
      <p:bldP spid="1211490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4">
            <a:extLst>
              <a:ext uri="{FF2B5EF4-FFF2-40B4-BE49-F238E27FC236}">
                <a16:creationId xmlns:a16="http://schemas.microsoft.com/office/drawing/2014/main" id="{B0323AD5-8FBA-84B4-1292-05D1B660D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Intersecting two postings lists</a:t>
            </a:r>
            <a:br>
              <a:rPr lang="en-US" altLang="zh-TW">
                <a:ea typeface="ＭＳ Ｐゴシック" panose="020B0600070205080204" pitchFamily="34" charset="-128"/>
              </a:rPr>
            </a:br>
            <a:r>
              <a:rPr lang="en-US" altLang="zh-TW">
                <a:ea typeface="ＭＳ Ｐゴシック" panose="020B0600070205080204" pitchFamily="34" charset="-128"/>
              </a:rPr>
              <a:t>(a “merge” algorithm)</a:t>
            </a:r>
          </a:p>
        </p:txBody>
      </p:sp>
      <p:sp>
        <p:nvSpPr>
          <p:cNvPr id="60419" name="Slide Number Placeholder 3">
            <a:extLst>
              <a:ext uri="{FF2B5EF4-FFF2-40B4-BE49-F238E27FC236}">
                <a16:creationId xmlns:a16="http://schemas.microsoft.com/office/drawing/2014/main" id="{7662CA9C-6C38-76AA-DFE5-BCC322CC3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D0B2CA-D3D1-4CEA-A42B-755B17AB3082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pic>
        <p:nvPicPr>
          <p:cNvPr id="60420" name="Picture 5">
            <a:extLst>
              <a:ext uri="{FF2B5EF4-FFF2-40B4-BE49-F238E27FC236}">
                <a16:creationId xmlns:a16="http://schemas.microsoft.com/office/drawing/2014/main" id="{46A1FF1E-F376-C815-768F-56E7470DB4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9725"/>
            <a:ext cx="6858000" cy="511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034653E1-1FEC-DB24-FB21-E97689D8EA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Boolean queries: Exact match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AE5983CF-71D5-51AD-7E22-93A1DB84D1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zh-TW">
                <a:solidFill>
                  <a:srgbClr val="139CB7"/>
                </a:solidFill>
                <a:ea typeface="ＭＳ Ｐゴシック" panose="020B0600070205080204" pitchFamily="34" charset="-128"/>
              </a:rPr>
              <a:t>Boolean retrieval model</a:t>
            </a:r>
            <a:r>
              <a:rPr lang="en-US" altLang="zh-TW">
                <a:ea typeface="ＭＳ Ｐゴシック" panose="020B0600070205080204" pitchFamily="34" charset="-128"/>
              </a:rPr>
              <a:t>: being able to ask a query that is a Boolean expression: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Boolean Queries: using </a:t>
            </a:r>
            <a:r>
              <a:rPr lang="en-US" altLang="zh-TW" i="1">
                <a:ea typeface="ＭＳ Ｐゴシック" panose="020B0600070205080204" pitchFamily="34" charset="-128"/>
              </a:rPr>
              <a:t>AND, OR</a:t>
            </a:r>
            <a:r>
              <a:rPr lang="en-US" altLang="zh-TW">
                <a:ea typeface="ＭＳ Ｐゴシック" panose="020B0600070205080204" pitchFamily="34" charset="-128"/>
              </a:rPr>
              <a:t> and </a:t>
            </a:r>
            <a:r>
              <a:rPr lang="en-US" altLang="zh-TW" i="1">
                <a:ea typeface="ＭＳ Ｐゴシック" panose="020B0600070205080204" pitchFamily="34" charset="-128"/>
              </a:rPr>
              <a:t>NOT</a:t>
            </a:r>
            <a:r>
              <a:rPr lang="en-US" altLang="zh-TW">
                <a:ea typeface="ＭＳ Ｐゴシック" panose="020B0600070205080204" pitchFamily="34" charset="-128"/>
              </a:rPr>
              <a:t> to join query terms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Views each document as a </a:t>
            </a:r>
            <a:r>
              <a:rPr lang="en-US" altLang="zh-TW" u="sng">
                <a:solidFill>
                  <a:srgbClr val="0000FF"/>
                </a:solidFill>
                <a:ea typeface="ＭＳ Ｐゴシック" panose="020B0600070205080204" pitchFamily="34" charset="-128"/>
              </a:rPr>
              <a:t>set</a:t>
            </a:r>
            <a:r>
              <a:rPr lang="en-US" altLang="zh-TW">
                <a:ea typeface="ＭＳ Ｐゴシック" panose="020B0600070205080204" pitchFamily="34" charset="-128"/>
              </a:rPr>
              <a:t> of words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Is precise: document either matches condition or not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Perhaps the simplest model to build an IR system on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Primary commercial retrieval tool for 3 decades 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Many search systems you still use are Boolean: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Email, library catalog, Mac OS X Spotlight</a:t>
            </a:r>
          </a:p>
        </p:txBody>
      </p:sp>
      <p:sp>
        <p:nvSpPr>
          <p:cNvPr id="62468" name="Slide Number Placeholder 5">
            <a:extLst>
              <a:ext uri="{FF2B5EF4-FFF2-40B4-BE49-F238E27FC236}">
                <a16:creationId xmlns:a16="http://schemas.microsoft.com/office/drawing/2014/main" id="{14C216B4-F4A0-6B73-1E00-F1049FDDC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E628D6-B6BB-4B71-B144-E9CA1095940E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62469" name="TextBox 4">
            <a:extLst>
              <a:ext uri="{FF2B5EF4-FFF2-40B4-BE49-F238E27FC236}">
                <a16:creationId xmlns:a16="http://schemas.microsoft.com/office/drawing/2014/main" id="{3FABC661-73AC-6FC5-F420-3B6CC590B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1.3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26">
            <a:extLst>
              <a:ext uri="{FF2B5EF4-FFF2-40B4-BE49-F238E27FC236}">
                <a16:creationId xmlns:a16="http://schemas.microsoft.com/office/drawing/2014/main" id="{44768487-D970-3915-D88C-E9BB265646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Example: WestLaw   </a:t>
            </a:r>
            <a:r>
              <a:rPr lang="en-US" altLang="zh-TW" sz="2000">
                <a:solidFill>
                  <a:srgbClr val="008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http://www.westlaw.com/</a:t>
            </a:r>
          </a:p>
        </p:txBody>
      </p:sp>
      <p:sp>
        <p:nvSpPr>
          <p:cNvPr id="64515" name="Rectangle 1027">
            <a:extLst>
              <a:ext uri="{FF2B5EF4-FFF2-40B4-BE49-F238E27FC236}">
                <a16:creationId xmlns:a16="http://schemas.microsoft.com/office/drawing/2014/main" id="{C0769F47-05F6-7DB2-0622-33731E8CD6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001000" cy="4876800"/>
          </a:xfrm>
        </p:spPr>
        <p:txBody>
          <a:bodyPr/>
          <a:lstStyle/>
          <a:p>
            <a:pPr eaLnBrk="1" hangingPunct="1"/>
            <a:r>
              <a:rPr lang="en-US" altLang="zh-TW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Largest commercial (paying subscribers) legal search service (started 1975; ranking added 1992)</a:t>
            </a:r>
          </a:p>
          <a:p>
            <a:pPr eaLnBrk="1" hangingPunct="1"/>
            <a:r>
              <a:rPr lang="en-US" altLang="zh-TW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Tens of terabytes of data; 700,000 users</a:t>
            </a:r>
          </a:p>
          <a:p>
            <a:pPr eaLnBrk="1" hangingPunct="1"/>
            <a:r>
              <a:rPr lang="en-US" altLang="zh-TW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Majority of users </a:t>
            </a:r>
            <a:r>
              <a:rPr lang="en-US" altLang="zh-TW" i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still </a:t>
            </a:r>
            <a:r>
              <a:rPr lang="en-US" altLang="zh-TW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use boolean queries</a:t>
            </a:r>
          </a:p>
          <a:p>
            <a:pPr eaLnBrk="1" hangingPunct="1"/>
            <a:r>
              <a:rPr lang="en-US" altLang="zh-TW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Example query:</a:t>
            </a:r>
          </a:p>
          <a:p>
            <a:pPr lvl="1" eaLnBrk="1" hangingPunct="1"/>
            <a:r>
              <a:rPr lang="en-US" altLang="zh-TW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What is the statute of limitations in cases involving the federal tort claims act?</a:t>
            </a:r>
          </a:p>
          <a:p>
            <a:pPr lvl="1" eaLnBrk="1" hangingPunct="1"/>
            <a:r>
              <a:rPr lang="en-US" altLang="zh-TW">
                <a:solidFill>
                  <a:srgbClr val="3333CD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LIMIT! /3 STATUTE ACTION /S FEDERAL /2 TORT /3 CLAIM</a:t>
            </a:r>
          </a:p>
          <a:p>
            <a:pPr lvl="2" eaLnBrk="1" hangingPunct="1"/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! = wildcard, /3 = within 3 words, /S = in same sentence</a:t>
            </a:r>
          </a:p>
        </p:txBody>
      </p:sp>
      <p:sp>
        <p:nvSpPr>
          <p:cNvPr id="64516" name="Slide Number Placeholder 5">
            <a:extLst>
              <a:ext uri="{FF2B5EF4-FFF2-40B4-BE49-F238E27FC236}">
                <a16:creationId xmlns:a16="http://schemas.microsoft.com/office/drawing/2014/main" id="{0562726B-C706-5C9C-E6F7-850FAC84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341B07C-223F-41E1-8309-1864615EBC94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64517" name="TextBox 4">
            <a:extLst>
              <a:ext uri="{FF2B5EF4-FFF2-40B4-BE49-F238E27FC236}">
                <a16:creationId xmlns:a16="http://schemas.microsoft.com/office/drawing/2014/main" id="{CBDC525E-5B50-BEA1-2FC2-058A8478A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1.4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7EFFFC00-07E7-9CC2-E2C2-5A1238EE9F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Example: WestLaw   </a:t>
            </a:r>
            <a:r>
              <a:rPr lang="en-US" altLang="zh-TW" sz="2000">
                <a:solidFill>
                  <a:srgbClr val="008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http://www.westlaw.com/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BA4AFC0F-2403-C4CF-47EE-668177A05E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153400" cy="4876800"/>
          </a:xfrm>
        </p:spPr>
        <p:txBody>
          <a:bodyPr/>
          <a:lstStyle/>
          <a:p>
            <a:pPr eaLnBrk="1" hangingPunct="1"/>
            <a:r>
              <a:rPr lang="en-US" altLang="zh-TW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Another example query: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  <a:cs typeface="Arial" panose="020B0604020202020204" pitchFamily="34" charset="0"/>
              </a:rPr>
              <a:t>Requirements for disabled people to be able to access a workplace</a:t>
            </a:r>
          </a:p>
          <a:p>
            <a:pPr lvl="1" eaLnBrk="1" hangingPunct="1"/>
            <a:r>
              <a:rPr lang="en-US" altLang="zh-TW">
                <a:solidFill>
                  <a:schemeClr val="folHlink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disabl! /p access! /s work-site work-place (employment /3 place)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Note that SPACE is disjunction, not conjunction!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Long, precise queries; proximity operators; incrementally developed; not like web search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Many professional searchers still like Boolean search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You know exactly what you are getting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But that doesn’t mean it actually works better….</a:t>
            </a:r>
          </a:p>
        </p:txBody>
      </p:sp>
      <p:sp>
        <p:nvSpPr>
          <p:cNvPr id="66564" name="TextBox 3">
            <a:extLst>
              <a:ext uri="{FF2B5EF4-FFF2-40B4-BE49-F238E27FC236}">
                <a16:creationId xmlns:a16="http://schemas.microsoft.com/office/drawing/2014/main" id="{D1B9AB2B-6BF8-88D9-B719-D27056088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1.4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3AE6499B-409E-6B1A-6871-6A00EC7CD0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>
                <a:ea typeface="ＭＳ Ｐゴシック" panose="020B0600070205080204" pitchFamily="34" charset="-128"/>
              </a:rPr>
              <a:t>Boolean queries: </a:t>
            </a:r>
            <a:br>
              <a:rPr lang="en-US" altLang="zh-TW" sz="3600">
                <a:ea typeface="ＭＳ Ｐゴシック" panose="020B0600070205080204" pitchFamily="34" charset="-128"/>
              </a:rPr>
            </a:br>
            <a:r>
              <a:rPr lang="en-US" altLang="zh-TW" sz="3600">
                <a:ea typeface="ＭＳ Ｐゴシック" panose="020B0600070205080204" pitchFamily="34" charset="-128"/>
              </a:rPr>
              <a:t>More general merges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9CD50040-E9CA-0D7C-51FB-80E8AEC6EB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3000" u="sng">
                <a:solidFill>
                  <a:srgbClr val="A50021"/>
                </a:solidFill>
                <a:ea typeface="ＭＳ Ｐゴシック" panose="020B0600070205080204" pitchFamily="34" charset="-128"/>
              </a:rPr>
              <a:t>Exercise</a:t>
            </a:r>
            <a:r>
              <a:rPr lang="en-US" altLang="zh-TW" sz="3000">
                <a:ea typeface="ＭＳ Ｐゴシック" panose="020B0600070205080204" pitchFamily="34" charset="-128"/>
              </a:rPr>
              <a:t>: Adapt the merge for the queries: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3000">
                <a:ea typeface="ＭＳ Ｐゴシック" panose="020B0600070205080204" pitchFamily="34" charset="-128"/>
              </a:rPr>
              <a:t>	</a:t>
            </a:r>
            <a:r>
              <a:rPr lang="en-US" altLang="zh-TW" sz="3000" b="1" i="1">
                <a:ea typeface="ＭＳ Ｐゴシック" panose="020B0600070205080204" pitchFamily="34" charset="-128"/>
              </a:rPr>
              <a:t>Brutus</a:t>
            </a:r>
            <a:r>
              <a:rPr lang="en-US" altLang="zh-TW" sz="3000">
                <a:ea typeface="ＭＳ Ｐゴシック" panose="020B0600070205080204" pitchFamily="34" charset="-128"/>
              </a:rPr>
              <a:t> </a:t>
            </a:r>
            <a:r>
              <a:rPr lang="en-US" altLang="zh-TW" sz="3000" i="1">
                <a:ea typeface="ＭＳ Ｐゴシック" panose="020B0600070205080204" pitchFamily="34" charset="-128"/>
              </a:rPr>
              <a:t>AND NOT</a:t>
            </a:r>
            <a:r>
              <a:rPr lang="en-US" altLang="zh-TW" sz="3000">
                <a:ea typeface="ＭＳ Ｐゴシック" panose="020B0600070205080204" pitchFamily="34" charset="-128"/>
              </a:rPr>
              <a:t> </a:t>
            </a:r>
            <a:r>
              <a:rPr lang="en-US" altLang="zh-TW" sz="3000" b="1" i="1">
                <a:ea typeface="ＭＳ Ｐゴシック" panose="020B0600070205080204" pitchFamily="34" charset="-128"/>
              </a:rPr>
              <a:t>Caesar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3000" b="1" i="1">
                <a:ea typeface="ＭＳ Ｐゴシック" panose="020B0600070205080204" pitchFamily="34" charset="-128"/>
              </a:rPr>
              <a:t>	Brutus</a:t>
            </a:r>
            <a:r>
              <a:rPr lang="en-US" altLang="zh-TW" sz="3000">
                <a:ea typeface="ＭＳ Ｐゴシック" panose="020B0600070205080204" pitchFamily="34" charset="-128"/>
              </a:rPr>
              <a:t> </a:t>
            </a:r>
            <a:r>
              <a:rPr lang="en-US" altLang="zh-TW" sz="3000" i="1">
                <a:ea typeface="ＭＳ Ｐゴシック" panose="020B0600070205080204" pitchFamily="34" charset="-128"/>
              </a:rPr>
              <a:t>OR NOT</a:t>
            </a:r>
            <a:r>
              <a:rPr lang="en-US" altLang="zh-TW" sz="3000">
                <a:ea typeface="ＭＳ Ｐゴシック" panose="020B0600070205080204" pitchFamily="34" charset="-128"/>
              </a:rPr>
              <a:t> </a:t>
            </a:r>
            <a:r>
              <a:rPr lang="en-US" altLang="zh-TW" sz="3000" b="1" i="1">
                <a:ea typeface="ＭＳ Ｐゴシック" panose="020B0600070205080204" pitchFamily="34" charset="-128"/>
              </a:rPr>
              <a:t>Caesar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zh-TW" sz="3000" b="1" i="1">
              <a:ea typeface="ＭＳ Ｐゴシック" panose="020B0600070205080204" pitchFamily="34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>
                <a:ea typeface="ＭＳ Ｐゴシック" panose="020B0600070205080204" pitchFamily="34" charset="-128"/>
              </a:rPr>
              <a:t>Can we still run through the merge in time O(</a:t>
            </a:r>
            <a:r>
              <a:rPr lang="en-US" altLang="zh-TW" i="1">
                <a:ea typeface="ＭＳ Ｐゴシック" panose="020B0600070205080204" pitchFamily="34" charset="-128"/>
              </a:rPr>
              <a:t>x+y</a:t>
            </a:r>
            <a:r>
              <a:rPr lang="en-US" altLang="zh-TW">
                <a:ea typeface="ＭＳ Ｐゴシック" panose="020B0600070205080204" pitchFamily="34" charset="-128"/>
              </a:rPr>
              <a:t>)?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>
                <a:ea typeface="ＭＳ Ｐゴシック" panose="020B0600070205080204" pitchFamily="34" charset="-128"/>
              </a:rPr>
              <a:t>What can we achieve?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zh-TW" altLang="en-US" sz="2200" b="1" i="1">
              <a:ea typeface="ＭＳ Ｐゴシック" panose="020B0600070205080204" pitchFamily="34" charset="-128"/>
            </a:endParaRPr>
          </a:p>
        </p:txBody>
      </p:sp>
      <p:sp>
        <p:nvSpPr>
          <p:cNvPr id="68612" name="Slide Number Placeholder 5">
            <a:extLst>
              <a:ext uri="{FF2B5EF4-FFF2-40B4-BE49-F238E27FC236}">
                <a16:creationId xmlns:a16="http://schemas.microsoft.com/office/drawing/2014/main" id="{51AA9A0A-8E59-DBF5-50C8-026E1B628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A22E95C-1505-4E2D-ADA4-64890BF4110E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68613" name="TextBox 4">
            <a:extLst>
              <a:ext uri="{FF2B5EF4-FFF2-40B4-BE49-F238E27FC236}">
                <a16:creationId xmlns:a16="http://schemas.microsoft.com/office/drawing/2014/main" id="{D7B5AB9D-B7EB-A5D1-CFEA-D7A7022E5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1.3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26">
            <a:extLst>
              <a:ext uri="{FF2B5EF4-FFF2-40B4-BE49-F238E27FC236}">
                <a16:creationId xmlns:a16="http://schemas.microsoft.com/office/drawing/2014/main" id="{313638D4-0023-5366-5450-7576FC2A57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Merging</a:t>
            </a:r>
          </a:p>
        </p:txBody>
      </p:sp>
      <p:sp>
        <p:nvSpPr>
          <p:cNvPr id="70659" name="Rectangle 1027">
            <a:extLst>
              <a:ext uri="{FF2B5EF4-FFF2-40B4-BE49-F238E27FC236}">
                <a16:creationId xmlns:a16="http://schemas.microsoft.com/office/drawing/2014/main" id="{4B83BF69-7DEF-0562-D5E1-76C333E1B2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>
                <a:ea typeface="ＭＳ Ｐゴシック" panose="020B0600070205080204" pitchFamily="34" charset="-128"/>
              </a:rPr>
              <a:t>What about an arbitrary Boolean formula?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b="1" i="1">
                <a:ea typeface="ＭＳ Ｐゴシック" panose="020B0600070205080204" pitchFamily="34" charset="-128"/>
              </a:rPr>
              <a:t>(Brutus</a:t>
            </a:r>
            <a:r>
              <a:rPr lang="en-US" altLang="zh-TW">
                <a:ea typeface="ＭＳ Ｐゴシック" panose="020B0600070205080204" pitchFamily="34" charset="-128"/>
              </a:rPr>
              <a:t> </a:t>
            </a:r>
            <a:r>
              <a:rPr lang="en-US" altLang="zh-TW" i="1">
                <a:ea typeface="ＭＳ Ｐゴシック" panose="020B0600070205080204" pitchFamily="34" charset="-128"/>
              </a:rPr>
              <a:t>OR </a:t>
            </a:r>
            <a:r>
              <a:rPr lang="en-US" altLang="zh-TW" b="1" i="1">
                <a:ea typeface="ＭＳ Ｐゴシック" panose="020B0600070205080204" pitchFamily="34" charset="-128"/>
              </a:rPr>
              <a:t>Caesar) </a:t>
            </a:r>
            <a:r>
              <a:rPr lang="en-US" altLang="zh-TW" i="1">
                <a:ea typeface="ＭＳ Ｐゴシック" panose="020B0600070205080204" pitchFamily="34" charset="-128"/>
              </a:rPr>
              <a:t>AND NOT</a:t>
            </a:r>
            <a:endParaRPr lang="en-US" altLang="zh-TW" b="1" i="1">
              <a:ea typeface="ＭＳ Ｐゴシック" panose="020B0600070205080204" pitchFamily="34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b="1" i="1">
                <a:ea typeface="ＭＳ Ｐゴシック" panose="020B0600070205080204" pitchFamily="34" charset="-128"/>
              </a:rPr>
              <a:t>(Antony </a:t>
            </a:r>
            <a:r>
              <a:rPr lang="en-US" altLang="zh-TW" i="1">
                <a:ea typeface="ＭＳ Ｐゴシック" panose="020B0600070205080204" pitchFamily="34" charset="-128"/>
              </a:rPr>
              <a:t>OR </a:t>
            </a:r>
            <a:r>
              <a:rPr lang="en-US" altLang="zh-TW" b="1" i="1">
                <a:ea typeface="ＭＳ Ｐゴシック" panose="020B0600070205080204" pitchFamily="34" charset="-128"/>
              </a:rPr>
              <a:t>Cleopatra)</a:t>
            </a:r>
            <a:endParaRPr lang="en-US" altLang="zh-TW" sz="2200" b="1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Can we always merge in “linear” time?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Linear in what?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Can we do better?</a:t>
            </a:r>
          </a:p>
        </p:txBody>
      </p:sp>
      <p:sp>
        <p:nvSpPr>
          <p:cNvPr id="70660" name="Slide Number Placeholder 5">
            <a:extLst>
              <a:ext uri="{FF2B5EF4-FFF2-40B4-BE49-F238E27FC236}">
                <a16:creationId xmlns:a16="http://schemas.microsoft.com/office/drawing/2014/main" id="{E5C62248-5FC2-ADB4-4849-D8A451EDE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3808D59-BD77-48BC-BF0A-32ECCB8FF9FF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70661" name="TextBox 4">
            <a:extLst>
              <a:ext uri="{FF2B5EF4-FFF2-40B4-BE49-F238E27FC236}">
                <a16:creationId xmlns:a16="http://schemas.microsoft.com/office/drawing/2014/main" id="{5F52628A-90B9-F2A6-BA86-AD620F1C8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1.3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026">
            <a:extLst>
              <a:ext uri="{FF2B5EF4-FFF2-40B4-BE49-F238E27FC236}">
                <a16:creationId xmlns:a16="http://schemas.microsoft.com/office/drawing/2014/main" id="{C36F36E9-9747-9FE7-6C9A-A5B65E5259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Query optimization</a:t>
            </a:r>
          </a:p>
        </p:txBody>
      </p:sp>
      <p:sp>
        <p:nvSpPr>
          <p:cNvPr id="72707" name="Rectangle 1027">
            <a:extLst>
              <a:ext uri="{FF2B5EF4-FFF2-40B4-BE49-F238E27FC236}">
                <a16:creationId xmlns:a16="http://schemas.microsoft.com/office/drawing/2014/main" id="{85AFAE50-B297-D968-DCA1-E340458043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What is the best order for query processing?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Consider a query that is an </a:t>
            </a:r>
            <a:r>
              <a:rPr lang="en-US" altLang="zh-TW" i="1">
                <a:ea typeface="ＭＳ Ｐゴシック" panose="020B0600070205080204" pitchFamily="34" charset="-128"/>
              </a:rPr>
              <a:t>AND</a:t>
            </a:r>
            <a:r>
              <a:rPr lang="en-US" altLang="zh-TW">
                <a:ea typeface="ＭＳ Ｐゴシック" panose="020B0600070205080204" pitchFamily="34" charset="-128"/>
              </a:rPr>
              <a:t> of </a:t>
            </a:r>
            <a:r>
              <a:rPr lang="en-US" altLang="zh-TW" i="1">
                <a:ea typeface="ＭＳ Ｐゴシック" panose="020B0600070205080204" pitchFamily="34" charset="-128"/>
              </a:rPr>
              <a:t>n</a:t>
            </a:r>
            <a:r>
              <a:rPr lang="en-US" altLang="zh-TW">
                <a:ea typeface="ＭＳ Ｐゴシック" panose="020B0600070205080204" pitchFamily="34" charset="-128"/>
              </a:rPr>
              <a:t> terms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For each of the </a:t>
            </a:r>
            <a:r>
              <a:rPr lang="en-US" altLang="zh-TW" i="1">
                <a:ea typeface="ＭＳ Ｐゴシック" panose="020B0600070205080204" pitchFamily="34" charset="-128"/>
              </a:rPr>
              <a:t>n</a:t>
            </a:r>
            <a:r>
              <a:rPr lang="en-US" altLang="zh-TW">
                <a:ea typeface="ＭＳ Ｐゴシック" panose="020B0600070205080204" pitchFamily="34" charset="-128"/>
              </a:rPr>
              <a:t> terms, get its postings, then </a:t>
            </a:r>
            <a:r>
              <a:rPr lang="en-US" altLang="zh-TW" i="1">
                <a:ea typeface="ＭＳ Ｐゴシック" panose="020B0600070205080204" pitchFamily="34" charset="-128"/>
              </a:rPr>
              <a:t>AND</a:t>
            </a:r>
            <a:r>
              <a:rPr lang="en-US" altLang="zh-TW">
                <a:ea typeface="ＭＳ Ｐゴシック" panose="020B0600070205080204" pitchFamily="34" charset="-128"/>
              </a:rPr>
              <a:t> them together</a:t>
            </a:r>
          </a:p>
        </p:txBody>
      </p:sp>
      <p:sp>
        <p:nvSpPr>
          <p:cNvPr id="49156" name="Text Box 1029">
            <a:extLst>
              <a:ext uri="{FF2B5EF4-FFF2-40B4-BE49-F238E27FC236}">
                <a16:creationId xmlns:a16="http://schemas.microsoft.com/office/drawing/2014/main" id="{6B48AEFA-0DEE-A160-1D03-7FCDD0C29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" y="4191000"/>
            <a:ext cx="1092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b="1" i="1" dirty="0">
                <a:latin typeface="+mn-lt"/>
                <a:ea typeface="Arial Unicode MS" charset="0"/>
                <a:cs typeface="Arial Unicode MS" charset="0"/>
              </a:rPr>
              <a:t>Brutus</a:t>
            </a:r>
          </a:p>
        </p:txBody>
      </p:sp>
      <p:sp>
        <p:nvSpPr>
          <p:cNvPr id="72709" name="Text Box 1030">
            <a:extLst>
              <a:ext uri="{FF2B5EF4-FFF2-40B4-BE49-F238E27FC236}">
                <a16:creationId xmlns:a16="http://schemas.microsoft.com/office/drawing/2014/main" id="{9D08E6B3-A1A3-4551-7A5E-70BF10BAC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" y="4724400"/>
            <a:ext cx="112395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ea typeface="新細明體" panose="02020500000000000000" pitchFamily="18" charset="-120"/>
                <a:cs typeface="Arial Unicode MS" pitchFamily="34" charset="-128"/>
              </a:rPr>
              <a:t>Caesar</a:t>
            </a:r>
          </a:p>
        </p:txBody>
      </p:sp>
      <p:sp>
        <p:nvSpPr>
          <p:cNvPr id="49158" name="Text Box 1031">
            <a:extLst>
              <a:ext uri="{FF2B5EF4-FFF2-40B4-BE49-F238E27FC236}">
                <a16:creationId xmlns:a16="http://schemas.microsoft.com/office/drawing/2014/main" id="{A72DD83F-6446-0435-FC27-CBF83D32F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" y="5257800"/>
            <a:ext cx="1490663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b="1" i="1" dirty="0">
                <a:latin typeface="+mn-lt"/>
                <a:ea typeface="Arial Unicode MS" charset="0"/>
                <a:cs typeface="Arial Unicode MS" charset="0"/>
              </a:rPr>
              <a:t>Calpurnia</a:t>
            </a:r>
          </a:p>
        </p:txBody>
      </p:sp>
      <p:sp>
        <p:nvSpPr>
          <p:cNvPr id="72711" name="AutoShape 1032">
            <a:extLst>
              <a:ext uri="{FF2B5EF4-FFF2-40B4-BE49-F238E27FC236}">
                <a16:creationId xmlns:a16="http://schemas.microsoft.com/office/drawing/2014/main" id="{7D7A7ADC-1D8C-6186-FA04-D093CA8A2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4267200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72712" name="AutoShape 1033">
            <a:extLst>
              <a:ext uri="{FF2B5EF4-FFF2-40B4-BE49-F238E27FC236}">
                <a16:creationId xmlns:a16="http://schemas.microsoft.com/office/drawing/2014/main" id="{A81102EB-E12C-3484-8257-C54691053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4800600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pSp>
        <p:nvGrpSpPr>
          <p:cNvPr id="72713" name="Group 1034">
            <a:extLst>
              <a:ext uri="{FF2B5EF4-FFF2-40B4-BE49-F238E27FC236}">
                <a16:creationId xmlns:a16="http://schemas.microsoft.com/office/drawing/2014/main" id="{CC900DFF-E683-C22E-491A-4EC97F7EC74F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5334000"/>
            <a:ext cx="4876800" cy="304800"/>
            <a:chOff x="2064" y="2448"/>
            <a:chExt cx="3072" cy="192"/>
          </a:xfrm>
        </p:grpSpPr>
        <p:sp>
          <p:nvSpPr>
            <p:cNvPr id="72750" name="Rectangle 1035">
              <a:extLst>
                <a:ext uri="{FF2B5EF4-FFF2-40B4-BE49-F238E27FC236}">
                  <a16:creationId xmlns:a16="http://schemas.microsoft.com/office/drawing/2014/main" id="{F7B57AD0-DE88-5A80-47EE-8195C88339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48"/>
              <a:ext cx="3072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72751" name="Rectangle 1036">
              <a:extLst>
                <a:ext uri="{FF2B5EF4-FFF2-40B4-BE49-F238E27FC236}">
                  <a16:creationId xmlns:a16="http://schemas.microsoft.com/office/drawing/2014/main" id="{4893D147-1183-A581-5859-CCB932EDCD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448"/>
              <a:ext cx="2304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72752" name="Rectangle 1037">
              <a:extLst>
                <a:ext uri="{FF2B5EF4-FFF2-40B4-BE49-F238E27FC236}">
                  <a16:creationId xmlns:a16="http://schemas.microsoft.com/office/drawing/2014/main" id="{13443273-B554-F774-10EA-44FBE3ACEC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2448"/>
              <a:ext cx="1536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72753" name="Rectangle 1038">
              <a:extLst>
                <a:ext uri="{FF2B5EF4-FFF2-40B4-BE49-F238E27FC236}">
                  <a16:creationId xmlns:a16="http://schemas.microsoft.com/office/drawing/2014/main" id="{4D8E933A-A529-FF4E-44F6-3CD66EE4E7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2448"/>
              <a:ext cx="768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72754" name="Line 1039">
              <a:extLst>
                <a:ext uri="{FF2B5EF4-FFF2-40B4-BE49-F238E27FC236}">
                  <a16:creationId xmlns:a16="http://schemas.microsoft.com/office/drawing/2014/main" id="{464A77F2-E65E-36FC-0F35-8FCABB38E5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244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zh-TW" altLang="en-US"/>
            </a:p>
          </p:txBody>
        </p:sp>
      </p:grpSp>
      <p:grpSp>
        <p:nvGrpSpPr>
          <p:cNvPr id="72714" name="Group 1040">
            <a:extLst>
              <a:ext uri="{FF2B5EF4-FFF2-40B4-BE49-F238E27FC236}">
                <a16:creationId xmlns:a16="http://schemas.microsoft.com/office/drawing/2014/main" id="{9A789846-786C-B9B1-1203-AF2A189E34C4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4724400"/>
            <a:ext cx="4987925" cy="457200"/>
            <a:chOff x="2064" y="2688"/>
            <a:chExt cx="3142" cy="288"/>
          </a:xfrm>
        </p:grpSpPr>
        <p:grpSp>
          <p:nvGrpSpPr>
            <p:cNvPr id="72736" name="Group 1041">
              <a:extLst>
                <a:ext uri="{FF2B5EF4-FFF2-40B4-BE49-F238E27FC236}">
                  <a16:creationId xmlns:a16="http://schemas.microsoft.com/office/drawing/2014/main" id="{9ACDA4C3-F210-DB4F-16B6-D47426E7F0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736"/>
              <a:ext cx="3072" cy="192"/>
              <a:chOff x="2064" y="2448"/>
              <a:chExt cx="3072" cy="192"/>
            </a:xfrm>
          </p:grpSpPr>
          <p:sp>
            <p:nvSpPr>
              <p:cNvPr id="72745" name="Rectangle 1042">
                <a:extLst>
                  <a:ext uri="{FF2B5EF4-FFF2-40B4-BE49-F238E27FC236}">
                    <a16:creationId xmlns:a16="http://schemas.microsoft.com/office/drawing/2014/main" id="{2AC1D79F-DDC8-0F98-2D36-2482F4C8CB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72746" name="Rectangle 1043">
                <a:extLst>
                  <a:ext uri="{FF2B5EF4-FFF2-40B4-BE49-F238E27FC236}">
                    <a16:creationId xmlns:a16="http://schemas.microsoft.com/office/drawing/2014/main" id="{DD8F263D-6300-DF9A-A10B-78965FB2D9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72747" name="Rectangle 1044">
                <a:extLst>
                  <a:ext uri="{FF2B5EF4-FFF2-40B4-BE49-F238E27FC236}">
                    <a16:creationId xmlns:a16="http://schemas.microsoft.com/office/drawing/2014/main" id="{240AA229-1270-C5B1-BB9E-6F41C6FED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72748" name="Rectangle 1045">
                <a:extLst>
                  <a:ext uri="{FF2B5EF4-FFF2-40B4-BE49-F238E27FC236}">
                    <a16:creationId xmlns:a16="http://schemas.microsoft.com/office/drawing/2014/main" id="{D76D85BC-300C-F2E4-AF47-D80CD3B08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72749" name="Line 1046">
                <a:extLst>
                  <a:ext uri="{FF2B5EF4-FFF2-40B4-BE49-F238E27FC236}">
                    <a16:creationId xmlns:a16="http://schemas.microsoft.com/office/drawing/2014/main" id="{CD84C59E-4E38-E788-E6EE-D880D90AB8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TW" altLang="en-US"/>
              </a:p>
            </p:txBody>
          </p:sp>
        </p:grpSp>
        <p:sp>
          <p:nvSpPr>
            <p:cNvPr id="72737" name="Text Box 1047">
              <a:extLst>
                <a:ext uri="{FF2B5EF4-FFF2-40B4-BE49-F238E27FC236}">
                  <a16:creationId xmlns:a16="http://schemas.microsoft.com/office/drawing/2014/main" id="{056D1B79-21CF-46C3-4481-F9B2CEE7E9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0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</a:t>
              </a:r>
            </a:p>
          </p:txBody>
        </p:sp>
        <p:sp>
          <p:nvSpPr>
            <p:cNvPr id="72738" name="Text Box 1048">
              <a:extLst>
                <a:ext uri="{FF2B5EF4-FFF2-40B4-BE49-F238E27FC236}">
                  <a16:creationId xmlns:a16="http://schemas.microsoft.com/office/drawing/2014/main" id="{56B49550-6BCD-A717-3CB5-E1464FB568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5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2</a:t>
              </a:r>
            </a:p>
          </p:txBody>
        </p:sp>
        <p:sp>
          <p:nvSpPr>
            <p:cNvPr id="72739" name="Text Box 1049">
              <a:extLst>
                <a:ext uri="{FF2B5EF4-FFF2-40B4-BE49-F238E27FC236}">
                  <a16:creationId xmlns:a16="http://schemas.microsoft.com/office/drawing/2014/main" id="{D4F00BA0-2EED-B079-0253-6BF95ED53B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5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3</a:t>
              </a:r>
            </a:p>
          </p:txBody>
        </p:sp>
        <p:sp>
          <p:nvSpPr>
            <p:cNvPr id="72740" name="Text Box 1050">
              <a:extLst>
                <a:ext uri="{FF2B5EF4-FFF2-40B4-BE49-F238E27FC236}">
                  <a16:creationId xmlns:a16="http://schemas.microsoft.com/office/drawing/2014/main" id="{A3A0979D-8380-8003-E4C9-02E835890F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5</a:t>
              </a:r>
            </a:p>
          </p:txBody>
        </p:sp>
        <p:sp>
          <p:nvSpPr>
            <p:cNvPr id="72741" name="Text Box 1051">
              <a:extLst>
                <a:ext uri="{FF2B5EF4-FFF2-40B4-BE49-F238E27FC236}">
                  <a16:creationId xmlns:a16="http://schemas.microsoft.com/office/drawing/2014/main" id="{C6C5CDC3-2C8E-522C-07DB-9B05CD3EFB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5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8</a:t>
              </a:r>
            </a:p>
          </p:txBody>
        </p:sp>
        <p:sp>
          <p:nvSpPr>
            <p:cNvPr id="72742" name="Text Box 1052">
              <a:extLst>
                <a:ext uri="{FF2B5EF4-FFF2-40B4-BE49-F238E27FC236}">
                  <a16:creationId xmlns:a16="http://schemas.microsoft.com/office/drawing/2014/main" id="{19A0E0AE-5412-C5D4-81A2-15A080F8EB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9" y="2688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16</a:t>
              </a:r>
            </a:p>
          </p:txBody>
        </p:sp>
        <p:sp>
          <p:nvSpPr>
            <p:cNvPr id="72743" name="Text Box 1053">
              <a:extLst>
                <a:ext uri="{FF2B5EF4-FFF2-40B4-BE49-F238E27FC236}">
                  <a16:creationId xmlns:a16="http://schemas.microsoft.com/office/drawing/2014/main" id="{839BF58C-4466-8D83-A9A8-303656F167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" y="2688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21</a:t>
              </a:r>
            </a:p>
          </p:txBody>
        </p:sp>
        <p:sp>
          <p:nvSpPr>
            <p:cNvPr id="72744" name="Text Box 1054">
              <a:extLst>
                <a:ext uri="{FF2B5EF4-FFF2-40B4-BE49-F238E27FC236}">
                  <a16:creationId xmlns:a16="http://schemas.microsoft.com/office/drawing/2014/main" id="{2D446CD9-919F-FFD9-D907-F7575793E3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8" y="2688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34</a:t>
              </a:r>
            </a:p>
          </p:txBody>
        </p:sp>
      </p:grpSp>
      <p:grpSp>
        <p:nvGrpSpPr>
          <p:cNvPr id="72715" name="Group 1055">
            <a:extLst>
              <a:ext uri="{FF2B5EF4-FFF2-40B4-BE49-F238E27FC236}">
                <a16:creationId xmlns:a16="http://schemas.microsoft.com/office/drawing/2014/main" id="{6C26B228-4C88-5E1A-20B8-FF2197C878FC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4191000"/>
            <a:ext cx="4876800" cy="457200"/>
            <a:chOff x="2064" y="2400"/>
            <a:chExt cx="3072" cy="288"/>
          </a:xfrm>
        </p:grpSpPr>
        <p:grpSp>
          <p:nvGrpSpPr>
            <p:cNvPr id="72722" name="Group 1056">
              <a:extLst>
                <a:ext uri="{FF2B5EF4-FFF2-40B4-BE49-F238E27FC236}">
                  <a16:creationId xmlns:a16="http://schemas.microsoft.com/office/drawing/2014/main" id="{96803985-4598-B56F-4686-43FD58A87C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448"/>
              <a:ext cx="3072" cy="192"/>
              <a:chOff x="2064" y="2448"/>
              <a:chExt cx="3072" cy="192"/>
            </a:xfrm>
          </p:grpSpPr>
          <p:sp>
            <p:nvSpPr>
              <p:cNvPr id="72731" name="Rectangle 1057">
                <a:extLst>
                  <a:ext uri="{FF2B5EF4-FFF2-40B4-BE49-F238E27FC236}">
                    <a16:creationId xmlns:a16="http://schemas.microsoft.com/office/drawing/2014/main" id="{B0C6031B-61F4-EE8E-967D-4E344502E5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72732" name="Rectangle 1058">
                <a:extLst>
                  <a:ext uri="{FF2B5EF4-FFF2-40B4-BE49-F238E27FC236}">
                    <a16:creationId xmlns:a16="http://schemas.microsoft.com/office/drawing/2014/main" id="{1CD70ACD-2A9F-3244-CCC4-4A8831A2AD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72733" name="Rectangle 1059">
                <a:extLst>
                  <a:ext uri="{FF2B5EF4-FFF2-40B4-BE49-F238E27FC236}">
                    <a16:creationId xmlns:a16="http://schemas.microsoft.com/office/drawing/2014/main" id="{511B8BA3-C1B0-7A7D-EB0E-5AD56A2F4E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72734" name="Rectangle 1060">
                <a:extLst>
                  <a:ext uri="{FF2B5EF4-FFF2-40B4-BE49-F238E27FC236}">
                    <a16:creationId xmlns:a16="http://schemas.microsoft.com/office/drawing/2014/main" id="{1D608EAF-FBF6-654B-B291-BD4446C1D3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72735" name="Line 1061">
                <a:extLst>
                  <a:ext uri="{FF2B5EF4-FFF2-40B4-BE49-F238E27FC236}">
                    <a16:creationId xmlns:a16="http://schemas.microsoft.com/office/drawing/2014/main" id="{84BBA4D9-238A-5F70-E662-F4CD8814E2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TW" altLang="en-US"/>
              </a:p>
            </p:txBody>
          </p:sp>
        </p:grpSp>
        <p:sp>
          <p:nvSpPr>
            <p:cNvPr id="72723" name="Text Box 1062">
              <a:extLst>
                <a:ext uri="{FF2B5EF4-FFF2-40B4-BE49-F238E27FC236}">
                  <a16:creationId xmlns:a16="http://schemas.microsoft.com/office/drawing/2014/main" id="{37DABBFB-BE04-C4C4-3923-B42765CF70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2400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2</a:t>
              </a:r>
            </a:p>
          </p:txBody>
        </p:sp>
        <p:sp>
          <p:nvSpPr>
            <p:cNvPr id="72724" name="Text Box 1063">
              <a:extLst>
                <a:ext uri="{FF2B5EF4-FFF2-40B4-BE49-F238E27FC236}">
                  <a16:creationId xmlns:a16="http://schemas.microsoft.com/office/drawing/2014/main" id="{3E40F295-F83C-1AF5-C35C-20C355661F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3" y="2400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4</a:t>
              </a:r>
            </a:p>
          </p:txBody>
        </p:sp>
        <p:sp>
          <p:nvSpPr>
            <p:cNvPr id="72725" name="Text Box 1064">
              <a:extLst>
                <a:ext uri="{FF2B5EF4-FFF2-40B4-BE49-F238E27FC236}">
                  <a16:creationId xmlns:a16="http://schemas.microsoft.com/office/drawing/2014/main" id="{1909E161-AF84-EAD0-2CEE-3E0F388DC7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2400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8</a:t>
              </a:r>
            </a:p>
          </p:txBody>
        </p:sp>
        <p:sp>
          <p:nvSpPr>
            <p:cNvPr id="72726" name="Text Box 1065">
              <a:extLst>
                <a:ext uri="{FF2B5EF4-FFF2-40B4-BE49-F238E27FC236}">
                  <a16:creationId xmlns:a16="http://schemas.microsoft.com/office/drawing/2014/main" id="{0150A3E5-605E-643A-C7FC-9F3FAD384D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400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16</a:t>
              </a:r>
            </a:p>
          </p:txBody>
        </p:sp>
        <p:sp>
          <p:nvSpPr>
            <p:cNvPr id="72727" name="Text Box 1066">
              <a:extLst>
                <a:ext uri="{FF2B5EF4-FFF2-40B4-BE49-F238E27FC236}">
                  <a16:creationId xmlns:a16="http://schemas.microsoft.com/office/drawing/2014/main" id="{65639600-9D17-6050-866B-0EE75D87D8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5" y="2400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32</a:t>
              </a:r>
            </a:p>
          </p:txBody>
        </p:sp>
        <p:sp>
          <p:nvSpPr>
            <p:cNvPr id="72728" name="Text Box 1067">
              <a:extLst>
                <a:ext uri="{FF2B5EF4-FFF2-40B4-BE49-F238E27FC236}">
                  <a16:creationId xmlns:a16="http://schemas.microsoft.com/office/drawing/2014/main" id="{ACC90C10-F7D8-4940-460D-F07BCAC390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9" y="2400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64</a:t>
              </a:r>
            </a:p>
          </p:txBody>
        </p:sp>
        <p:sp>
          <p:nvSpPr>
            <p:cNvPr id="72729" name="Text Box 1068">
              <a:extLst>
                <a:ext uri="{FF2B5EF4-FFF2-40B4-BE49-F238E27FC236}">
                  <a16:creationId xmlns:a16="http://schemas.microsoft.com/office/drawing/2014/main" id="{0096D1AD-5AD5-4C18-512B-1E4A160821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2400"/>
              <a:ext cx="47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128</a:t>
              </a:r>
            </a:p>
          </p:txBody>
        </p:sp>
        <p:sp>
          <p:nvSpPr>
            <p:cNvPr id="72730" name="Text Box 1069">
              <a:extLst>
                <a:ext uri="{FF2B5EF4-FFF2-40B4-BE49-F238E27FC236}">
                  <a16:creationId xmlns:a16="http://schemas.microsoft.com/office/drawing/2014/main" id="{288BD595-28CB-A14D-FBB9-ED19746355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7" y="2400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</p:grpSp>
      <p:sp>
        <p:nvSpPr>
          <p:cNvPr id="72716" name="Text Box 1070">
            <a:extLst>
              <a:ext uri="{FF2B5EF4-FFF2-40B4-BE49-F238E27FC236}">
                <a16:creationId xmlns:a16="http://schemas.microsoft.com/office/drawing/2014/main" id="{AFACD9D6-3C15-EE4C-75AD-9AED8E397C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125" y="5257800"/>
            <a:ext cx="568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13</a:t>
            </a:r>
          </a:p>
        </p:txBody>
      </p:sp>
      <p:sp>
        <p:nvSpPr>
          <p:cNvPr id="72717" name="AutoShape 1071">
            <a:extLst>
              <a:ext uri="{FF2B5EF4-FFF2-40B4-BE49-F238E27FC236}">
                <a16:creationId xmlns:a16="http://schemas.microsoft.com/office/drawing/2014/main" id="{4355269D-C2BD-0D0A-E793-3C2D73262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5334000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72718" name="Text Box 1072">
            <a:extLst>
              <a:ext uri="{FF2B5EF4-FFF2-40B4-BE49-F238E27FC236}">
                <a16:creationId xmlns:a16="http://schemas.microsoft.com/office/drawing/2014/main" id="{7D1D5006-AD3F-EAB7-03C7-A8036DAF0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0" y="5257800"/>
            <a:ext cx="568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16</a:t>
            </a:r>
          </a:p>
        </p:txBody>
      </p:sp>
      <p:sp>
        <p:nvSpPr>
          <p:cNvPr id="49167" name="Text Box 1073">
            <a:extLst>
              <a:ext uri="{FF2B5EF4-FFF2-40B4-BE49-F238E27FC236}">
                <a16:creationId xmlns:a16="http://schemas.microsoft.com/office/drawing/2014/main" id="{E4B0B56A-8F17-F34B-728B-46926F835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338" y="5932488"/>
            <a:ext cx="63928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800" dirty="0">
                <a:solidFill>
                  <a:srgbClr val="A50021"/>
                </a:solidFill>
                <a:latin typeface="+mn-lt"/>
                <a:ea typeface="Arial Unicode MS" charset="0"/>
                <a:cs typeface="Arial Unicode MS" charset="0"/>
              </a:rPr>
              <a:t>Query:</a:t>
            </a:r>
            <a:r>
              <a:rPr lang="en-US" sz="2800" b="1" i="1" dirty="0">
                <a:latin typeface="+mn-lt"/>
                <a:ea typeface="Arial Unicode MS" charset="0"/>
                <a:cs typeface="Arial Unicode MS" charset="0"/>
              </a:rPr>
              <a:t> Brutus</a:t>
            </a:r>
            <a:r>
              <a:rPr lang="en-US" sz="2800" dirty="0">
                <a:latin typeface="+mn-lt"/>
                <a:ea typeface="Arial Unicode MS" charset="0"/>
                <a:cs typeface="Arial Unicode MS" charset="0"/>
              </a:rPr>
              <a:t> </a:t>
            </a:r>
            <a:r>
              <a:rPr lang="en-US" sz="2800" i="1" dirty="0">
                <a:latin typeface="+mn-lt"/>
                <a:ea typeface="Arial Unicode MS" charset="0"/>
                <a:cs typeface="Arial Unicode MS" charset="0"/>
              </a:rPr>
              <a:t>AND</a:t>
            </a:r>
            <a:r>
              <a:rPr lang="en-US" sz="2800" dirty="0">
                <a:latin typeface="+mn-lt"/>
                <a:ea typeface="Arial Unicode MS" charset="0"/>
                <a:cs typeface="Arial Unicode MS" charset="0"/>
              </a:rPr>
              <a:t> </a:t>
            </a:r>
            <a:r>
              <a:rPr lang="en-US" sz="2800" b="1" i="1" dirty="0">
                <a:latin typeface="+mn-lt"/>
                <a:ea typeface="Arial Unicode MS" charset="0"/>
                <a:cs typeface="Arial Unicode MS" charset="0"/>
              </a:rPr>
              <a:t>Calpurnia</a:t>
            </a:r>
            <a:r>
              <a:rPr lang="en-US" sz="2800" dirty="0">
                <a:latin typeface="+mn-lt"/>
                <a:ea typeface="Arial Unicode MS" charset="0"/>
                <a:cs typeface="Arial Unicode MS" charset="0"/>
              </a:rPr>
              <a:t> </a:t>
            </a:r>
            <a:r>
              <a:rPr lang="en-US" sz="2800" i="1" dirty="0">
                <a:latin typeface="+mn-lt"/>
                <a:ea typeface="Arial Unicode MS" charset="0"/>
                <a:cs typeface="Arial Unicode MS" charset="0"/>
              </a:rPr>
              <a:t>AND</a:t>
            </a:r>
            <a:r>
              <a:rPr lang="en-US" sz="2800" dirty="0">
                <a:latin typeface="+mn-lt"/>
                <a:ea typeface="Arial Unicode MS" charset="0"/>
                <a:cs typeface="Arial Unicode MS" charset="0"/>
              </a:rPr>
              <a:t> </a:t>
            </a:r>
            <a:r>
              <a:rPr lang="en-US" sz="2800" b="1" i="1" dirty="0">
                <a:latin typeface="+mn-lt"/>
                <a:ea typeface="Arial Unicode MS" charset="0"/>
                <a:cs typeface="Arial Unicode MS" charset="0"/>
              </a:rPr>
              <a:t>Caesar</a:t>
            </a:r>
          </a:p>
        </p:txBody>
      </p:sp>
      <p:sp>
        <p:nvSpPr>
          <p:cNvPr id="72720" name="Slide Number Placeholder 5">
            <a:extLst>
              <a:ext uri="{FF2B5EF4-FFF2-40B4-BE49-F238E27FC236}">
                <a16:creationId xmlns:a16="http://schemas.microsoft.com/office/drawing/2014/main" id="{BDCFC437-46D4-1D0B-5DEB-22F823AA7ABF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B8F7B94-7CEC-4535-A109-87BD32113AA8}" type="slidenum">
              <a:rPr lang="zh-TW" altLang="en-US" sz="1400">
                <a:latin typeface="Arial Unicode MS" pitchFamily="34" charset="-128"/>
                <a:ea typeface="新細明體" panose="02020500000000000000" pitchFamily="18" charset="-120"/>
                <a:cs typeface="Arial Unicode MS" pitchFamily="34" charset="-128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zh-TW" sz="1400">
              <a:latin typeface="Arial Unicode MS" pitchFamily="34" charset="-128"/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72721" name="TextBox 49">
            <a:extLst>
              <a:ext uri="{FF2B5EF4-FFF2-40B4-BE49-F238E27FC236}">
                <a16:creationId xmlns:a16="http://schemas.microsoft.com/office/drawing/2014/main" id="{45C9AA5F-1505-497D-8CC3-68080E38D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1.3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050">
            <a:extLst>
              <a:ext uri="{FF2B5EF4-FFF2-40B4-BE49-F238E27FC236}">
                <a16:creationId xmlns:a16="http://schemas.microsoft.com/office/drawing/2014/main" id="{533FA15C-9A9E-FBD2-87ED-B44578A5B4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Query optimization example</a:t>
            </a:r>
          </a:p>
        </p:txBody>
      </p:sp>
      <p:sp>
        <p:nvSpPr>
          <p:cNvPr id="74755" name="Rectangle 2051">
            <a:extLst>
              <a:ext uri="{FF2B5EF4-FFF2-40B4-BE49-F238E27FC236}">
                <a16:creationId xmlns:a16="http://schemas.microsoft.com/office/drawing/2014/main" id="{3AD30877-2448-A310-DD1B-5BE6191EF1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u="sng">
                <a:ea typeface="ＭＳ Ｐゴシック" panose="020B0600070205080204" pitchFamily="34" charset="-128"/>
              </a:rPr>
              <a:t>Process in order of </a:t>
            </a:r>
            <a:r>
              <a:rPr lang="en-US" altLang="zh-TW" u="sng">
                <a:solidFill>
                  <a:schemeClr val="hlink"/>
                </a:solidFill>
                <a:ea typeface="ＭＳ Ｐゴシック" panose="020B0600070205080204" pitchFamily="34" charset="-128"/>
              </a:rPr>
              <a:t>increasing freq</a:t>
            </a:r>
            <a:r>
              <a:rPr lang="en-US" altLang="zh-TW">
                <a:ea typeface="ＭＳ Ｐゴシック" panose="020B0600070205080204" pitchFamily="34" charset="-128"/>
              </a:rPr>
              <a:t>:</a:t>
            </a:r>
          </a:p>
          <a:p>
            <a:pPr lvl="1" eaLnBrk="1" hangingPunct="1"/>
            <a:r>
              <a:rPr lang="en-US" altLang="zh-TW" i="1">
                <a:ea typeface="ＭＳ Ｐゴシック" panose="020B0600070205080204" pitchFamily="34" charset="-128"/>
              </a:rPr>
              <a:t>start with smallest set, then keep</a:t>
            </a:r>
            <a:r>
              <a:rPr lang="en-US" altLang="zh-TW" i="1">
                <a:solidFill>
                  <a:srgbClr val="000000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zh-TW" i="1">
                <a:ea typeface="ＭＳ Ｐゴシック" panose="020B0600070205080204" pitchFamily="34" charset="-128"/>
              </a:rPr>
              <a:t>cutting further</a:t>
            </a:r>
            <a:endParaRPr lang="en-US" altLang="zh-TW">
              <a:ea typeface="ＭＳ Ｐゴシック" panose="020B0600070205080204" pitchFamily="34" charset="-128"/>
            </a:endParaRPr>
          </a:p>
        </p:txBody>
      </p:sp>
      <p:sp>
        <p:nvSpPr>
          <p:cNvPr id="74756" name="Slide Number Placeholder 5">
            <a:extLst>
              <a:ext uri="{FF2B5EF4-FFF2-40B4-BE49-F238E27FC236}">
                <a16:creationId xmlns:a16="http://schemas.microsoft.com/office/drawing/2014/main" id="{8ADA2BFB-B272-5C7C-90C3-0F9B88BBC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DC7EF04-A30F-4612-8468-4258FA669387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1214513" name="AutoShape 2097">
            <a:extLst>
              <a:ext uri="{FF2B5EF4-FFF2-40B4-BE49-F238E27FC236}">
                <a16:creationId xmlns:a16="http://schemas.microsoft.com/office/drawing/2014/main" id="{EBDBE071-B725-64FF-D8D2-595877FA40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763838"/>
            <a:ext cx="3733800" cy="1055687"/>
          </a:xfrm>
          <a:prstGeom prst="upArrowCallout">
            <a:avLst>
              <a:gd name="adj1" fmla="val 80725"/>
              <a:gd name="adj2" fmla="val 80725"/>
              <a:gd name="adj3" fmla="val 16667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TW" sz="20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This is why we kept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zh-TW" sz="20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document freq. in dictionary</a:t>
            </a:r>
          </a:p>
        </p:txBody>
      </p:sp>
      <p:sp>
        <p:nvSpPr>
          <p:cNvPr id="1214514" name="Text Box 2098">
            <a:extLst>
              <a:ext uri="{FF2B5EF4-FFF2-40B4-BE49-F238E27FC236}">
                <a16:creationId xmlns:a16="http://schemas.microsoft.com/office/drawing/2014/main" id="{0DAB0817-E025-762F-3A63-78EF32B82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8" y="5915025"/>
            <a:ext cx="7453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ea typeface="新細明體" panose="02020500000000000000" pitchFamily="18" charset="-120"/>
                <a:cs typeface="Arial Unicode MS" pitchFamily="34" charset="-128"/>
              </a:rPr>
              <a:t>Execute the query as (</a:t>
            </a:r>
            <a:r>
              <a:rPr lang="en-US" altLang="zh-TW" sz="2400" b="1" i="1">
                <a:ea typeface="新細明體" panose="02020500000000000000" pitchFamily="18" charset="-120"/>
                <a:cs typeface="Arial Unicode MS" pitchFamily="34" charset="-128"/>
              </a:rPr>
              <a:t>Calpurnia</a:t>
            </a:r>
            <a:r>
              <a:rPr lang="en-US" altLang="zh-TW" sz="2400">
                <a:ea typeface="新細明體" panose="02020500000000000000" pitchFamily="18" charset="-120"/>
                <a:cs typeface="Arial Unicode MS" pitchFamily="34" charset="-128"/>
              </a:rPr>
              <a:t> </a:t>
            </a:r>
            <a:r>
              <a:rPr lang="en-US" altLang="zh-TW" sz="2400" i="1">
                <a:ea typeface="新細明體" panose="02020500000000000000" pitchFamily="18" charset="-120"/>
                <a:cs typeface="Arial Unicode MS" pitchFamily="34" charset="-128"/>
              </a:rPr>
              <a:t>AND</a:t>
            </a:r>
            <a:r>
              <a:rPr lang="en-US" altLang="zh-TW" sz="2400">
                <a:ea typeface="新細明體" panose="02020500000000000000" pitchFamily="18" charset="-120"/>
                <a:cs typeface="Arial Unicode MS" pitchFamily="34" charset="-128"/>
              </a:rPr>
              <a:t> </a:t>
            </a:r>
            <a:r>
              <a:rPr lang="en-US" altLang="zh-TW" sz="2400" b="1" i="1">
                <a:ea typeface="新細明體" panose="02020500000000000000" pitchFamily="18" charset="-120"/>
                <a:cs typeface="Arial Unicode MS" pitchFamily="34" charset="-128"/>
              </a:rPr>
              <a:t>Brutus)</a:t>
            </a:r>
            <a:r>
              <a:rPr lang="en-US" altLang="zh-TW" sz="2400">
                <a:ea typeface="新細明體" panose="02020500000000000000" pitchFamily="18" charset="-120"/>
                <a:cs typeface="Arial Unicode MS" pitchFamily="34" charset="-128"/>
              </a:rPr>
              <a:t> </a:t>
            </a:r>
            <a:r>
              <a:rPr lang="en-US" altLang="zh-TW" sz="2400" i="1">
                <a:ea typeface="新細明體" panose="02020500000000000000" pitchFamily="18" charset="-120"/>
                <a:cs typeface="Arial Unicode MS" pitchFamily="34" charset="-128"/>
              </a:rPr>
              <a:t>AND </a:t>
            </a:r>
            <a:r>
              <a:rPr lang="en-US" altLang="zh-TW" sz="2400" b="1" i="1">
                <a:ea typeface="新細明體" panose="02020500000000000000" pitchFamily="18" charset="-120"/>
                <a:cs typeface="Arial Unicode MS" pitchFamily="34" charset="-128"/>
              </a:rPr>
              <a:t>Caesar</a:t>
            </a:r>
            <a:endParaRPr lang="en-US" altLang="zh-TW" sz="2400"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74759" name="TextBox 51">
            <a:extLst>
              <a:ext uri="{FF2B5EF4-FFF2-40B4-BE49-F238E27FC236}">
                <a16:creationId xmlns:a16="http://schemas.microsoft.com/office/drawing/2014/main" id="{C4E4EA9A-5214-E27C-38B6-B7419ADD7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1.3</a:t>
            </a:r>
          </a:p>
        </p:txBody>
      </p:sp>
      <p:sp>
        <p:nvSpPr>
          <p:cNvPr id="53" name="Text Box 1029">
            <a:extLst>
              <a:ext uri="{FF2B5EF4-FFF2-40B4-BE49-F238E27FC236}">
                <a16:creationId xmlns:a16="http://schemas.microsoft.com/office/drawing/2014/main" id="{7916C6B8-E5A4-E800-560A-9A7C895D9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" y="4191000"/>
            <a:ext cx="1092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b="1" i="1" dirty="0">
                <a:latin typeface="+mn-lt"/>
                <a:ea typeface="Arial Unicode MS" charset="0"/>
                <a:cs typeface="Arial Unicode MS" charset="0"/>
              </a:rPr>
              <a:t>Brutus</a:t>
            </a:r>
          </a:p>
        </p:txBody>
      </p:sp>
      <p:sp>
        <p:nvSpPr>
          <p:cNvPr id="74761" name="Text Box 1030">
            <a:extLst>
              <a:ext uri="{FF2B5EF4-FFF2-40B4-BE49-F238E27FC236}">
                <a16:creationId xmlns:a16="http://schemas.microsoft.com/office/drawing/2014/main" id="{C6B01C77-7675-086C-0B45-BAA321A57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" y="4724400"/>
            <a:ext cx="112395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ea typeface="新細明體" panose="02020500000000000000" pitchFamily="18" charset="-120"/>
                <a:cs typeface="Arial Unicode MS" pitchFamily="34" charset="-128"/>
              </a:rPr>
              <a:t>Caesar</a:t>
            </a:r>
          </a:p>
        </p:txBody>
      </p:sp>
      <p:sp>
        <p:nvSpPr>
          <p:cNvPr id="55" name="Text Box 1031">
            <a:extLst>
              <a:ext uri="{FF2B5EF4-FFF2-40B4-BE49-F238E27FC236}">
                <a16:creationId xmlns:a16="http://schemas.microsoft.com/office/drawing/2014/main" id="{8C2C1020-9C19-F07A-6940-971C2471E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" y="5257800"/>
            <a:ext cx="1490663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b="1" i="1" dirty="0">
                <a:latin typeface="+mn-lt"/>
                <a:ea typeface="Arial Unicode MS" charset="0"/>
                <a:cs typeface="Arial Unicode MS" charset="0"/>
              </a:rPr>
              <a:t>Calpurnia</a:t>
            </a:r>
          </a:p>
        </p:txBody>
      </p:sp>
      <p:sp>
        <p:nvSpPr>
          <p:cNvPr id="74763" name="AutoShape 1032">
            <a:extLst>
              <a:ext uri="{FF2B5EF4-FFF2-40B4-BE49-F238E27FC236}">
                <a16:creationId xmlns:a16="http://schemas.microsoft.com/office/drawing/2014/main" id="{78DA3A73-0975-8287-CC4F-A163A12E4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4267200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74764" name="AutoShape 1033">
            <a:extLst>
              <a:ext uri="{FF2B5EF4-FFF2-40B4-BE49-F238E27FC236}">
                <a16:creationId xmlns:a16="http://schemas.microsoft.com/office/drawing/2014/main" id="{3668E163-59C1-C3CD-2AC4-9D2561B459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4800600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grpSp>
        <p:nvGrpSpPr>
          <p:cNvPr id="74765" name="Group 1034">
            <a:extLst>
              <a:ext uri="{FF2B5EF4-FFF2-40B4-BE49-F238E27FC236}">
                <a16:creationId xmlns:a16="http://schemas.microsoft.com/office/drawing/2014/main" id="{347DDAB9-6162-2B73-040B-022750CF8741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5334000"/>
            <a:ext cx="4876800" cy="304800"/>
            <a:chOff x="2064" y="2448"/>
            <a:chExt cx="3072" cy="192"/>
          </a:xfrm>
        </p:grpSpPr>
        <p:sp>
          <p:nvSpPr>
            <p:cNvPr id="74799" name="Rectangle 1035">
              <a:extLst>
                <a:ext uri="{FF2B5EF4-FFF2-40B4-BE49-F238E27FC236}">
                  <a16:creationId xmlns:a16="http://schemas.microsoft.com/office/drawing/2014/main" id="{4B471A23-D3CF-9CB7-1BEA-D8E45954E2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48"/>
              <a:ext cx="3072" cy="19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74800" name="Rectangle 1036">
              <a:extLst>
                <a:ext uri="{FF2B5EF4-FFF2-40B4-BE49-F238E27FC236}">
                  <a16:creationId xmlns:a16="http://schemas.microsoft.com/office/drawing/2014/main" id="{58163435-8AA0-AB03-0117-949058C30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448"/>
              <a:ext cx="2304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74801" name="Rectangle 1037">
              <a:extLst>
                <a:ext uri="{FF2B5EF4-FFF2-40B4-BE49-F238E27FC236}">
                  <a16:creationId xmlns:a16="http://schemas.microsoft.com/office/drawing/2014/main" id="{A87BAA95-7222-A2C1-3B7B-B20373CD1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2448"/>
              <a:ext cx="1536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74802" name="Rectangle 1038">
              <a:extLst>
                <a:ext uri="{FF2B5EF4-FFF2-40B4-BE49-F238E27FC236}">
                  <a16:creationId xmlns:a16="http://schemas.microsoft.com/office/drawing/2014/main" id="{F1DE6301-AED0-3AFA-92D9-7EB114341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2448"/>
              <a:ext cx="768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  <p:sp>
          <p:nvSpPr>
            <p:cNvPr id="74803" name="Line 1039">
              <a:extLst>
                <a:ext uri="{FF2B5EF4-FFF2-40B4-BE49-F238E27FC236}">
                  <a16:creationId xmlns:a16="http://schemas.microsoft.com/office/drawing/2014/main" id="{7DC7487D-8CDF-E706-C19B-139615C29D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244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zh-TW" altLang="en-US"/>
            </a:p>
          </p:txBody>
        </p:sp>
      </p:grpSp>
      <p:grpSp>
        <p:nvGrpSpPr>
          <p:cNvPr id="74766" name="Group 1040">
            <a:extLst>
              <a:ext uri="{FF2B5EF4-FFF2-40B4-BE49-F238E27FC236}">
                <a16:creationId xmlns:a16="http://schemas.microsoft.com/office/drawing/2014/main" id="{8C233F23-72D3-A6C2-4317-055CBA552ED1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4724400"/>
            <a:ext cx="4987925" cy="457200"/>
            <a:chOff x="2064" y="2688"/>
            <a:chExt cx="3142" cy="288"/>
          </a:xfrm>
        </p:grpSpPr>
        <p:grpSp>
          <p:nvGrpSpPr>
            <p:cNvPr id="74785" name="Group 1041">
              <a:extLst>
                <a:ext uri="{FF2B5EF4-FFF2-40B4-BE49-F238E27FC236}">
                  <a16:creationId xmlns:a16="http://schemas.microsoft.com/office/drawing/2014/main" id="{D1887F1C-C6BE-415F-6321-A324083D8D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736"/>
              <a:ext cx="3072" cy="192"/>
              <a:chOff x="2064" y="2448"/>
              <a:chExt cx="3072" cy="192"/>
            </a:xfrm>
          </p:grpSpPr>
          <p:sp>
            <p:nvSpPr>
              <p:cNvPr id="74794" name="Rectangle 1042">
                <a:extLst>
                  <a:ext uri="{FF2B5EF4-FFF2-40B4-BE49-F238E27FC236}">
                    <a16:creationId xmlns:a16="http://schemas.microsoft.com/office/drawing/2014/main" id="{383726AC-30D3-2870-7103-180B3CEFF8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74795" name="Rectangle 1043">
                <a:extLst>
                  <a:ext uri="{FF2B5EF4-FFF2-40B4-BE49-F238E27FC236}">
                    <a16:creationId xmlns:a16="http://schemas.microsoft.com/office/drawing/2014/main" id="{3FFAC789-355F-D96C-F43A-E4CC78DB66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74796" name="Rectangle 1044">
                <a:extLst>
                  <a:ext uri="{FF2B5EF4-FFF2-40B4-BE49-F238E27FC236}">
                    <a16:creationId xmlns:a16="http://schemas.microsoft.com/office/drawing/2014/main" id="{A4E37AE0-98B4-F408-6912-8ADC656245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74797" name="Rectangle 1045">
                <a:extLst>
                  <a:ext uri="{FF2B5EF4-FFF2-40B4-BE49-F238E27FC236}">
                    <a16:creationId xmlns:a16="http://schemas.microsoft.com/office/drawing/2014/main" id="{9D6C5CC8-B26D-D2FD-AB05-62231CCFD0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74798" name="Line 1046">
                <a:extLst>
                  <a:ext uri="{FF2B5EF4-FFF2-40B4-BE49-F238E27FC236}">
                    <a16:creationId xmlns:a16="http://schemas.microsoft.com/office/drawing/2014/main" id="{1A807828-5146-847A-34D2-78889907DF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TW" altLang="en-US"/>
              </a:p>
            </p:txBody>
          </p:sp>
        </p:grpSp>
        <p:sp>
          <p:nvSpPr>
            <p:cNvPr id="74786" name="Text Box 1047">
              <a:extLst>
                <a:ext uri="{FF2B5EF4-FFF2-40B4-BE49-F238E27FC236}">
                  <a16:creationId xmlns:a16="http://schemas.microsoft.com/office/drawing/2014/main" id="{FD0AE380-4F5C-AD1B-1753-1EFC54D7E6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0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</a:t>
              </a:r>
            </a:p>
          </p:txBody>
        </p:sp>
        <p:sp>
          <p:nvSpPr>
            <p:cNvPr id="74787" name="Text Box 1048">
              <a:extLst>
                <a:ext uri="{FF2B5EF4-FFF2-40B4-BE49-F238E27FC236}">
                  <a16:creationId xmlns:a16="http://schemas.microsoft.com/office/drawing/2014/main" id="{872D1667-3F20-36AD-338C-0E6286A312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3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2</a:t>
              </a:r>
            </a:p>
          </p:txBody>
        </p:sp>
        <p:sp>
          <p:nvSpPr>
            <p:cNvPr id="74788" name="Text Box 1049">
              <a:extLst>
                <a:ext uri="{FF2B5EF4-FFF2-40B4-BE49-F238E27FC236}">
                  <a16:creationId xmlns:a16="http://schemas.microsoft.com/office/drawing/2014/main" id="{9B79F6D5-5687-A93D-C797-AB00B3DA07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5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3</a:t>
              </a:r>
            </a:p>
          </p:txBody>
        </p:sp>
        <p:sp>
          <p:nvSpPr>
            <p:cNvPr id="74789" name="Text Box 1050">
              <a:extLst>
                <a:ext uri="{FF2B5EF4-FFF2-40B4-BE49-F238E27FC236}">
                  <a16:creationId xmlns:a16="http://schemas.microsoft.com/office/drawing/2014/main" id="{A736EEAE-04A9-00B1-1111-4AD687AB9F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5</a:t>
              </a:r>
            </a:p>
          </p:txBody>
        </p:sp>
        <p:sp>
          <p:nvSpPr>
            <p:cNvPr id="74790" name="Text Box 1051">
              <a:extLst>
                <a:ext uri="{FF2B5EF4-FFF2-40B4-BE49-F238E27FC236}">
                  <a16:creationId xmlns:a16="http://schemas.microsoft.com/office/drawing/2014/main" id="{66142803-14CE-9906-EF9D-3F2A6DABC3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5" y="2688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8</a:t>
              </a:r>
            </a:p>
          </p:txBody>
        </p:sp>
        <p:sp>
          <p:nvSpPr>
            <p:cNvPr id="74791" name="Text Box 1052">
              <a:extLst>
                <a:ext uri="{FF2B5EF4-FFF2-40B4-BE49-F238E27FC236}">
                  <a16:creationId xmlns:a16="http://schemas.microsoft.com/office/drawing/2014/main" id="{0C1F6704-F141-AC47-D204-E3992458D7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9" y="2688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16</a:t>
              </a:r>
            </a:p>
          </p:txBody>
        </p:sp>
        <p:sp>
          <p:nvSpPr>
            <p:cNvPr id="74792" name="Text Box 1053">
              <a:extLst>
                <a:ext uri="{FF2B5EF4-FFF2-40B4-BE49-F238E27FC236}">
                  <a16:creationId xmlns:a16="http://schemas.microsoft.com/office/drawing/2014/main" id="{2816F321-2C5C-CAB0-9844-9AAA3FDEDD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" y="2688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21</a:t>
              </a:r>
            </a:p>
          </p:txBody>
        </p:sp>
        <p:sp>
          <p:nvSpPr>
            <p:cNvPr id="74793" name="Text Box 1054">
              <a:extLst>
                <a:ext uri="{FF2B5EF4-FFF2-40B4-BE49-F238E27FC236}">
                  <a16:creationId xmlns:a16="http://schemas.microsoft.com/office/drawing/2014/main" id="{1146F238-78E6-B7D3-1BAE-649C5755B8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8" y="2688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34</a:t>
              </a:r>
            </a:p>
          </p:txBody>
        </p:sp>
      </p:grpSp>
      <p:grpSp>
        <p:nvGrpSpPr>
          <p:cNvPr id="74767" name="Group 1055">
            <a:extLst>
              <a:ext uri="{FF2B5EF4-FFF2-40B4-BE49-F238E27FC236}">
                <a16:creationId xmlns:a16="http://schemas.microsoft.com/office/drawing/2014/main" id="{721C9EA5-185B-9111-56F4-C2D0F775E82D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4191000"/>
            <a:ext cx="4876800" cy="457200"/>
            <a:chOff x="2064" y="2400"/>
            <a:chExt cx="3072" cy="288"/>
          </a:xfrm>
        </p:grpSpPr>
        <p:grpSp>
          <p:nvGrpSpPr>
            <p:cNvPr id="74771" name="Group 1056">
              <a:extLst>
                <a:ext uri="{FF2B5EF4-FFF2-40B4-BE49-F238E27FC236}">
                  <a16:creationId xmlns:a16="http://schemas.microsoft.com/office/drawing/2014/main" id="{CF7FF658-8F05-D23A-59D5-EE1E1C506E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448"/>
              <a:ext cx="3072" cy="192"/>
              <a:chOff x="2064" y="2448"/>
              <a:chExt cx="3072" cy="192"/>
            </a:xfrm>
          </p:grpSpPr>
          <p:sp>
            <p:nvSpPr>
              <p:cNvPr id="74780" name="Rectangle 1057">
                <a:extLst>
                  <a:ext uri="{FF2B5EF4-FFF2-40B4-BE49-F238E27FC236}">
                    <a16:creationId xmlns:a16="http://schemas.microsoft.com/office/drawing/2014/main" id="{6E507EF5-A944-88C5-8BD8-BBFE2A25B3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3072" cy="192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74781" name="Rectangle 1058">
                <a:extLst>
                  <a:ext uri="{FF2B5EF4-FFF2-40B4-BE49-F238E27FC236}">
                    <a16:creationId xmlns:a16="http://schemas.microsoft.com/office/drawing/2014/main" id="{71C46CE4-C2FF-F29D-BDFB-9B9F439BBA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2448"/>
                <a:ext cx="2304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74782" name="Rectangle 1059">
                <a:extLst>
                  <a:ext uri="{FF2B5EF4-FFF2-40B4-BE49-F238E27FC236}">
                    <a16:creationId xmlns:a16="http://schemas.microsoft.com/office/drawing/2014/main" id="{60AFD79A-75F4-35A6-CBEE-6CECADAFDF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2448"/>
                <a:ext cx="1536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74783" name="Rectangle 1060">
                <a:extLst>
                  <a:ext uri="{FF2B5EF4-FFF2-40B4-BE49-F238E27FC236}">
                    <a16:creationId xmlns:a16="http://schemas.microsoft.com/office/drawing/2014/main" id="{6E4ADDF8-D5D0-5331-5BAA-E337110B3A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2448"/>
                <a:ext cx="768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437085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lr>
                    <a:srgbClr val="357E69"/>
                  </a:buClr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rgbClr val="918BA3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2F6E7E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233337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zh-TW" altLang="en-US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endParaRPr>
              </a:p>
            </p:txBody>
          </p:sp>
          <p:sp>
            <p:nvSpPr>
              <p:cNvPr id="74784" name="Line 1061">
                <a:extLst>
                  <a:ext uri="{FF2B5EF4-FFF2-40B4-BE49-F238E27FC236}">
                    <a16:creationId xmlns:a16="http://schemas.microsoft.com/office/drawing/2014/main" id="{9D91AAA4-A144-68C7-5ECD-FFD75C2C4B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0" y="244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>
                <a:spAutoFit/>
              </a:bodyPr>
              <a:lstStyle/>
              <a:p>
                <a:endParaRPr lang="zh-TW" altLang="en-US"/>
              </a:p>
            </p:txBody>
          </p:sp>
        </p:grpSp>
        <p:sp>
          <p:nvSpPr>
            <p:cNvPr id="74772" name="Text Box 1062">
              <a:extLst>
                <a:ext uri="{FF2B5EF4-FFF2-40B4-BE49-F238E27FC236}">
                  <a16:creationId xmlns:a16="http://schemas.microsoft.com/office/drawing/2014/main" id="{CAF53DCD-0CAA-2C76-B04B-F730DEF0B1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2400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2</a:t>
              </a:r>
            </a:p>
          </p:txBody>
        </p:sp>
        <p:sp>
          <p:nvSpPr>
            <p:cNvPr id="74773" name="Text Box 1063">
              <a:extLst>
                <a:ext uri="{FF2B5EF4-FFF2-40B4-BE49-F238E27FC236}">
                  <a16:creationId xmlns:a16="http://schemas.microsoft.com/office/drawing/2014/main" id="{EC2248CC-953E-1102-1F8C-B36C4D3A9B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3" y="2400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4</a:t>
              </a:r>
            </a:p>
          </p:txBody>
        </p:sp>
        <p:sp>
          <p:nvSpPr>
            <p:cNvPr id="74774" name="Text Box 1064">
              <a:extLst>
                <a:ext uri="{FF2B5EF4-FFF2-40B4-BE49-F238E27FC236}">
                  <a16:creationId xmlns:a16="http://schemas.microsoft.com/office/drawing/2014/main" id="{B12056AC-54C1-A628-B2D9-FE4103B865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2400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8</a:t>
              </a:r>
            </a:p>
          </p:txBody>
        </p:sp>
        <p:sp>
          <p:nvSpPr>
            <p:cNvPr id="74775" name="Text Box 1065">
              <a:extLst>
                <a:ext uri="{FF2B5EF4-FFF2-40B4-BE49-F238E27FC236}">
                  <a16:creationId xmlns:a16="http://schemas.microsoft.com/office/drawing/2014/main" id="{E48DCB26-67D8-EFA8-38A4-DD887CF5AF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400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16</a:t>
              </a:r>
            </a:p>
          </p:txBody>
        </p:sp>
        <p:sp>
          <p:nvSpPr>
            <p:cNvPr id="74776" name="Text Box 1066">
              <a:extLst>
                <a:ext uri="{FF2B5EF4-FFF2-40B4-BE49-F238E27FC236}">
                  <a16:creationId xmlns:a16="http://schemas.microsoft.com/office/drawing/2014/main" id="{4D0C6B29-CB38-B447-7458-2706A50155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5" y="2400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32</a:t>
              </a:r>
            </a:p>
          </p:txBody>
        </p:sp>
        <p:sp>
          <p:nvSpPr>
            <p:cNvPr id="74777" name="Text Box 1067">
              <a:extLst>
                <a:ext uri="{FF2B5EF4-FFF2-40B4-BE49-F238E27FC236}">
                  <a16:creationId xmlns:a16="http://schemas.microsoft.com/office/drawing/2014/main" id="{F3896A83-0432-A082-54B4-7724CE75EC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9" y="2400"/>
              <a:ext cx="3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64</a:t>
              </a:r>
            </a:p>
          </p:txBody>
        </p:sp>
        <p:sp>
          <p:nvSpPr>
            <p:cNvPr id="74778" name="Text Box 1068">
              <a:extLst>
                <a:ext uri="{FF2B5EF4-FFF2-40B4-BE49-F238E27FC236}">
                  <a16:creationId xmlns:a16="http://schemas.microsoft.com/office/drawing/2014/main" id="{B4A2FE57-4C55-22E8-FED7-A316C1D4B8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2400"/>
              <a:ext cx="47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  <a:cs typeface="Arial Unicode MS" pitchFamily="34" charset="-128"/>
                </a:rPr>
                <a:t>128</a:t>
              </a:r>
            </a:p>
          </p:txBody>
        </p:sp>
        <p:sp>
          <p:nvSpPr>
            <p:cNvPr id="74779" name="Text Box 1069">
              <a:extLst>
                <a:ext uri="{FF2B5EF4-FFF2-40B4-BE49-F238E27FC236}">
                  <a16:creationId xmlns:a16="http://schemas.microsoft.com/office/drawing/2014/main" id="{5DF79F88-1BC5-0DDC-3F02-889E278801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7" y="2400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endParaRPr>
            </a:p>
          </p:txBody>
        </p:sp>
      </p:grpSp>
      <p:sp>
        <p:nvSpPr>
          <p:cNvPr id="74768" name="Text Box 1070">
            <a:extLst>
              <a:ext uri="{FF2B5EF4-FFF2-40B4-BE49-F238E27FC236}">
                <a16:creationId xmlns:a16="http://schemas.microsoft.com/office/drawing/2014/main" id="{323599EA-1F52-11F5-F2DE-40F32BB71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125" y="5257800"/>
            <a:ext cx="568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13</a:t>
            </a:r>
          </a:p>
        </p:txBody>
      </p:sp>
      <p:sp>
        <p:nvSpPr>
          <p:cNvPr id="74769" name="AutoShape 1071">
            <a:extLst>
              <a:ext uri="{FF2B5EF4-FFF2-40B4-BE49-F238E27FC236}">
                <a16:creationId xmlns:a16="http://schemas.microsoft.com/office/drawing/2014/main" id="{585D7173-6AE9-1E07-5171-9D19794EC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5334000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74770" name="Text Box 1072">
            <a:extLst>
              <a:ext uri="{FF2B5EF4-FFF2-40B4-BE49-F238E27FC236}">
                <a16:creationId xmlns:a16="http://schemas.microsoft.com/office/drawing/2014/main" id="{7F3F19D3-5998-DB18-6D9A-01CBFBC3D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0" y="5257800"/>
            <a:ext cx="568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16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4513" grpId="0" animBg="1" autoUpdateAnimBg="0"/>
      <p:bldP spid="1214514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026">
            <a:extLst>
              <a:ext uri="{FF2B5EF4-FFF2-40B4-BE49-F238E27FC236}">
                <a16:creationId xmlns:a16="http://schemas.microsoft.com/office/drawing/2014/main" id="{8542EFDA-DF07-948E-23CE-B73285A5D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More general optimization</a:t>
            </a:r>
          </a:p>
        </p:txBody>
      </p:sp>
      <p:sp>
        <p:nvSpPr>
          <p:cNvPr id="76803" name="Rectangle 1027">
            <a:extLst>
              <a:ext uri="{FF2B5EF4-FFF2-40B4-BE49-F238E27FC236}">
                <a16:creationId xmlns:a16="http://schemas.microsoft.com/office/drawing/2014/main" id="{AC6DF067-67E1-52D9-A5E4-C2BABC60B7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3000">
                <a:ea typeface="ＭＳ Ｐゴシック" panose="020B0600070205080204" pitchFamily="34" charset="-128"/>
              </a:rPr>
              <a:t>e.g., </a:t>
            </a:r>
            <a:r>
              <a:rPr lang="en-US" altLang="zh-TW" sz="3000" i="1">
                <a:ea typeface="ＭＳ Ｐゴシック" panose="020B0600070205080204" pitchFamily="34" charset="-128"/>
              </a:rPr>
              <a:t>(</a:t>
            </a:r>
            <a:r>
              <a:rPr lang="en-US" altLang="zh-TW" sz="3000" b="1" i="1">
                <a:ea typeface="ＭＳ Ｐゴシック" panose="020B0600070205080204" pitchFamily="34" charset="-128"/>
              </a:rPr>
              <a:t>madding</a:t>
            </a:r>
            <a:r>
              <a:rPr lang="en-US" altLang="zh-TW" sz="3000" i="1">
                <a:ea typeface="ＭＳ Ｐゴシック" panose="020B0600070205080204" pitchFamily="34" charset="-128"/>
              </a:rPr>
              <a:t> OR </a:t>
            </a:r>
            <a:r>
              <a:rPr lang="en-US" altLang="zh-TW" sz="3000" b="1" i="1">
                <a:ea typeface="ＭＳ Ｐゴシック" panose="020B0600070205080204" pitchFamily="34" charset="-128"/>
              </a:rPr>
              <a:t>crowd</a:t>
            </a:r>
            <a:r>
              <a:rPr lang="en-US" altLang="zh-TW" sz="3000" i="1">
                <a:ea typeface="ＭＳ Ｐゴシック" panose="020B0600070205080204" pitchFamily="34" charset="-128"/>
              </a:rPr>
              <a:t>) AND (</a:t>
            </a:r>
            <a:r>
              <a:rPr lang="en-US" altLang="zh-TW" sz="3000" b="1" i="1">
                <a:ea typeface="ＭＳ Ｐゴシック" panose="020B0600070205080204" pitchFamily="34" charset="-128"/>
              </a:rPr>
              <a:t>ignoble</a:t>
            </a:r>
            <a:r>
              <a:rPr lang="en-US" altLang="zh-TW" sz="3000" i="1">
                <a:ea typeface="ＭＳ Ｐゴシック" panose="020B0600070205080204" pitchFamily="34" charset="-128"/>
              </a:rPr>
              <a:t> OR </a:t>
            </a:r>
            <a:r>
              <a:rPr lang="en-US" altLang="zh-TW" sz="3000" b="1" i="1">
                <a:ea typeface="ＭＳ Ｐゴシック" panose="020B0600070205080204" pitchFamily="34" charset="-128"/>
              </a:rPr>
              <a:t>strife</a:t>
            </a:r>
            <a:r>
              <a:rPr lang="en-US" altLang="zh-TW" sz="3000" i="1">
                <a:ea typeface="ＭＳ Ｐゴシック" panose="020B0600070205080204" pitchFamily="34" charset="-128"/>
              </a:rPr>
              <a:t>)</a:t>
            </a:r>
            <a:endParaRPr lang="en-US" altLang="zh-TW" sz="300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 sz="3000">
                <a:ea typeface="ＭＳ Ｐゴシック" panose="020B0600070205080204" pitchFamily="34" charset="-128"/>
              </a:rPr>
              <a:t>Get doc. freq.’s for all terms</a:t>
            </a:r>
          </a:p>
          <a:p>
            <a:pPr eaLnBrk="1" hangingPunct="1"/>
            <a:r>
              <a:rPr lang="en-US" altLang="zh-TW" sz="3000">
                <a:ea typeface="ＭＳ Ｐゴシック" panose="020B0600070205080204" pitchFamily="34" charset="-128"/>
              </a:rPr>
              <a:t>Estimate the size of each </a:t>
            </a:r>
            <a:r>
              <a:rPr lang="en-US" altLang="zh-TW" sz="3000" i="1">
                <a:ea typeface="ＭＳ Ｐゴシック" panose="020B0600070205080204" pitchFamily="34" charset="-128"/>
              </a:rPr>
              <a:t>OR</a:t>
            </a:r>
            <a:r>
              <a:rPr lang="en-US" altLang="zh-TW" sz="3000">
                <a:ea typeface="ＭＳ Ｐゴシック" panose="020B0600070205080204" pitchFamily="34" charset="-128"/>
              </a:rPr>
              <a:t> by the sum of its doc. freq.’s (conservative)</a:t>
            </a:r>
          </a:p>
          <a:p>
            <a:pPr eaLnBrk="1" hangingPunct="1"/>
            <a:r>
              <a:rPr lang="en-US" altLang="zh-TW" sz="3000">
                <a:ea typeface="ＭＳ Ｐゴシック" panose="020B0600070205080204" pitchFamily="34" charset="-128"/>
              </a:rPr>
              <a:t>Process in increasing order of </a:t>
            </a:r>
            <a:r>
              <a:rPr lang="en-US" altLang="zh-TW" sz="3000" i="1">
                <a:ea typeface="ＭＳ Ｐゴシック" panose="020B0600070205080204" pitchFamily="34" charset="-128"/>
              </a:rPr>
              <a:t>OR</a:t>
            </a:r>
            <a:r>
              <a:rPr lang="en-US" altLang="zh-TW" sz="3000">
                <a:ea typeface="ＭＳ Ｐゴシック" panose="020B0600070205080204" pitchFamily="34" charset="-128"/>
              </a:rPr>
              <a:t> sizes</a:t>
            </a:r>
          </a:p>
        </p:txBody>
      </p:sp>
      <p:sp>
        <p:nvSpPr>
          <p:cNvPr id="76804" name="Slide Number Placeholder 5">
            <a:extLst>
              <a:ext uri="{FF2B5EF4-FFF2-40B4-BE49-F238E27FC236}">
                <a16:creationId xmlns:a16="http://schemas.microsoft.com/office/drawing/2014/main" id="{9A569039-B3EC-AB33-16C7-03635D423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49BDFC1-AE59-4218-BF2F-5C32D139F05B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76805" name="TextBox 4">
            <a:extLst>
              <a:ext uri="{FF2B5EF4-FFF2-40B4-BE49-F238E27FC236}">
                <a16:creationId xmlns:a16="http://schemas.microsoft.com/office/drawing/2014/main" id="{2ABE551E-717A-2506-CDA7-111C640C5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Sec. 1.3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869B7DA1-476E-5313-0BC8-4D4D2CC2E9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Exercise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1D3D02F2-6A13-384D-811B-46EBF1834C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zh-TW" sz="2200">
                <a:ea typeface="ＭＳ Ｐゴシック" panose="020B0600070205080204" pitchFamily="34" charset="-128"/>
              </a:rPr>
              <a:t>Recommend a query processing order for</a:t>
            </a:r>
          </a:p>
          <a:p>
            <a:pPr eaLnBrk="1" hangingPunct="1"/>
            <a:endParaRPr lang="zh-TW" altLang="en-US" sz="2200">
              <a:ea typeface="ＭＳ Ｐゴシック" panose="020B0600070205080204" pitchFamily="34" charset="-128"/>
            </a:endParaRPr>
          </a:p>
        </p:txBody>
      </p:sp>
      <p:graphicFrame>
        <p:nvGraphicFramePr>
          <p:cNvPr id="78852" name="Object 2">
            <a:extLst>
              <a:ext uri="{FF2B5EF4-FFF2-40B4-BE49-F238E27FC236}">
                <a16:creationId xmlns:a16="http://schemas.microsoft.com/office/drawing/2014/main" id="{B76AD634-0CED-6AB2-C8F1-0029B51E8C09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4876800" y="2667000"/>
          <a:ext cx="3590925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533754" imgH="1171956" progId="Excel.Sheet.8">
                  <p:embed/>
                </p:oleObj>
              </mc:Choice>
              <mc:Fallback>
                <p:oleObj name="Worksheet" r:id="rId3" imgW="1533754" imgH="1171956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2667000"/>
                        <a:ext cx="3590925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3" name="Slide Number Placeholder 6">
            <a:extLst>
              <a:ext uri="{FF2B5EF4-FFF2-40B4-BE49-F238E27FC236}">
                <a16:creationId xmlns:a16="http://schemas.microsoft.com/office/drawing/2014/main" id="{36947DD5-2E4F-87E2-7165-AE7242D04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CC72818-E5F0-452A-BC18-A60C8F0E36B7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78854" name="Text Box 4">
            <a:extLst>
              <a:ext uri="{FF2B5EF4-FFF2-40B4-BE49-F238E27FC236}">
                <a16:creationId xmlns:a16="http://schemas.microsoft.com/office/drawing/2014/main" id="{DD7D7476-628A-5950-8A7E-5F3578FF7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3089275"/>
            <a:ext cx="3662363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Times New Roman" panose="02020603050405020304" pitchFamily="18" charset="0"/>
                <a:ea typeface="新細明體" panose="02020500000000000000" pitchFamily="18" charset="-120"/>
                <a:cs typeface="Arial Unicode MS" pitchFamily="34" charset="-128"/>
              </a:rPr>
              <a:t>(tangerine </a:t>
            </a:r>
            <a:r>
              <a:rPr lang="en-US" altLang="zh-TW" sz="2400" i="1">
                <a:latin typeface="Times New Roman" panose="02020603050405020304" pitchFamily="18" charset="0"/>
                <a:ea typeface="新細明體" panose="02020500000000000000" pitchFamily="18" charset="-120"/>
                <a:cs typeface="Arial Unicode MS" pitchFamily="34" charset="-128"/>
              </a:rPr>
              <a:t>OR</a:t>
            </a:r>
            <a:r>
              <a:rPr lang="en-US" altLang="zh-TW" sz="2400" b="1" i="1">
                <a:latin typeface="Times New Roman" panose="02020603050405020304" pitchFamily="18" charset="0"/>
                <a:ea typeface="新細明體" panose="02020500000000000000" pitchFamily="18" charset="-120"/>
                <a:cs typeface="Arial Unicode MS" pitchFamily="34" charset="-128"/>
              </a:rPr>
              <a:t> trees) </a:t>
            </a:r>
            <a:r>
              <a:rPr lang="en-US" altLang="zh-TW" sz="2400" i="1">
                <a:latin typeface="Times New Roman" panose="02020603050405020304" pitchFamily="18" charset="0"/>
                <a:ea typeface="新細明體" panose="02020500000000000000" pitchFamily="18" charset="-120"/>
                <a:cs typeface="Arial Unicode MS" pitchFamily="34" charset="-128"/>
              </a:rPr>
              <a:t>AND</a:t>
            </a:r>
            <a:endParaRPr lang="en-US" altLang="zh-TW" sz="2400" b="1" i="1">
              <a:latin typeface="Times New Roman" panose="02020603050405020304" pitchFamily="18" charset="0"/>
              <a:ea typeface="新細明體" panose="02020500000000000000" pitchFamily="18" charset="-120"/>
              <a:cs typeface="Arial Unicode MS" pitchFamily="34" charset="-128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Times New Roman" panose="02020603050405020304" pitchFamily="18" charset="0"/>
                <a:ea typeface="新細明體" panose="02020500000000000000" pitchFamily="18" charset="-120"/>
                <a:cs typeface="Arial Unicode MS" pitchFamily="34" charset="-128"/>
              </a:rPr>
              <a:t>(marmalade </a:t>
            </a:r>
            <a:r>
              <a:rPr lang="en-US" altLang="zh-TW" sz="2400" i="1">
                <a:latin typeface="Times New Roman" panose="02020603050405020304" pitchFamily="18" charset="0"/>
                <a:ea typeface="新細明體" panose="02020500000000000000" pitchFamily="18" charset="-120"/>
                <a:cs typeface="Arial Unicode MS" pitchFamily="34" charset="-128"/>
              </a:rPr>
              <a:t>OR</a:t>
            </a:r>
            <a:r>
              <a:rPr lang="en-US" altLang="zh-TW" sz="2400" b="1" i="1">
                <a:latin typeface="Times New Roman" panose="02020603050405020304" pitchFamily="18" charset="0"/>
                <a:ea typeface="新細明體" panose="02020500000000000000" pitchFamily="18" charset="-120"/>
                <a:cs typeface="Arial Unicode MS" pitchFamily="34" charset="-128"/>
              </a:rPr>
              <a:t> skies) </a:t>
            </a:r>
            <a:r>
              <a:rPr lang="en-US" altLang="zh-TW" sz="2400" i="1">
                <a:latin typeface="Times New Roman" panose="02020603050405020304" pitchFamily="18" charset="0"/>
                <a:ea typeface="新細明體" panose="02020500000000000000" pitchFamily="18" charset="-120"/>
                <a:cs typeface="Arial Unicode MS" pitchFamily="34" charset="-128"/>
              </a:rPr>
              <a:t>AND</a:t>
            </a:r>
            <a:endParaRPr lang="en-US" altLang="zh-TW" sz="2400" b="1" i="1">
              <a:latin typeface="Times New Roman" panose="02020603050405020304" pitchFamily="18" charset="0"/>
              <a:ea typeface="新細明體" panose="02020500000000000000" pitchFamily="18" charset="-120"/>
              <a:cs typeface="Arial Unicode MS" pitchFamily="34" charset="-128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Times New Roman" panose="02020603050405020304" pitchFamily="18" charset="0"/>
                <a:ea typeface="新細明體" panose="02020500000000000000" pitchFamily="18" charset="-120"/>
                <a:cs typeface="Arial Unicode MS" pitchFamily="34" charset="-128"/>
              </a:rPr>
              <a:t>(kaleidoscope </a:t>
            </a:r>
            <a:r>
              <a:rPr lang="en-US" altLang="zh-TW" sz="2400" i="1">
                <a:latin typeface="Times New Roman" panose="02020603050405020304" pitchFamily="18" charset="0"/>
                <a:ea typeface="新細明體" panose="02020500000000000000" pitchFamily="18" charset="-120"/>
                <a:cs typeface="Arial Unicode MS" pitchFamily="34" charset="-128"/>
              </a:rPr>
              <a:t>OR</a:t>
            </a:r>
            <a:r>
              <a:rPr lang="en-US" altLang="zh-TW" sz="2400" b="1" i="1">
                <a:latin typeface="Times New Roman" panose="02020603050405020304" pitchFamily="18" charset="0"/>
                <a:ea typeface="新細明體" panose="02020500000000000000" pitchFamily="18" charset="-120"/>
                <a:cs typeface="Arial Unicode MS" pitchFamily="34" charset="-128"/>
              </a:rPr>
              <a:t> eyes)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zh-TW" altLang="en-US" sz="2400" i="1">
              <a:latin typeface="Times New Roman" panose="02020603050405020304" pitchFamily="18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99FD10DD-B1BF-F623-D89D-7BC448BED3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Query processing exercises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D07F653E-2E5C-391D-4BAE-5CEFB69BB1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</a:rPr>
              <a:t>Exercise</a:t>
            </a:r>
            <a:r>
              <a:rPr lang="en-US" altLang="zh-TW">
                <a:ea typeface="ＭＳ Ｐゴシック" panose="020B0600070205080204" pitchFamily="34" charset="-128"/>
              </a:rPr>
              <a:t>: If the query is </a:t>
            </a:r>
            <a:r>
              <a:rPr lang="en-US" altLang="zh-TW" b="1" i="1">
                <a:ea typeface="ＭＳ Ｐゴシック" panose="020B0600070205080204" pitchFamily="34" charset="-128"/>
              </a:rPr>
              <a:t>friends</a:t>
            </a:r>
            <a:r>
              <a:rPr lang="en-US" altLang="zh-TW">
                <a:ea typeface="ＭＳ Ｐゴシック" panose="020B0600070205080204" pitchFamily="34" charset="-128"/>
              </a:rPr>
              <a:t> </a:t>
            </a:r>
            <a:r>
              <a:rPr lang="en-US" altLang="zh-TW" i="1">
                <a:ea typeface="ＭＳ Ｐゴシック" panose="020B0600070205080204" pitchFamily="34" charset="-128"/>
              </a:rPr>
              <a:t>AND </a:t>
            </a:r>
            <a:r>
              <a:rPr lang="en-US" altLang="zh-TW" b="1" i="1">
                <a:ea typeface="ＭＳ Ｐゴシック" panose="020B0600070205080204" pitchFamily="34" charset="-128"/>
              </a:rPr>
              <a:t>romans</a:t>
            </a:r>
            <a:r>
              <a:rPr lang="en-US" altLang="zh-TW" i="1">
                <a:ea typeface="ＭＳ Ｐゴシック" panose="020B0600070205080204" pitchFamily="34" charset="-128"/>
              </a:rPr>
              <a:t> AND (NOT </a:t>
            </a:r>
            <a:r>
              <a:rPr lang="en-US" altLang="zh-TW" b="1" i="1">
                <a:ea typeface="ＭＳ Ｐゴシック" panose="020B0600070205080204" pitchFamily="34" charset="-128"/>
              </a:rPr>
              <a:t>countrymen</a:t>
            </a:r>
            <a:r>
              <a:rPr lang="en-US" altLang="zh-TW" i="1">
                <a:ea typeface="ＭＳ Ｐゴシック" panose="020B0600070205080204" pitchFamily="34" charset="-128"/>
              </a:rPr>
              <a:t>), </a:t>
            </a:r>
            <a:r>
              <a:rPr lang="en-US" altLang="zh-TW">
                <a:ea typeface="ＭＳ Ｐゴシック" panose="020B0600070205080204" pitchFamily="34" charset="-128"/>
              </a:rPr>
              <a:t>how could we use the freq of </a:t>
            </a:r>
            <a:r>
              <a:rPr lang="en-US" altLang="zh-TW" b="1" i="1">
                <a:ea typeface="ＭＳ Ｐゴシック" panose="020B0600070205080204" pitchFamily="34" charset="-128"/>
              </a:rPr>
              <a:t>countrymen</a:t>
            </a:r>
            <a:r>
              <a:rPr lang="en-US" altLang="zh-TW">
                <a:ea typeface="ＭＳ Ｐゴシック" panose="020B0600070205080204" pitchFamily="34" charset="-128"/>
              </a:rPr>
              <a:t>?</a:t>
            </a:r>
          </a:p>
          <a:p>
            <a:pPr eaLnBrk="1" hangingPunct="1"/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</a:rPr>
              <a:t>Exercise</a:t>
            </a:r>
            <a:r>
              <a:rPr lang="en-US" altLang="zh-TW">
                <a:ea typeface="ＭＳ Ｐゴシック" panose="020B0600070205080204" pitchFamily="34" charset="-128"/>
              </a:rPr>
              <a:t>: Extend the merge to an arbitrary Boolean query.  Can we always guarantee execution in time linear in the total postings size?</a:t>
            </a:r>
          </a:p>
          <a:p>
            <a:pPr eaLnBrk="1" hangingPunct="1"/>
            <a:r>
              <a:rPr lang="en-US" altLang="zh-TW">
                <a:solidFill>
                  <a:srgbClr val="A40508"/>
                </a:solidFill>
                <a:ea typeface="ＭＳ Ｐゴシック" panose="020B0600070205080204" pitchFamily="34" charset="-128"/>
              </a:rPr>
              <a:t>Hint</a:t>
            </a:r>
            <a:r>
              <a:rPr lang="en-US" altLang="zh-TW">
                <a:ea typeface="ＭＳ Ｐゴシック" panose="020B0600070205080204" pitchFamily="34" charset="-128"/>
              </a:rPr>
              <a:t>: Begin with the case of a Boolean </a:t>
            </a:r>
            <a:r>
              <a:rPr lang="en-US" altLang="zh-TW" i="1">
                <a:ea typeface="ＭＳ Ｐゴシック" panose="020B0600070205080204" pitchFamily="34" charset="-128"/>
              </a:rPr>
              <a:t>formula</a:t>
            </a:r>
            <a:r>
              <a:rPr lang="en-US" altLang="zh-TW">
                <a:ea typeface="ＭＳ Ｐゴシック" panose="020B0600070205080204" pitchFamily="34" charset="-128"/>
              </a:rPr>
              <a:t> query: in this, each query term appears only once in the query.</a:t>
            </a:r>
          </a:p>
          <a:p>
            <a:pPr eaLnBrk="1" hangingPunct="1"/>
            <a:endParaRPr lang="en-US" altLang="zh-TW" i="1">
              <a:ea typeface="ＭＳ Ｐゴシック" panose="020B0600070205080204" pitchFamily="34" charset="-128"/>
            </a:endParaRPr>
          </a:p>
        </p:txBody>
      </p:sp>
      <p:sp>
        <p:nvSpPr>
          <p:cNvPr id="80900" name="Slide Number Placeholder 5">
            <a:extLst>
              <a:ext uri="{FF2B5EF4-FFF2-40B4-BE49-F238E27FC236}">
                <a16:creationId xmlns:a16="http://schemas.microsoft.com/office/drawing/2014/main" id="{19231803-03C9-1747-0BF7-759A6DE79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99447C0-C0D9-4CEC-AF61-45F15B1DE9E0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AB88C570-4566-A38D-BA7A-5B5EF45D3F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Exercise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7042F40D-9B90-1E1F-BECE-93F060168CA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Try the search feature at </a:t>
            </a:r>
            <a:r>
              <a:rPr lang="en-US" altLang="zh-TW">
                <a:ea typeface="ＭＳ Ｐゴシック" panose="020B0600070205080204" pitchFamily="34" charset="-128"/>
                <a:hlinkClick r:id="rId3"/>
              </a:rPr>
              <a:t>http://www.rhymezone.com/shakespeare/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Write down five search features you think it could do better</a:t>
            </a:r>
          </a:p>
        </p:txBody>
      </p:sp>
      <p:sp>
        <p:nvSpPr>
          <p:cNvPr id="82948" name="Slide Number Placeholder 5">
            <a:extLst>
              <a:ext uri="{FF2B5EF4-FFF2-40B4-BE49-F238E27FC236}">
                <a16:creationId xmlns:a16="http://schemas.microsoft.com/office/drawing/2014/main" id="{9FACC031-F219-C413-C5A9-3BB6D5725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392D544-A93D-4E65-8619-26BE5FF833FF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9B68AF18-C978-4B99-E734-33D9179A6D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zh-TW" sz="3600">
                <a:ea typeface="ＭＳ Ｐゴシック" panose="020B0600070205080204" pitchFamily="34" charset="-128"/>
              </a:rPr>
              <a:t>What’s ahead in IR?</a:t>
            </a:r>
            <a:br>
              <a:rPr lang="en-US" altLang="zh-TW" sz="3600">
                <a:ea typeface="ＭＳ Ｐゴシック" panose="020B0600070205080204" pitchFamily="34" charset="-128"/>
              </a:rPr>
            </a:br>
            <a:r>
              <a:rPr lang="en-US" altLang="zh-TW" sz="3600">
                <a:ea typeface="ＭＳ Ｐゴシック" panose="020B0600070205080204" pitchFamily="34" charset="-128"/>
              </a:rPr>
              <a:t>Beyond term search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DE8ADD89-0811-D727-0FF8-62EF9B0EF1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What about phrases?</a:t>
            </a:r>
          </a:p>
          <a:p>
            <a:pPr lvl="1" eaLnBrk="1" hangingPunct="1"/>
            <a:r>
              <a:rPr lang="en-US" altLang="zh-TW" b="1" i="1">
                <a:ea typeface="ＭＳ Ｐゴシック" panose="020B0600070205080204" pitchFamily="34" charset="-128"/>
              </a:rPr>
              <a:t>Stanford University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Proximity: Find </a:t>
            </a:r>
            <a:r>
              <a:rPr lang="en-US" altLang="zh-TW" b="1" i="1">
                <a:ea typeface="ＭＳ Ｐゴシック" panose="020B0600070205080204" pitchFamily="34" charset="-128"/>
              </a:rPr>
              <a:t>Gates</a:t>
            </a:r>
            <a:r>
              <a:rPr lang="en-US" altLang="zh-TW">
                <a:ea typeface="ＭＳ Ｐゴシック" panose="020B0600070205080204" pitchFamily="34" charset="-128"/>
              </a:rPr>
              <a:t> </a:t>
            </a:r>
            <a:r>
              <a:rPr lang="en-US" altLang="zh-TW" i="1">
                <a:ea typeface="ＭＳ Ｐゴシック" panose="020B0600070205080204" pitchFamily="34" charset="-128"/>
              </a:rPr>
              <a:t>NEAR </a:t>
            </a:r>
            <a:r>
              <a:rPr lang="en-US" altLang="zh-TW" b="1" i="1">
                <a:ea typeface="ＭＳ Ｐゴシック" panose="020B0600070205080204" pitchFamily="34" charset="-128"/>
              </a:rPr>
              <a:t>Microsoft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Need index to capture position information in docs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Zones in documents: Find documents with (</a:t>
            </a:r>
            <a:r>
              <a:rPr lang="en-US" altLang="zh-TW" i="1">
                <a:ea typeface="ＭＳ Ｐゴシック" panose="020B0600070205080204" pitchFamily="34" charset="-128"/>
              </a:rPr>
              <a:t>author = </a:t>
            </a:r>
            <a:r>
              <a:rPr lang="en-US" altLang="zh-TW" b="1" i="1">
                <a:ea typeface="ＭＳ Ｐゴシック" panose="020B0600070205080204" pitchFamily="34" charset="-128"/>
              </a:rPr>
              <a:t>Ullman</a:t>
            </a:r>
            <a:r>
              <a:rPr lang="en-US" altLang="zh-TW">
                <a:ea typeface="ＭＳ Ｐゴシック" panose="020B0600070205080204" pitchFamily="34" charset="-128"/>
              </a:rPr>
              <a:t>)</a:t>
            </a:r>
            <a:r>
              <a:rPr lang="en-US" altLang="zh-TW" i="1">
                <a:ea typeface="ＭＳ Ｐゴシック" panose="020B0600070205080204" pitchFamily="34" charset="-128"/>
              </a:rPr>
              <a:t> AND</a:t>
            </a:r>
            <a:r>
              <a:rPr lang="en-US" altLang="zh-TW">
                <a:ea typeface="ＭＳ Ｐゴシック" panose="020B0600070205080204" pitchFamily="34" charset="-128"/>
              </a:rPr>
              <a:t> (text contains </a:t>
            </a:r>
            <a:r>
              <a:rPr lang="en-US" altLang="zh-TW" b="1" i="1">
                <a:ea typeface="ＭＳ Ｐゴシック" panose="020B0600070205080204" pitchFamily="34" charset="-128"/>
              </a:rPr>
              <a:t>automata</a:t>
            </a:r>
            <a:r>
              <a:rPr lang="en-US" altLang="zh-TW">
                <a:ea typeface="ＭＳ Ｐゴシック" panose="020B0600070205080204" pitchFamily="34" charset="-128"/>
              </a:rPr>
              <a:t>)</a:t>
            </a:r>
          </a:p>
        </p:txBody>
      </p:sp>
      <p:sp>
        <p:nvSpPr>
          <p:cNvPr id="84996" name="Slide Number Placeholder 5">
            <a:extLst>
              <a:ext uri="{FF2B5EF4-FFF2-40B4-BE49-F238E27FC236}">
                <a16:creationId xmlns:a16="http://schemas.microsoft.com/office/drawing/2014/main" id="{1ACB0D0F-816B-B714-6E30-BC3362169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F69A711-83BE-4E15-82D2-932E5E304318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F080ED46-1ED4-FC66-52B7-08850899E6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Evidence accumulation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3589A6FB-C18D-B540-56EA-B39BAFD397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1 vs. 0 occurrence of a search term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2 vs. 1 occurrence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3 vs. 2 occurrences, etc.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Usually more seems better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Need term frequency information in docs</a:t>
            </a:r>
          </a:p>
        </p:txBody>
      </p:sp>
      <p:sp>
        <p:nvSpPr>
          <p:cNvPr id="87044" name="Slide Number Placeholder 5">
            <a:extLst>
              <a:ext uri="{FF2B5EF4-FFF2-40B4-BE49-F238E27FC236}">
                <a16:creationId xmlns:a16="http://schemas.microsoft.com/office/drawing/2014/main" id="{FDBF5960-54BA-C6D7-125A-294D2F62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BE53ECE-25FB-496A-BF92-06448EC33EFF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C4C9E60E-BB68-2CAF-3B31-6A4AA1BE1F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Ranking search results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35B585AB-C488-FA66-DFCE-95FB747277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Boolean queries give inclusion or exclusion of docs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Often we want to rank/group results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Need to measure proximity from query to each doc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Need to decide whether docs presented to user are singletons, or a group of docs covering various aspects of the query</a:t>
            </a:r>
          </a:p>
        </p:txBody>
      </p:sp>
      <p:sp>
        <p:nvSpPr>
          <p:cNvPr id="89092" name="Slide Number Placeholder 5">
            <a:extLst>
              <a:ext uri="{FF2B5EF4-FFF2-40B4-BE49-F238E27FC236}">
                <a16:creationId xmlns:a16="http://schemas.microsoft.com/office/drawing/2014/main" id="{2A919507-63E5-4266-536E-4FCBB5F3A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2B8AA73-787B-4622-B8E1-210AB5D03F4F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F90CF6C1-CE2F-1B1C-148E-7E7D6010DA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>
                <a:ea typeface="ＭＳ Ｐゴシック" panose="020B0600070205080204" pitchFamily="34" charset="-128"/>
              </a:rPr>
              <a:t>IR vs. databases:</a:t>
            </a:r>
            <a:br>
              <a:rPr lang="en-US" altLang="zh-TW" sz="3600">
                <a:ea typeface="ＭＳ Ｐゴシック" panose="020B0600070205080204" pitchFamily="34" charset="-128"/>
              </a:rPr>
            </a:br>
            <a:r>
              <a:rPr lang="en-US" altLang="zh-TW" sz="3600">
                <a:ea typeface="ＭＳ Ｐゴシック" panose="020B0600070205080204" pitchFamily="34" charset="-128"/>
              </a:rPr>
              <a:t>Structured vs unstructured data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A6A1E2C8-C232-F308-A74C-E70BE84F29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Structured data tends to refer to information in “tables”</a:t>
            </a:r>
          </a:p>
        </p:txBody>
      </p:sp>
      <p:sp>
        <p:nvSpPr>
          <p:cNvPr id="91140" name="Slide Number Placeholder 5">
            <a:extLst>
              <a:ext uri="{FF2B5EF4-FFF2-40B4-BE49-F238E27FC236}">
                <a16:creationId xmlns:a16="http://schemas.microsoft.com/office/drawing/2014/main" id="{A7826B0F-6654-4A5D-F42F-6CB9CD82D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BA77524-62BE-4585-8C6A-432A424141A4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91141" name="Rectangle 4">
            <a:extLst>
              <a:ext uri="{FF2B5EF4-FFF2-40B4-BE49-F238E27FC236}">
                <a16:creationId xmlns:a16="http://schemas.microsoft.com/office/drawing/2014/main" id="{EE7233A4-E124-C284-DFFA-BA2B734E6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667000"/>
            <a:ext cx="6172200" cy="2209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91142" name="Rectangle 5">
            <a:extLst>
              <a:ext uri="{FF2B5EF4-FFF2-40B4-BE49-F238E27FC236}">
                <a16:creationId xmlns:a16="http://schemas.microsoft.com/office/drawing/2014/main" id="{0DF9E9FB-BDA7-846F-12C6-7A956C85D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200400"/>
            <a:ext cx="61722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91143" name="Rectangle 6">
            <a:extLst>
              <a:ext uri="{FF2B5EF4-FFF2-40B4-BE49-F238E27FC236}">
                <a16:creationId xmlns:a16="http://schemas.microsoft.com/office/drawing/2014/main" id="{FB408CDB-3E89-776F-D951-8DADD9DBD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733800"/>
            <a:ext cx="61722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91144" name="Rectangle 7">
            <a:extLst>
              <a:ext uri="{FF2B5EF4-FFF2-40B4-BE49-F238E27FC236}">
                <a16:creationId xmlns:a16="http://schemas.microsoft.com/office/drawing/2014/main" id="{A736D856-5E9E-B021-CDA2-F789F7F2F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667000"/>
            <a:ext cx="2362200" cy="220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91145" name="Text Box 8">
            <a:extLst>
              <a:ext uri="{FF2B5EF4-FFF2-40B4-BE49-F238E27FC236}">
                <a16:creationId xmlns:a16="http://schemas.microsoft.com/office/drawing/2014/main" id="{1F562F33-9075-AD37-C732-727C00879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938" y="2743200"/>
            <a:ext cx="1541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Employee</a:t>
            </a:r>
          </a:p>
        </p:txBody>
      </p:sp>
      <p:sp>
        <p:nvSpPr>
          <p:cNvPr id="91146" name="Text Box 9">
            <a:extLst>
              <a:ext uri="{FF2B5EF4-FFF2-40B4-BE49-F238E27FC236}">
                <a16:creationId xmlns:a16="http://schemas.microsoft.com/office/drawing/2014/main" id="{56B77222-F0BE-074C-846A-0D01DFCA8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4938" y="2743200"/>
            <a:ext cx="1389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Manager</a:t>
            </a:r>
          </a:p>
        </p:txBody>
      </p:sp>
      <p:sp>
        <p:nvSpPr>
          <p:cNvPr id="91147" name="Text Box 10">
            <a:extLst>
              <a:ext uri="{FF2B5EF4-FFF2-40B4-BE49-F238E27FC236}">
                <a16:creationId xmlns:a16="http://schemas.microsoft.com/office/drawing/2014/main" id="{1765F588-299A-C76C-F20D-1CF76CE5B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3313" y="2743200"/>
            <a:ext cx="1049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Salary</a:t>
            </a:r>
          </a:p>
        </p:txBody>
      </p:sp>
      <p:sp>
        <p:nvSpPr>
          <p:cNvPr id="91148" name="Text Box 11">
            <a:extLst>
              <a:ext uri="{FF2B5EF4-FFF2-40B4-BE49-F238E27FC236}">
                <a16:creationId xmlns:a16="http://schemas.microsoft.com/office/drawing/2014/main" id="{8C7672DD-4EA8-B379-A250-2576FD1A5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175" y="3276600"/>
            <a:ext cx="963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Smith</a:t>
            </a:r>
          </a:p>
        </p:txBody>
      </p:sp>
      <p:sp>
        <p:nvSpPr>
          <p:cNvPr id="91149" name="Text Box 12">
            <a:extLst>
              <a:ext uri="{FF2B5EF4-FFF2-40B4-BE49-F238E27FC236}">
                <a16:creationId xmlns:a16="http://schemas.microsoft.com/office/drawing/2014/main" id="{119D1B57-7476-2B27-ECE2-6CC77781B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276600"/>
            <a:ext cx="998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Jones</a:t>
            </a:r>
          </a:p>
        </p:txBody>
      </p:sp>
      <p:sp>
        <p:nvSpPr>
          <p:cNvPr id="91150" name="Text Box 13">
            <a:extLst>
              <a:ext uri="{FF2B5EF4-FFF2-40B4-BE49-F238E27FC236}">
                <a16:creationId xmlns:a16="http://schemas.microsoft.com/office/drawing/2014/main" id="{19F11CE5-7F35-6EBE-F78B-1998BEDBE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5538" y="3276600"/>
            <a:ext cx="1033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50000</a:t>
            </a:r>
          </a:p>
        </p:txBody>
      </p:sp>
      <p:sp>
        <p:nvSpPr>
          <p:cNvPr id="91151" name="Text Box 14">
            <a:extLst>
              <a:ext uri="{FF2B5EF4-FFF2-40B4-BE49-F238E27FC236}">
                <a16:creationId xmlns:a16="http://schemas.microsoft.com/office/drawing/2014/main" id="{2F1BC407-31F1-7970-1AD6-E2343B56A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938" y="3810000"/>
            <a:ext cx="1084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Chang</a:t>
            </a:r>
          </a:p>
        </p:txBody>
      </p:sp>
      <p:sp>
        <p:nvSpPr>
          <p:cNvPr id="91152" name="Text Box 15">
            <a:extLst>
              <a:ext uri="{FF2B5EF4-FFF2-40B4-BE49-F238E27FC236}">
                <a16:creationId xmlns:a16="http://schemas.microsoft.com/office/drawing/2014/main" id="{4ECF6166-F62D-A915-B3F4-68F20D122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3188" y="3810000"/>
            <a:ext cx="963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Smith</a:t>
            </a:r>
          </a:p>
        </p:txBody>
      </p:sp>
      <p:sp>
        <p:nvSpPr>
          <p:cNvPr id="91153" name="Rectangle 16">
            <a:extLst>
              <a:ext uri="{FF2B5EF4-FFF2-40B4-BE49-F238E27FC236}">
                <a16:creationId xmlns:a16="http://schemas.microsoft.com/office/drawing/2014/main" id="{A16D18B7-06A1-6844-C623-DF8CF9AEE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200400"/>
            <a:ext cx="6172200" cy="76200"/>
          </a:xfrm>
          <a:prstGeom prst="rect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  <a:cs typeface="Arial Unicode MS" pitchFamily="34" charset="-128"/>
            </a:endParaRPr>
          </a:p>
        </p:txBody>
      </p:sp>
      <p:sp>
        <p:nvSpPr>
          <p:cNvPr id="91154" name="Text Box 17">
            <a:extLst>
              <a:ext uri="{FF2B5EF4-FFF2-40B4-BE49-F238E27FC236}">
                <a16:creationId xmlns:a16="http://schemas.microsoft.com/office/drawing/2014/main" id="{590EAF00-9479-E750-33E9-95B644D4D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5538" y="3810000"/>
            <a:ext cx="1033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60000</a:t>
            </a:r>
          </a:p>
        </p:txBody>
      </p:sp>
      <p:sp>
        <p:nvSpPr>
          <p:cNvPr id="91155" name="Text Box 18">
            <a:extLst>
              <a:ext uri="{FF2B5EF4-FFF2-40B4-BE49-F238E27FC236}">
                <a16:creationId xmlns:a16="http://schemas.microsoft.com/office/drawing/2014/main" id="{D7428419-9079-0C38-2BBD-D7494F057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5538" y="4343400"/>
            <a:ext cx="1033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50000</a:t>
            </a:r>
          </a:p>
        </p:txBody>
      </p:sp>
      <p:sp>
        <p:nvSpPr>
          <p:cNvPr id="91156" name="Text Box 19">
            <a:extLst>
              <a:ext uri="{FF2B5EF4-FFF2-40B4-BE49-F238E27FC236}">
                <a16:creationId xmlns:a16="http://schemas.microsoft.com/office/drawing/2014/main" id="{12D3CB3F-B6A9-6CE8-9BE4-B50777FEA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343400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Ivy</a:t>
            </a:r>
          </a:p>
        </p:txBody>
      </p:sp>
      <p:sp>
        <p:nvSpPr>
          <p:cNvPr id="91157" name="Text Box 20">
            <a:extLst>
              <a:ext uri="{FF2B5EF4-FFF2-40B4-BE49-F238E27FC236}">
                <a16:creationId xmlns:a16="http://schemas.microsoft.com/office/drawing/2014/main" id="{6949DB23-AF3A-B43E-8D08-FC16273AB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3188" y="4343400"/>
            <a:ext cx="963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Smith</a:t>
            </a:r>
          </a:p>
        </p:txBody>
      </p:sp>
      <p:sp>
        <p:nvSpPr>
          <p:cNvPr id="91158" name="Text Box 21">
            <a:extLst>
              <a:ext uri="{FF2B5EF4-FFF2-40B4-BE49-F238E27FC236}">
                <a16:creationId xmlns:a16="http://schemas.microsoft.com/office/drawing/2014/main" id="{8F81F622-CE0E-0DD9-B238-37B6A40D1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289550"/>
            <a:ext cx="68992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Typically allows numerical range and exact match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(for text) queries, e.g.,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i="1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Salary &lt; 60000 AND Manager = Smith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  <a:cs typeface="Arial Unicode MS" pitchFamily="34" charset="-128"/>
              </a:rPr>
              <a:t>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04DEAFBC-C888-BFE3-48D3-8795129362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Unstructured data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F6B6FC03-2BF4-9C0D-5828-651E87EB91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Typically refers to free text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Allows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Keyword queries including operators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More sophisticated “concept” queries e.g.,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find all web pages dealing with </a:t>
            </a:r>
            <a:r>
              <a:rPr lang="en-US" altLang="zh-TW" i="1">
                <a:ea typeface="ＭＳ Ｐゴシック" panose="020B0600070205080204" pitchFamily="34" charset="-128"/>
              </a:rPr>
              <a:t>drug abuse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Classic model for searching text documents</a:t>
            </a: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zh-TW" altLang="en-US" sz="2000">
              <a:ea typeface="ＭＳ Ｐゴシック" panose="020B0600070205080204" pitchFamily="34" charset="-128"/>
            </a:endParaRPr>
          </a:p>
        </p:txBody>
      </p:sp>
      <p:sp>
        <p:nvSpPr>
          <p:cNvPr id="93188" name="Slide Number Placeholder 5">
            <a:extLst>
              <a:ext uri="{FF2B5EF4-FFF2-40B4-BE49-F238E27FC236}">
                <a16:creationId xmlns:a16="http://schemas.microsoft.com/office/drawing/2014/main" id="{3BDE16D1-7EBB-A5B7-7508-041192B32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614D810-7492-4B77-BCB1-D8B581B94970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85588207-0D4A-0C3A-9126-FB4A92EC5A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Semi-structured data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2D9E4135-E841-048A-8869-4037461289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 fact almost no data is “unstructured”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E.g., this slide has distinctly identified zones such as the </a:t>
            </a:r>
            <a:r>
              <a:rPr lang="en-US" altLang="zh-TW" i="1">
                <a:ea typeface="ＭＳ Ｐゴシック" panose="020B0600070205080204" pitchFamily="34" charset="-128"/>
              </a:rPr>
              <a:t>Title</a:t>
            </a:r>
            <a:r>
              <a:rPr lang="en-US" altLang="zh-TW">
                <a:ea typeface="ＭＳ Ｐゴシック" panose="020B0600070205080204" pitchFamily="34" charset="-128"/>
              </a:rPr>
              <a:t> and </a:t>
            </a:r>
            <a:r>
              <a:rPr lang="en-US" altLang="zh-TW" i="1">
                <a:ea typeface="ＭＳ Ｐゴシック" panose="020B0600070205080204" pitchFamily="34" charset="-128"/>
              </a:rPr>
              <a:t>Bullets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Facilitates “semi-structured” search such as</a:t>
            </a:r>
          </a:p>
          <a:p>
            <a:pPr lvl="1" eaLnBrk="1" hangingPunct="1"/>
            <a:r>
              <a:rPr lang="en-US" altLang="zh-TW" i="1">
                <a:ea typeface="ＭＳ Ｐゴシック" panose="020B0600070205080204" pitchFamily="34" charset="-128"/>
              </a:rPr>
              <a:t>Title</a:t>
            </a:r>
            <a:r>
              <a:rPr lang="en-US" altLang="zh-TW">
                <a:ea typeface="ＭＳ Ｐゴシック" panose="020B0600070205080204" pitchFamily="34" charset="-128"/>
              </a:rPr>
              <a:t> contains </a:t>
            </a:r>
            <a:r>
              <a:rPr lang="en-US" altLang="zh-TW" u="sng">
                <a:ea typeface="ＭＳ Ｐゴシック" panose="020B0600070205080204" pitchFamily="34" charset="-128"/>
              </a:rPr>
              <a:t>data</a:t>
            </a:r>
            <a:r>
              <a:rPr lang="en-US" altLang="zh-TW">
                <a:ea typeface="ＭＳ Ｐゴシック" panose="020B0600070205080204" pitchFamily="34" charset="-128"/>
              </a:rPr>
              <a:t> AND </a:t>
            </a:r>
            <a:r>
              <a:rPr lang="en-US" altLang="zh-TW" i="1">
                <a:ea typeface="ＭＳ Ｐゴシック" panose="020B0600070205080204" pitchFamily="34" charset="-128"/>
              </a:rPr>
              <a:t>Bullets</a:t>
            </a:r>
            <a:r>
              <a:rPr lang="en-US" altLang="zh-TW">
                <a:ea typeface="ＭＳ Ｐゴシック" panose="020B0600070205080204" pitchFamily="34" charset="-128"/>
              </a:rPr>
              <a:t> contain </a:t>
            </a:r>
            <a:r>
              <a:rPr lang="en-US" altLang="zh-TW" u="sng">
                <a:ea typeface="ＭＳ Ｐゴシック" panose="020B0600070205080204" pitchFamily="34" charset="-128"/>
              </a:rPr>
              <a:t>search</a:t>
            </a:r>
          </a:p>
          <a:p>
            <a:pPr lvl="1" eaLnBrk="1" hangingPunct="1"/>
            <a:endParaRPr lang="en-US" altLang="zh-TW" u="sng">
              <a:ea typeface="ＭＳ Ｐゴシック" panose="020B0600070205080204" pitchFamily="34" charset="-128"/>
            </a:endParaRPr>
          </a:p>
          <a:p>
            <a:pPr lvl="1" eaLnBrk="1" hangingPunct="1"/>
            <a:endParaRPr lang="en-US" altLang="zh-TW" u="sng">
              <a:ea typeface="ＭＳ Ｐゴシック" panose="020B0600070205080204" pitchFamily="34" charset="-128"/>
            </a:endParaRPr>
          </a:p>
          <a:p>
            <a:pPr lvl="2" eaLnBrk="1" hangingPunct="1">
              <a:buFont typeface="Wingdings" panose="05000000000000000000" pitchFamily="2" charset="2"/>
              <a:buNone/>
            </a:pPr>
            <a:r>
              <a:rPr lang="en-US" altLang="zh-TW" sz="2400">
                <a:ea typeface="ＭＳ Ｐゴシック" panose="020B0600070205080204" pitchFamily="34" charset="-128"/>
              </a:rPr>
              <a:t>… to say nothing of linguistic structure</a:t>
            </a:r>
          </a:p>
        </p:txBody>
      </p:sp>
      <p:sp>
        <p:nvSpPr>
          <p:cNvPr id="95236" name="Slide Number Placeholder 5">
            <a:extLst>
              <a:ext uri="{FF2B5EF4-FFF2-40B4-BE49-F238E27FC236}">
                <a16:creationId xmlns:a16="http://schemas.microsoft.com/office/drawing/2014/main" id="{8641DAEA-403D-5BB2-E866-6113D4059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0D0E552-E9E2-4AE5-A03C-89D9B6BC7F24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5F015E4F-30D3-89AA-C003-DEC60BC1EA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More sophisticated semi-structured search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CA5A5D5B-1082-AD31-4E9B-891F01F74E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i="1">
                <a:ea typeface="ＭＳ Ｐゴシック" panose="020B0600070205080204" pitchFamily="34" charset="-128"/>
              </a:rPr>
              <a:t>Title</a:t>
            </a:r>
            <a:r>
              <a:rPr lang="en-US" altLang="zh-TW">
                <a:ea typeface="ＭＳ Ｐゴシック" panose="020B0600070205080204" pitchFamily="34" charset="-128"/>
              </a:rPr>
              <a:t> is about </a:t>
            </a:r>
            <a:r>
              <a:rPr lang="en-US" altLang="zh-TW" u="sng">
                <a:ea typeface="ＭＳ Ｐゴシック" panose="020B0600070205080204" pitchFamily="34" charset="-128"/>
              </a:rPr>
              <a:t>Object Oriented Programming</a:t>
            </a:r>
            <a:r>
              <a:rPr lang="en-US" altLang="zh-TW">
                <a:ea typeface="ＭＳ Ｐゴシック" panose="020B0600070205080204" pitchFamily="34" charset="-128"/>
              </a:rPr>
              <a:t> AND </a:t>
            </a:r>
            <a:r>
              <a:rPr lang="en-US" altLang="zh-TW" i="1">
                <a:ea typeface="ＭＳ Ｐゴシック" panose="020B0600070205080204" pitchFamily="34" charset="-128"/>
              </a:rPr>
              <a:t>Author</a:t>
            </a:r>
            <a:r>
              <a:rPr lang="en-US" altLang="zh-TW">
                <a:ea typeface="ＭＳ Ｐゴシック" panose="020B0600070205080204" pitchFamily="34" charset="-128"/>
              </a:rPr>
              <a:t>  something like </a:t>
            </a:r>
            <a:r>
              <a:rPr lang="en-US" altLang="zh-TW" u="sng">
                <a:ea typeface="ＭＳ Ｐゴシック" panose="020B0600070205080204" pitchFamily="34" charset="-128"/>
              </a:rPr>
              <a:t>stro*rup</a:t>
            </a:r>
            <a:r>
              <a:rPr lang="en-US" altLang="zh-TW">
                <a:ea typeface="ＭＳ Ｐゴシック" panose="020B0600070205080204" pitchFamily="34" charset="-128"/>
              </a:rPr>
              <a:t> 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where * is the wild-card operator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Issues: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how do you process “about”?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how do you rank results?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focus of XML search (</a:t>
            </a:r>
            <a:r>
              <a:rPr lang="en-US" altLang="zh-TW" i="1">
                <a:ea typeface="ＭＳ Ｐゴシック" panose="020B0600070205080204" pitchFamily="34" charset="-128"/>
              </a:rPr>
              <a:t>IIR </a:t>
            </a:r>
            <a:r>
              <a:rPr lang="en-US" altLang="zh-TW">
                <a:ea typeface="ＭＳ Ｐゴシック" panose="020B0600070205080204" pitchFamily="34" charset="-128"/>
              </a:rPr>
              <a:t>chapter 10)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Will be skipped in our class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97284" name="Slide Number Placeholder 5">
            <a:extLst>
              <a:ext uri="{FF2B5EF4-FFF2-40B4-BE49-F238E27FC236}">
                <a16:creationId xmlns:a16="http://schemas.microsoft.com/office/drawing/2014/main" id="{7ECE88BD-B497-186C-151F-4D20A19B3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FB94E8D-52B5-4BAA-892D-659290827A82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4">
            <a:extLst>
              <a:ext uri="{FF2B5EF4-FFF2-40B4-BE49-F238E27FC236}">
                <a16:creationId xmlns:a16="http://schemas.microsoft.com/office/drawing/2014/main" id="{C7232F3D-33DB-B2B1-716F-43C401F333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Thanks for Your Attention!</a:t>
            </a:r>
          </a:p>
        </p:txBody>
      </p:sp>
      <p:sp>
        <p:nvSpPr>
          <p:cNvPr id="99331" name="Rectangle 5">
            <a:extLst>
              <a:ext uri="{FF2B5EF4-FFF2-40B4-BE49-F238E27FC236}">
                <a16:creationId xmlns:a16="http://schemas.microsoft.com/office/drawing/2014/main" id="{66356AC4-EBA4-A037-4B26-0ADDB5A4BF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lvl="1"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zh-TW" sz="4400">
                <a:ea typeface="ＭＳ Ｐゴシック" panose="020B0600070205080204" pitchFamily="34" charset="-128"/>
              </a:rPr>
              <a:t>Any questions?</a:t>
            </a:r>
          </a:p>
        </p:txBody>
      </p:sp>
      <p:sp>
        <p:nvSpPr>
          <p:cNvPr id="99332" name="Slide Number Placeholder 5">
            <a:extLst>
              <a:ext uri="{FF2B5EF4-FFF2-40B4-BE49-F238E27FC236}">
                <a16:creationId xmlns:a16="http://schemas.microsoft.com/office/drawing/2014/main" id="{5DB83D59-5F30-0609-A0E7-D5A9EAF40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81BAD31-C2F6-4965-BE99-B924944D2F24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  <a:cs typeface="Arial Unicode MS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14456</TotalTime>
  <Words>2298</Words>
  <Application>Microsoft Office PowerPoint</Application>
  <PresentationFormat>如螢幕大小 (4:3)</PresentationFormat>
  <Paragraphs>517</Paragraphs>
  <Slides>45</Slides>
  <Notes>43</Notes>
  <HiddenSlides>0</HiddenSlides>
  <MMClips>0</MMClips>
  <ScaleCrop>false</ScaleCrop>
  <HeadingPairs>
    <vt:vector size="8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3</vt:i4>
      </vt:variant>
      <vt:variant>
        <vt:lpstr>投影片標題</vt:lpstr>
      </vt:variant>
      <vt:variant>
        <vt:i4>45</vt:i4>
      </vt:variant>
    </vt:vector>
  </HeadingPairs>
  <TitlesOfParts>
    <vt:vector size="61" baseType="lpstr">
      <vt:lpstr>Lucida Sans</vt:lpstr>
      <vt:lpstr>Arial Unicode MS</vt:lpstr>
      <vt:lpstr>Arial</vt:lpstr>
      <vt:lpstr>Calibri</vt:lpstr>
      <vt:lpstr>ＭＳ Ｐゴシック</vt:lpstr>
      <vt:lpstr>Wingdings</vt:lpstr>
      <vt:lpstr>新細明體</vt:lpstr>
      <vt:lpstr>Tahoma</vt:lpstr>
      <vt:lpstr>Times New Roman</vt:lpstr>
      <vt:lpstr>Lucida Sans Typewriter</vt:lpstr>
      <vt:lpstr>Comic Sans MS</vt:lpstr>
      <vt:lpstr>Courier New</vt:lpstr>
      <vt:lpstr>IIR-slides</vt:lpstr>
      <vt:lpstr>Excel.Chart.8</vt:lpstr>
      <vt:lpstr>Microsoft Excel Worksheet</vt:lpstr>
      <vt:lpstr>Microsoft Excel 97 - 2004 Worksheet</vt:lpstr>
      <vt:lpstr>PowerPoint 簡報</vt:lpstr>
      <vt:lpstr>Information Retrieval</vt:lpstr>
      <vt:lpstr>Unstructured (text) vs. structured (database) data in the mid-nineties</vt:lpstr>
      <vt:lpstr>Unstructured (text) vs. structured (database) data today</vt:lpstr>
      <vt:lpstr>Unstructured data in 1620</vt:lpstr>
      <vt:lpstr>Who is Brutus, Caesar, and Calpurnia?</vt:lpstr>
      <vt:lpstr>Term-document incidence matrix</vt:lpstr>
      <vt:lpstr>Incidence vectors</vt:lpstr>
      <vt:lpstr>One-hot encoding</vt:lpstr>
      <vt:lpstr>Answers to query</vt:lpstr>
      <vt:lpstr>Basic assumptions of Information Retrieval</vt:lpstr>
      <vt:lpstr>The classic search model</vt:lpstr>
      <vt:lpstr>How good are the retrieved docs?</vt:lpstr>
      <vt:lpstr>Bigger collections</vt:lpstr>
      <vt:lpstr>Can’t build the term-document matrix</vt:lpstr>
      <vt:lpstr>Inverted index</vt:lpstr>
      <vt:lpstr>Inverted index</vt:lpstr>
      <vt:lpstr>Inverted index construction</vt:lpstr>
      <vt:lpstr>Indexer steps: Token sequence</vt:lpstr>
      <vt:lpstr>Indexer steps: Sort</vt:lpstr>
      <vt:lpstr>Indexer steps: Dictionary &amp; Postings</vt:lpstr>
      <vt:lpstr>Where do we pay in storage?</vt:lpstr>
      <vt:lpstr>The index we just built</vt:lpstr>
      <vt:lpstr>Query processing: AND</vt:lpstr>
      <vt:lpstr>The merge</vt:lpstr>
      <vt:lpstr>Intersecting two postings lists (a “merge” algorithm)</vt:lpstr>
      <vt:lpstr>Boolean queries: Exact match</vt:lpstr>
      <vt:lpstr>Example: WestLaw   http://www.westlaw.com/</vt:lpstr>
      <vt:lpstr>Example: WestLaw   http://www.westlaw.com/</vt:lpstr>
      <vt:lpstr>Boolean queries:  More general merges</vt:lpstr>
      <vt:lpstr>Merging</vt:lpstr>
      <vt:lpstr>Query optimization</vt:lpstr>
      <vt:lpstr>Query optimization example</vt:lpstr>
      <vt:lpstr>More general optimization</vt:lpstr>
      <vt:lpstr>Exercise</vt:lpstr>
      <vt:lpstr>Query processing exercises</vt:lpstr>
      <vt:lpstr>Exercise</vt:lpstr>
      <vt:lpstr>What’s ahead in IR? Beyond term search</vt:lpstr>
      <vt:lpstr>Evidence accumulation</vt:lpstr>
      <vt:lpstr>Ranking search results</vt:lpstr>
      <vt:lpstr>IR vs. databases: Structured vs unstructured data</vt:lpstr>
      <vt:lpstr>Unstructured data</vt:lpstr>
      <vt:lpstr>Semi-structured data</vt:lpstr>
      <vt:lpstr>More sophisticated semi-structured search</vt:lpstr>
      <vt:lpstr>Thanks for Your Attention!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王正豪</cp:lastModifiedBy>
  <cp:revision>322</cp:revision>
  <cp:lastPrinted>2009-03-27T02:28:50Z</cp:lastPrinted>
  <dcterms:created xsi:type="dcterms:W3CDTF">2009-09-21T23:46:17Z</dcterms:created>
  <dcterms:modified xsi:type="dcterms:W3CDTF">2026-09-08T09:31:09Z</dcterms:modified>
</cp:coreProperties>
</file>