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6" r:id="rId4"/>
    <p:sldId id="270" r:id="rId5"/>
    <p:sldId id="275" r:id="rId6"/>
    <p:sldId id="269" r:id="rId7"/>
    <p:sldId id="272" r:id="rId8"/>
    <p:sldId id="263" r:id="rId9"/>
    <p:sldId id="271" r:id="rId10"/>
    <p:sldId id="274" r:id="rId11"/>
    <p:sldId id="262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69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44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892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972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0427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006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032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752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19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42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3D06D-798D-41B2-8E09-945CDEC492DF}" type="datetimeFigureOut">
              <a:rPr lang="zh-TW" altLang="en-US" smtClean="0"/>
              <a:t>2025/12/9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D3188-31C8-4289-BF43-961C2C4CF5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05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cs.stanford.edu/people/jure/pubs/mobile-kdd11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nap.stanford.edu/data/loc-Gowalla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Educational Data Mining: HW#4 (</a:t>
            </a:r>
            <a:r>
              <a:rPr lang="en-US" altLang="zh-TW" dirty="0">
                <a:solidFill>
                  <a:srgbClr val="0000FF"/>
                </a:solidFill>
              </a:rPr>
              <a:t>Optional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TW"/>
          </a:p>
          <a:p>
            <a:r>
              <a:rPr lang="en-US" altLang="zh-TW"/>
              <a:t>By </a:t>
            </a:r>
            <a:r>
              <a:rPr lang="en-US" altLang="zh-TW" dirty="0"/>
              <a:t>J. H. Wang</a:t>
            </a:r>
          </a:p>
          <a:p>
            <a:r>
              <a:rPr lang="en-US" altLang="zh-TW" dirty="0"/>
              <a:t>Dec. 9, 2025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1868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E. Cho, S. A. Myers, J. </a:t>
            </a:r>
            <a:r>
              <a:rPr lang="en-US" altLang="zh-TW" dirty="0" err="1"/>
              <a:t>Leskovec</a:t>
            </a:r>
            <a:r>
              <a:rPr lang="en-US" altLang="zh-TW" dirty="0"/>
              <a:t>. Friendship and Mobility: </a:t>
            </a:r>
            <a:r>
              <a:rPr lang="en-US" altLang="zh-TW" dirty="0">
                <a:hlinkClick r:id="rId2"/>
              </a:rPr>
              <a:t>Friendship and Mobility: User Movement in Location-Based Social Networks</a:t>
            </a:r>
            <a:r>
              <a:rPr lang="en-US" altLang="zh-TW" dirty="0"/>
              <a:t> ACM SIGKDD International Conference on Knowledge Discovery and Data Mining (KDD), 2011.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06453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Thanks for Your Attention!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8913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[Optional] Programming Exercise in MapReduce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Goal: A MapReduce program for analyzing the check-in records in social networks</a:t>
            </a:r>
          </a:p>
          <a:p>
            <a:endParaRPr lang="en-US" altLang="zh-TW" dirty="0"/>
          </a:p>
          <a:p>
            <a:r>
              <a:rPr lang="en-US" altLang="zh-TW" dirty="0"/>
              <a:t>Input: Check-in records in social networking site </a:t>
            </a:r>
            <a:r>
              <a:rPr lang="en-US" altLang="zh-TW" i="1" dirty="0" err="1">
                <a:solidFill>
                  <a:srgbClr val="0000FF"/>
                </a:solidFill>
              </a:rPr>
              <a:t>Gowalla</a:t>
            </a:r>
            <a:endParaRPr lang="en-US" altLang="zh-TW" i="1" dirty="0">
              <a:solidFill>
                <a:srgbClr val="0000FF"/>
              </a:solidFill>
            </a:endParaRPr>
          </a:p>
          <a:p>
            <a:pPr lvl="1"/>
            <a:r>
              <a:rPr lang="en-US" altLang="zh-TW" dirty="0"/>
              <a:t>Time and location information of check-ins made by users</a:t>
            </a:r>
          </a:p>
          <a:p>
            <a:pPr lvl="1"/>
            <a:r>
              <a:rPr lang="en-US" altLang="zh-TW" dirty="0"/>
              <a:t>Friendship network of </a:t>
            </a:r>
            <a:r>
              <a:rPr lang="en-US" altLang="zh-TW" dirty="0" err="1"/>
              <a:t>Gowalla</a:t>
            </a:r>
            <a:r>
              <a:rPr lang="en-US" altLang="zh-TW" dirty="0"/>
              <a:t> users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Output: results of analysis (to be detailed later)</a:t>
            </a:r>
          </a:p>
          <a:p>
            <a:endParaRPr lang="en-US" altLang="zh-TW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6096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Dataset Information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err="1"/>
              <a:t>Gowalla</a:t>
            </a:r>
            <a:r>
              <a:rPr lang="en-US" altLang="zh-TW" dirty="0"/>
              <a:t> is a location-based social networking website where users share their locations by checking-in</a:t>
            </a:r>
          </a:p>
          <a:p>
            <a:r>
              <a:rPr lang="en-US" altLang="zh-TW" dirty="0"/>
              <a:t>The friendship network is undirected and was collected using their public API</a:t>
            </a:r>
          </a:p>
          <a:p>
            <a:pPr lvl="1"/>
            <a:r>
              <a:rPr lang="en-US" altLang="zh-TW" dirty="0"/>
              <a:t>It consists of 196,591 nodes and 950,327 edges</a:t>
            </a:r>
          </a:p>
          <a:p>
            <a:pPr lvl="1"/>
            <a:r>
              <a:rPr lang="en-US" altLang="zh-TW" dirty="0"/>
              <a:t>A total of 6,442,890 check-ins of these users during the period of Feb. 2009 - Oct. 2010</a:t>
            </a:r>
          </a:p>
          <a:p>
            <a:r>
              <a:rPr lang="en-US" altLang="zh-TW" dirty="0"/>
              <a:t>Dataset available at: </a:t>
            </a:r>
            <a:r>
              <a:rPr lang="en-US" altLang="zh-TW" dirty="0">
                <a:hlinkClick r:id="rId2"/>
              </a:rPr>
              <a:t>https://snap.stanford.edu/data/loc-Gowalla.html</a:t>
            </a:r>
            <a:r>
              <a:rPr lang="en-US" altLang="zh-TW" dirty="0"/>
              <a:t> </a:t>
            </a:r>
          </a:p>
          <a:p>
            <a:pPr lvl="1"/>
            <a:r>
              <a:rPr lang="en-US" altLang="zh-TW" dirty="0"/>
              <a:t>Input format: 2 CSV files</a:t>
            </a:r>
          </a:p>
          <a:p>
            <a:pPr lvl="2"/>
            <a:r>
              <a:rPr lang="en-US" altLang="zh-TW" dirty="0"/>
              <a:t>Time and location information of check-ins made by users: </a:t>
            </a:r>
            <a:r>
              <a:rPr lang="en-US" altLang="zh-TW" dirty="0">
                <a:solidFill>
                  <a:srgbClr val="0000FF"/>
                </a:solidFill>
              </a:rPr>
              <a:t>&lt;</a:t>
            </a:r>
            <a:r>
              <a:rPr lang="en-US" altLang="zh-TW" dirty="0" err="1">
                <a:solidFill>
                  <a:srgbClr val="0000FF"/>
                </a:solidFill>
              </a:rPr>
              <a:t>user_id</a:t>
            </a:r>
            <a:r>
              <a:rPr lang="en-US" altLang="zh-TW" dirty="0">
                <a:solidFill>
                  <a:srgbClr val="0000FF"/>
                </a:solidFill>
              </a:rPr>
              <a:t>, </a:t>
            </a:r>
            <a:r>
              <a:rPr lang="en-US" altLang="zh-TW" dirty="0" err="1">
                <a:solidFill>
                  <a:srgbClr val="0000FF"/>
                </a:solidFill>
              </a:rPr>
              <a:t>checkin_time</a:t>
            </a:r>
            <a:r>
              <a:rPr lang="en-US" altLang="zh-TW" dirty="0">
                <a:solidFill>
                  <a:srgbClr val="0000FF"/>
                </a:solidFill>
              </a:rPr>
              <a:t>, latitude, longitude, </a:t>
            </a:r>
            <a:r>
              <a:rPr lang="en-US" altLang="zh-TW" dirty="0" err="1">
                <a:solidFill>
                  <a:srgbClr val="0000FF"/>
                </a:solidFill>
              </a:rPr>
              <a:t>location_id</a:t>
            </a:r>
            <a:r>
              <a:rPr lang="en-US" altLang="zh-TW" dirty="0">
                <a:solidFill>
                  <a:srgbClr val="0000FF"/>
                </a:solidFill>
              </a:rPr>
              <a:t>&gt;</a:t>
            </a:r>
          </a:p>
          <a:p>
            <a:pPr lvl="2"/>
            <a:r>
              <a:rPr lang="en-US" altLang="zh-TW" dirty="0"/>
              <a:t>Friendship network of </a:t>
            </a:r>
            <a:r>
              <a:rPr lang="en-US" altLang="zh-TW" dirty="0" err="1"/>
              <a:t>Gowalla</a:t>
            </a:r>
            <a:r>
              <a:rPr lang="en-US" altLang="zh-TW" dirty="0"/>
              <a:t> users: </a:t>
            </a:r>
            <a:r>
              <a:rPr lang="en-US" altLang="zh-TW" dirty="0">
                <a:solidFill>
                  <a:srgbClr val="0000FF"/>
                </a:solidFill>
              </a:rPr>
              <a:t>&lt;</a:t>
            </a:r>
            <a:r>
              <a:rPr lang="en-US" altLang="zh-TW" dirty="0" err="1">
                <a:solidFill>
                  <a:srgbClr val="0000FF"/>
                </a:solidFill>
              </a:rPr>
              <a:t>user_id</a:t>
            </a:r>
            <a:r>
              <a:rPr lang="en-US" altLang="zh-TW" dirty="0">
                <a:solidFill>
                  <a:srgbClr val="0000FF"/>
                </a:solidFill>
              </a:rPr>
              <a:t>, </a:t>
            </a:r>
            <a:r>
              <a:rPr lang="en-US" altLang="zh-TW" dirty="0" err="1">
                <a:solidFill>
                  <a:srgbClr val="0000FF"/>
                </a:solidFill>
              </a:rPr>
              <a:t>user_id</a:t>
            </a:r>
            <a:r>
              <a:rPr lang="en-US" altLang="zh-TW" dirty="0">
                <a:solidFill>
                  <a:srgbClr val="0000FF"/>
                </a:solidFill>
              </a:rPr>
              <a:t>&gt;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97769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Output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/>
              <a:t>All the following subtasks are [</a:t>
            </a:r>
            <a:r>
              <a:rPr lang="en-US" altLang="zh-TW" dirty="0">
                <a:solidFill>
                  <a:srgbClr val="FF0000"/>
                </a:solidFill>
              </a:rPr>
              <a:t>optional]</a:t>
            </a:r>
            <a:r>
              <a:rPr lang="en-US" altLang="zh-TW" dirty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/>
              <a:t>(</a:t>
            </a:r>
            <a:r>
              <a:rPr lang="en-US" altLang="zh-TW" b="1" dirty="0"/>
              <a:t>30 </a:t>
            </a:r>
            <a:r>
              <a:rPr lang="en-US" altLang="zh-TW" b="1" dirty="0" err="1"/>
              <a:t>pt</a:t>
            </a:r>
            <a:r>
              <a:rPr lang="en-US" altLang="zh-TW" dirty="0"/>
              <a:t>) List the top checked-in </a:t>
            </a:r>
            <a:r>
              <a:rPr lang="en-US" altLang="zh-TW" dirty="0">
                <a:solidFill>
                  <a:srgbClr val="0000FF"/>
                </a:solidFill>
              </a:rPr>
              <a:t>locations</a:t>
            </a:r>
            <a:r>
              <a:rPr lang="en-US" altLang="zh-TW" dirty="0"/>
              <a:t> (most popular)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/>
              <a:t>(</a:t>
            </a:r>
            <a:r>
              <a:rPr lang="en-US" altLang="zh-TW" b="1" dirty="0"/>
              <a:t>30 </a:t>
            </a:r>
            <a:r>
              <a:rPr lang="en-US" altLang="zh-TW" b="1" dirty="0" err="1"/>
              <a:t>pt</a:t>
            </a:r>
            <a:r>
              <a:rPr lang="en-US" altLang="zh-TW" dirty="0"/>
              <a:t>) List the top checked-in </a:t>
            </a:r>
            <a:r>
              <a:rPr lang="en-US" altLang="zh-TW" dirty="0">
                <a:solidFill>
                  <a:srgbClr val="0000FF"/>
                </a:solidFill>
              </a:rPr>
              <a:t>users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zh-TW" dirty="0"/>
              <a:t>(</a:t>
            </a:r>
            <a:r>
              <a:rPr lang="en-US" altLang="zh-TW" b="1" dirty="0"/>
              <a:t>40 </a:t>
            </a:r>
            <a:r>
              <a:rPr lang="en-US" altLang="zh-TW" b="1" dirty="0" err="1"/>
              <a:t>pt</a:t>
            </a:r>
            <a:r>
              <a:rPr lang="en-US" altLang="zh-TW" dirty="0"/>
              <a:t>) (*) List the most popular </a:t>
            </a:r>
            <a:r>
              <a:rPr lang="en-US" altLang="zh-TW" dirty="0">
                <a:solidFill>
                  <a:srgbClr val="0000FF"/>
                </a:solidFill>
              </a:rPr>
              <a:t>time</a:t>
            </a:r>
            <a:r>
              <a:rPr lang="en-US" altLang="zh-TW" dirty="0"/>
              <a:t> for check-ins (where time is divided into intervals by hours, for example, 7:00-8:00 or 18:00-19:00)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All of the above results *should* be sorted in descending order of the number of check-ins</a:t>
            </a:r>
          </a:p>
          <a:p>
            <a:pPr marL="457200" lvl="1" indent="0">
              <a:buNone/>
            </a:pPr>
            <a:endParaRPr lang="en-US" altLang="zh-TW" dirty="0"/>
          </a:p>
          <a:p>
            <a:pPr marL="914400" lvl="1" indent="-457200">
              <a:buFont typeface="+mj-lt"/>
              <a:buAutoNum type="arabicPeriod" startAt="4"/>
            </a:pPr>
            <a:r>
              <a:rPr lang="en-US" altLang="zh-TW" dirty="0"/>
              <a:t>[</a:t>
            </a:r>
            <a:r>
              <a:rPr lang="en-US" altLang="zh-TW" dirty="0">
                <a:solidFill>
                  <a:srgbClr val="0000FF"/>
                </a:solidFill>
              </a:rPr>
              <a:t>extra</a:t>
            </a:r>
            <a:r>
              <a:rPr lang="en-US" altLang="zh-TW" dirty="0"/>
              <a:t>] (</a:t>
            </a:r>
            <a:r>
              <a:rPr lang="en-US" altLang="zh-TW" b="1" dirty="0"/>
              <a:t>50 </a:t>
            </a:r>
            <a:r>
              <a:rPr lang="en-US" altLang="zh-TW" b="1" dirty="0" err="1"/>
              <a:t>pt</a:t>
            </a:r>
            <a:r>
              <a:rPr lang="en-US" altLang="zh-TW" dirty="0"/>
              <a:t>) (***) List the top locations with the </a:t>
            </a:r>
            <a:r>
              <a:rPr lang="en-US" altLang="zh-TW" dirty="0">
                <a:solidFill>
                  <a:srgbClr val="0000FF"/>
                </a:solidFill>
              </a:rPr>
              <a:t>largest “check-in community”</a:t>
            </a:r>
            <a:r>
              <a:rPr lang="en-US" altLang="zh-TW" dirty="0"/>
              <a:t>, sorted in descending order of the number of people in the community.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In this homework, the “check-in community” is defined as the people who check-in the same location are also friends</a:t>
            </a:r>
            <a:endParaRPr lang="en-US" altLang="zh-TW" dirty="0"/>
          </a:p>
          <a:p>
            <a:r>
              <a:rPr lang="en-US" altLang="zh-TW" dirty="0"/>
              <a:t>You also have to output the efficiency (running time) of each task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661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Output Format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Subtasks:</a:t>
            </a:r>
          </a:p>
          <a:p>
            <a:r>
              <a:rPr lang="en-US" altLang="zh-TW" dirty="0"/>
              <a:t>(1) a sorted list of locations with check-in frequencies</a:t>
            </a:r>
          </a:p>
          <a:p>
            <a:pPr lvl="1"/>
            <a:r>
              <a:rPr lang="en-US" altLang="zh-TW" dirty="0"/>
              <a:t>&lt;</a:t>
            </a:r>
            <a:r>
              <a:rPr lang="en-US" altLang="zh-TW" dirty="0" err="1"/>
              <a:t>location_id</a:t>
            </a:r>
            <a:r>
              <a:rPr lang="en-US" altLang="zh-TW" dirty="0"/>
              <a:t>&gt;, &lt;</a:t>
            </a:r>
            <a:r>
              <a:rPr lang="en-US" altLang="zh-TW" dirty="0" err="1"/>
              <a:t>freq</a:t>
            </a:r>
            <a:r>
              <a:rPr lang="en-US" altLang="zh-TW" dirty="0"/>
              <a:t>&gt;</a:t>
            </a:r>
          </a:p>
          <a:p>
            <a:r>
              <a:rPr lang="en-US" altLang="zh-TW" dirty="0"/>
              <a:t>(2) a sorted list of users with check-in frequencies</a:t>
            </a:r>
          </a:p>
          <a:p>
            <a:pPr lvl="1"/>
            <a:r>
              <a:rPr lang="en-US" altLang="zh-TW" dirty="0"/>
              <a:t>&lt;</a:t>
            </a:r>
            <a:r>
              <a:rPr lang="en-US" altLang="zh-TW" dirty="0" err="1"/>
              <a:t>user_id</a:t>
            </a:r>
            <a:r>
              <a:rPr lang="en-US" altLang="zh-TW" dirty="0"/>
              <a:t>&gt;, &lt;</a:t>
            </a:r>
            <a:r>
              <a:rPr lang="en-US" altLang="zh-TW" dirty="0" err="1"/>
              <a:t>freq</a:t>
            </a:r>
            <a:r>
              <a:rPr lang="en-US" altLang="zh-TW" dirty="0"/>
              <a:t>&gt;</a:t>
            </a:r>
          </a:p>
          <a:p>
            <a:r>
              <a:rPr lang="en-US" altLang="zh-TW" dirty="0"/>
              <a:t>(3) a sorted list of intervals with check-in frequencies</a:t>
            </a:r>
          </a:p>
          <a:p>
            <a:pPr lvl="1"/>
            <a:r>
              <a:rPr lang="en-US" altLang="zh-TW" dirty="0"/>
              <a:t>&lt;interval&gt;, &lt;</a:t>
            </a:r>
            <a:r>
              <a:rPr lang="en-US" altLang="zh-TW" dirty="0" err="1"/>
              <a:t>freq</a:t>
            </a:r>
            <a:r>
              <a:rPr lang="en-US" altLang="zh-TW" dirty="0"/>
              <a:t>&gt;</a:t>
            </a:r>
          </a:p>
          <a:p>
            <a:r>
              <a:rPr lang="en-US" altLang="zh-TW" dirty="0"/>
              <a:t>(4) a sorted list of locations with the largest community sizes</a:t>
            </a:r>
          </a:p>
          <a:p>
            <a:pPr lvl="1"/>
            <a:r>
              <a:rPr lang="en-US" altLang="zh-TW" dirty="0"/>
              <a:t>&lt;</a:t>
            </a:r>
            <a:r>
              <a:rPr lang="en-US" altLang="zh-TW" dirty="0" err="1"/>
              <a:t>location_id</a:t>
            </a:r>
            <a:r>
              <a:rPr lang="en-US" altLang="zh-TW" dirty="0"/>
              <a:t>&gt;, &lt;</a:t>
            </a:r>
            <a:r>
              <a:rPr lang="en-US" altLang="zh-TW" dirty="0" err="1"/>
              <a:t>largest_community_size</a:t>
            </a:r>
            <a:r>
              <a:rPr lang="en-US" altLang="zh-TW" dirty="0"/>
              <a:t>&gt;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0592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Note on Programming Exercises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Programming exercises can be done as a team (at most </a:t>
            </a:r>
            <a:r>
              <a:rPr lang="en-US" altLang="zh-TW" dirty="0">
                <a:solidFill>
                  <a:srgbClr val="0000FF"/>
                </a:solidFill>
              </a:rPr>
              <a:t>two</a:t>
            </a:r>
            <a:r>
              <a:rPr lang="en-US" altLang="zh-TW" dirty="0"/>
              <a:t> persons per team)</a:t>
            </a:r>
          </a:p>
          <a:p>
            <a:endParaRPr lang="en-US" altLang="zh-TW" dirty="0"/>
          </a:p>
          <a:p>
            <a:r>
              <a:rPr lang="en-US" altLang="zh-TW" dirty="0"/>
              <a:t>You can use </a:t>
            </a:r>
            <a:r>
              <a:rPr lang="en-US" altLang="zh-TW" dirty="0">
                <a:solidFill>
                  <a:srgbClr val="0000FF"/>
                </a:solidFill>
              </a:rPr>
              <a:t>any </a:t>
            </a:r>
            <a:r>
              <a:rPr lang="en-US" altLang="zh-TW" dirty="0"/>
              <a:t>programming language in </a:t>
            </a:r>
            <a:r>
              <a:rPr lang="en-US" altLang="zh-TW" dirty="0">
                <a:solidFill>
                  <a:srgbClr val="0000FF"/>
                </a:solidFill>
              </a:rPr>
              <a:t>Hadoop or Spark </a:t>
            </a:r>
            <a:r>
              <a:rPr lang="en-US" altLang="zh-TW" dirty="0"/>
              <a:t>to implement MapReduce programs</a:t>
            </a:r>
          </a:p>
          <a:p>
            <a:pPr lvl="1"/>
            <a:r>
              <a:rPr lang="en-US" altLang="zh-TW" dirty="0"/>
              <a:t>Hadoop: </a:t>
            </a:r>
            <a:r>
              <a:rPr lang="en-US" altLang="zh-TW" dirty="0">
                <a:solidFill>
                  <a:srgbClr val="0000FF"/>
                </a:solidFill>
              </a:rPr>
              <a:t>Java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Spark: Java, Scala, Python, or R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31530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Additional functions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Further extension</a:t>
            </a:r>
          </a:p>
          <a:p>
            <a:pPr lvl="1"/>
            <a:r>
              <a:rPr lang="en-US" altLang="zh-TW" dirty="0"/>
              <a:t>Using other attributes: </a:t>
            </a:r>
            <a:r>
              <a:rPr lang="en-US" altLang="zh-TW" dirty="0">
                <a:solidFill>
                  <a:srgbClr val="0000FF"/>
                </a:solidFill>
              </a:rPr>
              <a:t>latitude, longitude</a:t>
            </a:r>
            <a:r>
              <a:rPr lang="en-US" altLang="zh-TW" dirty="0"/>
              <a:t>, …</a:t>
            </a:r>
          </a:p>
          <a:p>
            <a:pPr lvl="2"/>
            <a:r>
              <a:rPr lang="en-US" altLang="zh-TW" dirty="0"/>
              <a:t>Detailed analysis on geographic information</a:t>
            </a:r>
          </a:p>
          <a:p>
            <a:pPr lvl="2"/>
            <a:r>
              <a:rPr lang="en-US" altLang="zh-TW" dirty="0"/>
              <a:t>e.g. to group nearby coordinates into neighborhoods, …</a:t>
            </a:r>
          </a:p>
          <a:p>
            <a:pPr lvl="1"/>
            <a:r>
              <a:rPr lang="en-US" altLang="zh-TW" dirty="0"/>
              <a:t>Automatically integrating </a:t>
            </a:r>
            <a:r>
              <a:rPr lang="en-US" altLang="zh-TW" dirty="0">
                <a:solidFill>
                  <a:srgbClr val="0000FF"/>
                </a:solidFill>
              </a:rPr>
              <a:t>external information </a:t>
            </a:r>
            <a:r>
              <a:rPr lang="en-US" altLang="zh-TW" dirty="0"/>
              <a:t>by your program</a:t>
            </a:r>
          </a:p>
          <a:p>
            <a:pPr lvl="2"/>
            <a:r>
              <a:rPr lang="en-US" altLang="zh-TW" dirty="0"/>
              <a:t>E.g. Check geographic coordinates from the map: </a:t>
            </a:r>
          </a:p>
          <a:p>
            <a:pPr lvl="2"/>
            <a:r>
              <a:rPr lang="en-US" altLang="zh-TW" dirty="0"/>
              <a:t>for example, converting &lt;latitude, longitude&gt; to address (or location names)</a:t>
            </a:r>
          </a:p>
          <a:p>
            <a:pPr lvl="1"/>
            <a:r>
              <a:rPr lang="en-US" altLang="zh-TW" dirty="0"/>
              <a:t>Analyzing and comparing with more check-in datasets</a:t>
            </a:r>
          </a:p>
          <a:p>
            <a:pPr lvl="2"/>
            <a:r>
              <a:rPr lang="en-US" altLang="zh-TW" dirty="0"/>
              <a:t>E.g. </a:t>
            </a:r>
            <a:r>
              <a:rPr lang="en-US" altLang="zh-TW" dirty="0" err="1"/>
              <a:t>Brightkite</a:t>
            </a:r>
            <a:r>
              <a:rPr lang="en-US" altLang="zh-TW" dirty="0"/>
              <a:t> dataset, …</a:t>
            </a:r>
          </a:p>
          <a:p>
            <a:pPr lvl="1"/>
            <a:r>
              <a:rPr lang="en-US" altLang="zh-TW" dirty="0"/>
              <a:t>Compare the efficiency with sequential programs, and discuss the analysis results</a:t>
            </a:r>
          </a:p>
          <a:p>
            <a:pPr lvl="1"/>
            <a:r>
              <a:rPr lang="en-US" altLang="zh-TW" dirty="0"/>
              <a:t>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74763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Homework Submission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implementation projects, please submit a compressed file containing:</a:t>
            </a:r>
          </a:p>
          <a:p>
            <a:pPr lvl="1"/>
            <a:r>
              <a:rPr lang="en-US" altLang="zh-TW" dirty="0"/>
              <a:t>Description of your cluster environment setup</a:t>
            </a:r>
          </a:p>
          <a:p>
            <a:pPr lvl="2"/>
            <a:r>
              <a:rPr lang="en-US" altLang="zh-TW" dirty="0"/>
              <a:t>How many PCs (or VMs), hardware spec (CPU cores, memory, storage), network setup, …</a:t>
            </a:r>
          </a:p>
          <a:p>
            <a:pPr lvl="1"/>
            <a:r>
              <a:rPr lang="en-US" altLang="zh-TW" dirty="0"/>
              <a:t>Your </a:t>
            </a:r>
            <a:r>
              <a:rPr lang="en-US" altLang="zh-TW" dirty="0">
                <a:solidFill>
                  <a:srgbClr val="FF0000"/>
                </a:solidFill>
              </a:rPr>
              <a:t>source code</a:t>
            </a:r>
            <a:endParaRPr lang="en-US" altLang="zh-TW" dirty="0"/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Documentation</a:t>
            </a:r>
            <a:r>
              <a:rPr lang="en-US" altLang="zh-TW" dirty="0"/>
              <a:t> on how to compile, install, or configure the environment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Due: 2 weeks (</a:t>
            </a:r>
            <a:r>
              <a:rPr lang="en-US" altLang="zh-TW" dirty="0">
                <a:solidFill>
                  <a:srgbClr val="FF0000"/>
                </a:solidFill>
              </a:rPr>
              <a:t>Dec. 23, 2025</a:t>
            </a:r>
            <a:r>
              <a:rPr lang="en-US" altLang="zh-TW" dirty="0"/>
              <a:t>)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1693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completion of each of the subtasks, you get part of the scores</a:t>
            </a:r>
          </a:p>
          <a:p>
            <a:r>
              <a:rPr lang="en-US" altLang="zh-TW" dirty="0"/>
              <a:t>If your program cannot complete due to the large data size, please design suitable methods for partitioning the data and merging the results</a:t>
            </a:r>
          </a:p>
          <a:p>
            <a:r>
              <a:rPr lang="en-US" altLang="zh-TW" dirty="0"/>
              <a:t>The </a:t>
            </a:r>
            <a:r>
              <a:rPr lang="en-US" altLang="zh-TW" dirty="0">
                <a:solidFill>
                  <a:srgbClr val="0000FF"/>
                </a:solidFill>
              </a:rPr>
              <a:t>efficiency</a:t>
            </a:r>
            <a:r>
              <a:rPr lang="en-US" altLang="zh-TW" dirty="0"/>
              <a:t> of implemented algorithm will also be taken into account</a:t>
            </a:r>
          </a:p>
          <a:p>
            <a:r>
              <a:rPr lang="en-US" altLang="zh-TW" dirty="0"/>
              <a:t>Optional functions will get extra credits</a:t>
            </a:r>
          </a:p>
          <a:p>
            <a:r>
              <a:rPr lang="en-US" altLang="zh-TW" dirty="0"/>
              <a:t>You need to demo your program if it was unable to run by the TA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0352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</TotalTime>
  <Words>750</Words>
  <Application>Microsoft Office PowerPoint</Application>
  <PresentationFormat>寬螢幕</PresentationFormat>
  <Paragraphs>77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佈景主題</vt:lpstr>
      <vt:lpstr>Educational Data Mining: HW#4 (Optional)</vt:lpstr>
      <vt:lpstr>[Optional] Programming Exercise in MapReduce</vt:lpstr>
      <vt:lpstr>Dataset Information</vt:lpstr>
      <vt:lpstr>Output</vt:lpstr>
      <vt:lpstr>Output Format</vt:lpstr>
      <vt:lpstr>Note on Programming Exercises</vt:lpstr>
      <vt:lpstr>Additional functions </vt:lpstr>
      <vt:lpstr>Homework Submission</vt:lpstr>
      <vt:lpstr>Evaluation</vt:lpstr>
      <vt:lpstr>References</vt:lpstr>
      <vt:lpstr>Thanks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HW#1</dc:title>
  <dc:creator>jhwang</dc:creator>
  <cp:lastModifiedBy>Chris Wang</cp:lastModifiedBy>
  <cp:revision>55</cp:revision>
  <dcterms:created xsi:type="dcterms:W3CDTF">2017-03-16T10:08:31Z</dcterms:created>
  <dcterms:modified xsi:type="dcterms:W3CDTF">2025-12-09T05:01:41Z</dcterms:modified>
</cp:coreProperties>
</file>