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9" r:id="rId4"/>
    <p:sldId id="265" r:id="rId5"/>
    <p:sldId id="266" r:id="rId6"/>
    <p:sldId id="268" r:id="rId7"/>
    <p:sldId id="267" r:id="rId8"/>
    <p:sldId id="263" r:id="rId9"/>
    <p:sldId id="262"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F1E0E4-0167-4032-AC6F-196421B3EC55}" type="datetimeFigureOut">
              <a:rPr lang="zh-TW" altLang="en-US" smtClean="0"/>
              <a:t>2023/11/7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076267-6BC8-49D0-9C6B-EE396BFEBED2}" type="slidenum">
              <a:rPr lang="zh-TW" altLang="en-US" smtClean="0"/>
              <a:t>‹#›</a:t>
            </a:fld>
            <a:endParaRPr lang="zh-TW" altLang="en-US"/>
          </a:p>
        </p:txBody>
      </p:sp>
    </p:spTree>
    <p:extLst>
      <p:ext uri="{BB962C8B-B14F-4D97-AF65-F5344CB8AC3E}">
        <p14:creationId xmlns:p14="http://schemas.microsoft.com/office/powerpoint/2010/main" val="2497200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76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909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80644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6589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32279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81042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25006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2380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412752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95419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53D06D-798D-41B2-8E09-945CDEC492DF}" type="datetimeFigureOut">
              <a:rPr lang="zh-TW" altLang="en-US" smtClean="0"/>
              <a:t>2023/11/7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4142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3D06D-798D-41B2-8E09-945CDEC492DF}" type="datetimeFigureOut">
              <a:rPr lang="zh-TW" altLang="en-US" smtClean="0"/>
              <a:t>2023/11/7</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D3188-31C8-4289-BF43-961C2C4CF52D}" type="slidenum">
              <a:rPr lang="zh-TW" altLang="en-US" smtClean="0"/>
              <a:t>‹#›</a:t>
            </a:fld>
            <a:endParaRPr lang="zh-TW" altLang="en-US"/>
          </a:p>
        </p:txBody>
      </p:sp>
    </p:spTree>
    <p:extLst>
      <p:ext uri="{BB962C8B-B14F-4D97-AF65-F5344CB8AC3E}">
        <p14:creationId xmlns:p14="http://schemas.microsoft.com/office/powerpoint/2010/main" val="5305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Educational </a:t>
            </a:r>
            <a:r>
              <a:rPr lang="en-US" altLang="zh-TW" dirty="0" smtClean="0"/>
              <a:t>Data </a:t>
            </a:r>
            <a:r>
              <a:rPr lang="en-US" altLang="zh-TW" dirty="0" smtClean="0"/>
              <a:t>Mining and </a:t>
            </a:r>
            <a:r>
              <a:rPr lang="en-US" altLang="zh-TW" smtClean="0"/>
              <a:t>Applciations: </a:t>
            </a:r>
            <a:r>
              <a:rPr lang="en-US" altLang="zh-TW" dirty="0" smtClean="0"/>
              <a:t>HW#3</a:t>
            </a:r>
            <a:endParaRPr lang="zh-TW" altLang="en-US" dirty="0"/>
          </a:p>
        </p:txBody>
      </p:sp>
      <p:sp>
        <p:nvSpPr>
          <p:cNvPr id="3" name="副標題 2"/>
          <p:cNvSpPr>
            <a:spLocks noGrp="1"/>
          </p:cNvSpPr>
          <p:nvPr>
            <p:ph type="subTitle" idx="1"/>
          </p:nvPr>
        </p:nvSpPr>
        <p:spPr/>
        <p:txBody>
          <a:bodyPr/>
          <a:lstStyle/>
          <a:p>
            <a:r>
              <a:rPr lang="en-US" altLang="zh-TW" dirty="0" smtClean="0"/>
              <a:t>By J. H. Wang</a:t>
            </a:r>
          </a:p>
          <a:p>
            <a:r>
              <a:rPr lang="en-US" altLang="zh-TW" dirty="0" smtClean="0"/>
              <a:t>Nov. 7, 2023</a:t>
            </a:r>
            <a:endParaRPr lang="zh-TW" altLang="en-US" dirty="0"/>
          </a:p>
        </p:txBody>
      </p:sp>
    </p:spTree>
    <p:extLst>
      <p:ext uri="{BB962C8B-B14F-4D97-AF65-F5344CB8AC3E}">
        <p14:creationId xmlns:p14="http://schemas.microsoft.com/office/powerpoint/2010/main" val="1211868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 #3: Classification</a:t>
            </a:r>
            <a:endParaRPr lang="zh-TW" altLang="en-US" dirty="0"/>
          </a:p>
        </p:txBody>
      </p:sp>
      <p:sp>
        <p:nvSpPr>
          <p:cNvPr id="3" name="內容版面配置區 2"/>
          <p:cNvSpPr>
            <a:spLocks noGrp="1"/>
          </p:cNvSpPr>
          <p:nvPr>
            <p:ph idx="1"/>
          </p:nvPr>
        </p:nvSpPr>
        <p:spPr/>
        <p:txBody>
          <a:bodyPr/>
          <a:lstStyle/>
          <a:p>
            <a:r>
              <a:rPr lang="en-US" altLang="zh-TW" dirty="0" smtClean="0"/>
              <a:t>Chap.8:</a:t>
            </a:r>
          </a:p>
          <a:p>
            <a:pPr lvl="1"/>
            <a:r>
              <a:rPr lang="en-US" altLang="zh-TW" dirty="0" smtClean="0"/>
              <a:t>8.11</a:t>
            </a:r>
          </a:p>
          <a:p>
            <a:pPr lvl="1"/>
            <a:r>
              <a:rPr lang="en-US" altLang="zh-TW" dirty="0" smtClean="0"/>
              <a:t>8.12</a:t>
            </a:r>
          </a:p>
          <a:p>
            <a:pPr lvl="1"/>
            <a:r>
              <a:rPr lang="en-US" altLang="zh-TW" dirty="0" smtClean="0"/>
              <a:t>8.16</a:t>
            </a:r>
          </a:p>
          <a:p>
            <a:r>
              <a:rPr lang="en-US" altLang="zh-TW" dirty="0" smtClean="0"/>
              <a:t>Chap.9:</a:t>
            </a:r>
          </a:p>
          <a:p>
            <a:pPr lvl="1"/>
            <a:r>
              <a:rPr lang="en-US" altLang="zh-TW" dirty="0" smtClean="0"/>
              <a:t>9.4</a:t>
            </a:r>
          </a:p>
          <a:p>
            <a:pPr lvl="1"/>
            <a:r>
              <a:rPr lang="en-US" altLang="zh-TW" dirty="0" smtClean="0"/>
              <a:t>9.5</a:t>
            </a:r>
          </a:p>
          <a:p>
            <a:r>
              <a:rPr lang="en-US" altLang="zh-TW" dirty="0" smtClean="0"/>
              <a:t>Due: 2 weeks (</a:t>
            </a:r>
            <a:r>
              <a:rPr lang="en-US" altLang="zh-TW" dirty="0" smtClean="0">
                <a:solidFill>
                  <a:srgbClr val="FF0000"/>
                </a:solidFill>
              </a:rPr>
              <a:t>Nov. 21, 2023</a:t>
            </a:r>
            <a:r>
              <a:rPr lang="en-US" altLang="zh-TW" dirty="0" smtClean="0"/>
              <a:t>)</a:t>
            </a:r>
            <a:endParaRPr lang="zh-TW" altLang="en-US" dirty="0"/>
          </a:p>
        </p:txBody>
      </p:sp>
    </p:spTree>
    <p:extLst>
      <p:ext uri="{BB962C8B-B14F-4D97-AF65-F5344CB8AC3E}">
        <p14:creationId xmlns:p14="http://schemas.microsoft.com/office/powerpoint/2010/main" val="236096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normAutofit fontScale="92500" lnSpcReduction="10000"/>
              </a:bodyPr>
              <a:lstStyle/>
              <a:p>
                <a:r>
                  <a:rPr lang="en-US" altLang="zh-TW" dirty="0" smtClean="0"/>
                  <a:t>8.11 The harmonic mean is one of several kinds of averages. Chapter 2 discussed how to compute the arithmetic mean, which is what most people typically think of when they compute an average. The harmonic mean, H, of the positive real numbers, x1,x2, …,</a:t>
                </a:r>
                <a:r>
                  <a:rPr lang="en-US" altLang="zh-TW" dirty="0" err="1" smtClean="0"/>
                  <a:t>xn</a:t>
                </a:r>
                <a:r>
                  <a:rPr lang="en-US" altLang="zh-TW" dirty="0" smtClean="0"/>
                  <a:t>, </a:t>
                </a:r>
                <a:r>
                  <a:rPr lang="en-US" altLang="zh-TW" dirty="0"/>
                  <a:t>is defined </a:t>
                </a:r>
                <a:r>
                  <a:rPr lang="en-US" altLang="zh-TW" dirty="0" smtClean="0"/>
                  <a:t>as:</a:t>
                </a:r>
              </a:p>
              <a:p>
                <a:pPr marL="0" indent="0">
                  <a:buNone/>
                </a:pPr>
                <a:endParaRPr lang="en-US" altLang="zh-TW"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𝐻</m:t>
                      </m:r>
                      <m:r>
                        <a:rPr lang="en-US" altLang="zh-TW" b="0" i="1" smtClean="0">
                          <a:latin typeface="Cambria Math" panose="02040503050406030204" pitchFamily="18" charset="0"/>
                        </a:rPr>
                        <m:t>=</m:t>
                      </m:r>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𝑛</m:t>
                          </m:r>
                        </m:num>
                        <m:den>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1</m:t>
                              </m:r>
                            </m:num>
                            <m:den>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1</m:t>
                                  </m:r>
                                </m:sub>
                              </m:sSub>
                            </m:den>
                          </m:f>
                          <m:r>
                            <a:rPr lang="en-US" altLang="zh-TW" b="0" i="1" smtClean="0">
                              <a:latin typeface="Cambria Math" panose="02040503050406030204" pitchFamily="18" charset="0"/>
                            </a:rPr>
                            <m:t>+</m:t>
                          </m:r>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1</m:t>
                              </m:r>
                            </m:num>
                            <m:den>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2</m:t>
                                  </m:r>
                                </m:sub>
                              </m:sSub>
                            </m:den>
                          </m:f>
                          <m:r>
                            <a:rPr lang="en-US" altLang="zh-TW" b="0" i="1" smtClean="0">
                              <a:latin typeface="Cambria Math" panose="02040503050406030204" pitchFamily="18" charset="0"/>
                            </a:rPr>
                            <m:t>+…+</m:t>
                          </m:r>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1</m:t>
                              </m:r>
                            </m:num>
                            <m:den>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𝑛</m:t>
                                  </m:r>
                                </m:sub>
                              </m:sSub>
                            </m:den>
                          </m:f>
                        </m:den>
                      </m:f>
                      <m:r>
                        <a:rPr lang="en-US" altLang="zh-TW" b="0" i="1" smtClean="0">
                          <a:latin typeface="Cambria Math" panose="02040503050406030204" pitchFamily="18" charset="0"/>
                        </a:rPr>
                        <m:t>=</m:t>
                      </m:r>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𝑛</m:t>
                          </m:r>
                        </m:num>
                        <m:den>
                          <m:nary>
                            <m:naryPr>
                              <m:chr m:val="∑"/>
                              <m:limLoc m:val="subSup"/>
                              <m:ctrlPr>
                                <a:rPr lang="en-US" altLang="zh-TW" b="0" i="1" smtClean="0">
                                  <a:latin typeface="Cambria Math" panose="02040503050406030204" pitchFamily="18" charset="0"/>
                                </a:rPr>
                              </m:ctrlPr>
                            </m:naryPr>
                            <m:sub>
                              <m:r>
                                <m:rPr>
                                  <m:brk m:alnAt="25"/>
                                </m:rPr>
                                <a:rPr lang="en-US" altLang="zh-TW" b="0" i="1" smtClean="0">
                                  <a:latin typeface="Cambria Math" panose="02040503050406030204" pitchFamily="18" charset="0"/>
                                </a:rPr>
                                <m:t>𝑖</m:t>
                              </m:r>
                              <m:r>
                                <a:rPr lang="en-US" altLang="zh-TW" b="0" i="1" smtClean="0">
                                  <a:latin typeface="Cambria Math" panose="02040503050406030204" pitchFamily="18" charset="0"/>
                                </a:rPr>
                                <m:t>=1</m:t>
                              </m:r>
                            </m:sub>
                            <m:sup>
                              <m:r>
                                <a:rPr lang="en-US" altLang="zh-TW" b="0" i="1" smtClean="0">
                                  <a:latin typeface="Cambria Math" panose="02040503050406030204" pitchFamily="18" charset="0"/>
                                </a:rPr>
                                <m:t>𝑛</m:t>
                              </m:r>
                            </m:sup>
                            <m:e>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1</m:t>
                                  </m:r>
                                </m:num>
                                <m:den>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𝑖</m:t>
                                      </m:r>
                                    </m:sub>
                                  </m:sSub>
                                </m:den>
                              </m:f>
                            </m:e>
                          </m:nary>
                        </m:den>
                      </m:f>
                    </m:oMath>
                  </m:oMathPara>
                </a14:m>
                <a:endParaRPr lang="en-US" altLang="zh-TW" dirty="0" smtClean="0"/>
              </a:p>
              <a:p>
                <a:endParaRPr lang="en-US" altLang="zh-TW" dirty="0" smtClean="0"/>
              </a:p>
              <a:p>
                <a:r>
                  <a:rPr lang="en-US" altLang="zh-TW" dirty="0"/>
                  <a:t>The </a:t>
                </a:r>
                <a:r>
                  <a:rPr lang="en-US" altLang="zh-TW" i="1" dirty="0"/>
                  <a:t>F </a:t>
                </a:r>
                <a:r>
                  <a:rPr lang="en-US" altLang="zh-TW" dirty="0"/>
                  <a:t>measure is the harmonic mean of precision and recall. Use this fact to </a:t>
                </a:r>
                <a:r>
                  <a:rPr lang="en-US" altLang="zh-TW" dirty="0" smtClean="0"/>
                  <a:t>derive Eq</a:t>
                </a:r>
                <a:r>
                  <a:rPr lang="en-US" altLang="zh-TW" dirty="0"/>
                  <a:t>. (8.28) for </a:t>
                </a:r>
                <a:r>
                  <a:rPr lang="en-US" altLang="zh-TW" i="1" dirty="0"/>
                  <a:t>F</a:t>
                </a:r>
                <a:r>
                  <a:rPr lang="en-US" altLang="zh-TW" dirty="0"/>
                  <a:t>. In addition, write </a:t>
                </a:r>
                <a:r>
                  <a:rPr lang="en-US" altLang="zh-TW" i="1" dirty="0"/>
                  <a:t>F</a:t>
                </a:r>
                <a:r>
                  <a:rPr lang="en-US" altLang="zh-TW" dirty="0"/>
                  <a:t> as a function of true positives, false negatives, </a:t>
                </a:r>
                <a:r>
                  <a:rPr lang="en-US" altLang="zh-TW" dirty="0" smtClean="0"/>
                  <a:t>and false </a:t>
                </a:r>
                <a:r>
                  <a:rPr lang="en-US" altLang="zh-TW" dirty="0"/>
                  <a:t>positives.</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928" t="-2801" r="-1043" b="-2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692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Exercises for Chap.8</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8.12: The data tuples of Fig. 8.25 are sorted by decreasing probability value, as returned by a classifier. For each tuple, compute the values for the number of true positives (TP), false positives (FP), true negatives (TN), and false negatives (FN). </a:t>
            </a:r>
            <a:br>
              <a:rPr lang="en-US" altLang="zh-TW" dirty="0" smtClean="0"/>
            </a:br>
            <a:r>
              <a:rPr lang="en-US" altLang="zh-TW" dirty="0" smtClean="0"/>
              <a:t>Compute the true positive rate (TPR), and false positive rate (FPR). Plot the ROC curve for the data.  </a:t>
            </a:r>
            <a:br>
              <a:rPr lang="en-US" altLang="zh-TW" dirty="0" smtClean="0"/>
            </a:br>
            <a:endParaRPr lang="en-US" altLang="zh-TW" dirty="0" smtClean="0"/>
          </a:p>
          <a:p>
            <a:pPr marL="0" indent="0">
              <a:buNone/>
            </a:pPr>
            <a:r>
              <a:rPr lang="en-US" altLang="zh-TW" dirty="0" smtClean="0">
                <a:solidFill>
                  <a:schemeClr val="bg1">
                    <a:lumMod val="65000"/>
                  </a:schemeClr>
                </a:solidFill>
              </a:rPr>
              <a:t>[Hint: You should set a number of thresholds t for classifying the probability values</a:t>
            </a:r>
            <a:r>
              <a:rPr lang="zh-TW" altLang="en-US" dirty="0" smtClean="0">
                <a:solidFill>
                  <a:schemeClr val="bg1">
                    <a:lumMod val="65000"/>
                  </a:schemeClr>
                </a:solidFill>
              </a:rPr>
              <a:t> </a:t>
            </a:r>
            <a:r>
              <a:rPr lang="en-US" altLang="zh-TW" dirty="0" smtClean="0">
                <a:solidFill>
                  <a:schemeClr val="bg1">
                    <a:lumMod val="65000"/>
                  </a:schemeClr>
                </a:solidFill>
              </a:rPr>
              <a:t>p into positive (when p&gt;=t) or negative classes (when p&lt;t) to plot the ROC curve. </a:t>
            </a:r>
            <a:r>
              <a:rPr lang="en-US" altLang="zh-TW" dirty="0">
                <a:solidFill>
                  <a:schemeClr val="bg1">
                    <a:lumMod val="65000"/>
                  </a:schemeClr>
                </a:solidFill>
              </a:rPr>
              <a:t>(for example, t=0, 0.1, 0.2, …, 0.9)]</a:t>
            </a:r>
            <a:endParaRPr lang="en-US" altLang="zh-TW" dirty="0" smtClean="0">
              <a:solidFill>
                <a:schemeClr val="bg1">
                  <a:lumMod val="65000"/>
                </a:schemeClr>
              </a:solidFill>
            </a:endParaRPr>
          </a:p>
          <a:p>
            <a:pPr marL="457200" lvl="1" indent="0">
              <a:buNone/>
            </a:pPr>
            <a:r>
              <a:rPr lang="en-US" altLang="zh-TW" dirty="0"/>
              <a:t/>
            </a:r>
            <a:br>
              <a:rPr lang="en-US" altLang="zh-TW" dirty="0"/>
            </a:br>
            <a:r>
              <a:rPr lang="en-US" altLang="zh-TW" dirty="0" smtClean="0"/>
              <a:t>[… </a:t>
            </a:r>
            <a:r>
              <a:rPr lang="en-US" altLang="zh-TW" dirty="0"/>
              <a:t>to be continued]</a:t>
            </a:r>
            <a:endParaRPr lang="zh-TW" altLang="en-US" dirty="0"/>
          </a:p>
        </p:txBody>
      </p:sp>
    </p:spTree>
    <p:extLst>
      <p:ext uri="{BB962C8B-B14F-4D97-AF65-F5344CB8AC3E}">
        <p14:creationId xmlns:p14="http://schemas.microsoft.com/office/powerpoint/2010/main" val="459317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Figure 8.25 </a:t>
            </a:r>
            <a:r>
              <a:rPr lang="en-US" altLang="zh-TW" dirty="0"/>
              <a:t>Tuples sorted by decreasing score, where the score is the value returned by a</a:t>
            </a:r>
            <a:br>
              <a:rPr lang="en-US" altLang="zh-TW" dirty="0"/>
            </a:br>
            <a:r>
              <a:rPr lang="en-US" altLang="zh-TW" dirty="0"/>
              <a:t>probabilistic </a:t>
            </a:r>
            <a:r>
              <a:rPr lang="en-US" altLang="zh-TW" dirty="0" smtClean="0"/>
              <a:t>classifier</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941031169"/>
              </p:ext>
            </p:extLst>
          </p:nvPr>
        </p:nvGraphicFramePr>
        <p:xfrm>
          <a:off x="838200" y="1825625"/>
          <a:ext cx="10515600" cy="40792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r>
                        <a:rPr lang="en-US" altLang="zh-TW" dirty="0" smtClean="0"/>
                        <a:t>Tuple #</a:t>
                      </a:r>
                      <a:endParaRPr lang="zh-TW" altLang="en-US" dirty="0"/>
                    </a:p>
                  </a:txBody>
                  <a:tcPr/>
                </a:tc>
                <a:tc>
                  <a:txBody>
                    <a:bodyPr/>
                    <a:lstStyle/>
                    <a:p>
                      <a:r>
                        <a:rPr lang="en-US" altLang="zh-TW" dirty="0" smtClean="0"/>
                        <a:t>Class</a:t>
                      </a:r>
                      <a:endParaRPr lang="zh-TW" altLang="en-US" dirty="0"/>
                    </a:p>
                  </a:txBody>
                  <a:tcPr/>
                </a:tc>
                <a:tc>
                  <a:txBody>
                    <a:bodyPr/>
                    <a:lstStyle/>
                    <a:p>
                      <a:r>
                        <a:rPr lang="en-US" altLang="zh-TW" dirty="0" smtClean="0"/>
                        <a:t>Probability</a:t>
                      </a:r>
                      <a:endParaRPr lang="zh-TW" altLang="en-US" dirty="0"/>
                    </a:p>
                  </a:txBody>
                  <a:tcPr/>
                </a:tc>
                <a:extLst>
                  <a:ext uri="{0D108BD9-81ED-4DB2-BD59-A6C34878D82A}">
                    <a16:rowId xmlns:a16="http://schemas.microsoft.com/office/drawing/2014/main" val="10000"/>
                  </a:ext>
                </a:extLst>
              </a:tr>
              <a:tr h="370840">
                <a:tc>
                  <a:txBody>
                    <a:bodyPr/>
                    <a:lstStyle/>
                    <a:p>
                      <a:r>
                        <a:rPr lang="en-US" altLang="zh-TW" dirty="0" smtClean="0"/>
                        <a:t>1</a:t>
                      </a:r>
                      <a:endParaRPr lang="zh-TW" altLang="en-US" dirty="0"/>
                    </a:p>
                  </a:txBody>
                  <a:tcPr/>
                </a:tc>
                <a:tc>
                  <a:txBody>
                    <a:bodyPr/>
                    <a:lstStyle/>
                    <a:p>
                      <a:r>
                        <a:rPr lang="en-US" altLang="zh-TW" dirty="0" smtClean="0"/>
                        <a:t>P</a:t>
                      </a:r>
                      <a:endParaRPr lang="zh-TW" altLang="en-US" dirty="0"/>
                    </a:p>
                  </a:txBody>
                  <a:tcPr/>
                </a:tc>
                <a:tc>
                  <a:txBody>
                    <a:bodyPr/>
                    <a:lstStyle/>
                    <a:p>
                      <a:r>
                        <a:rPr lang="en-US" altLang="zh-TW" dirty="0" smtClean="0"/>
                        <a:t>0.95</a:t>
                      </a:r>
                      <a:endParaRPr lang="zh-TW" altLang="en-US" dirty="0"/>
                    </a:p>
                  </a:txBody>
                  <a:tcPr/>
                </a:tc>
                <a:extLst>
                  <a:ext uri="{0D108BD9-81ED-4DB2-BD59-A6C34878D82A}">
                    <a16:rowId xmlns:a16="http://schemas.microsoft.com/office/drawing/2014/main" val="10001"/>
                  </a:ext>
                </a:extLst>
              </a:tr>
              <a:tr h="370840">
                <a:tc>
                  <a:txBody>
                    <a:bodyPr/>
                    <a:lstStyle/>
                    <a:p>
                      <a:r>
                        <a:rPr lang="en-US" altLang="zh-TW" dirty="0" smtClean="0"/>
                        <a:t>2</a:t>
                      </a:r>
                      <a:endParaRPr lang="zh-TW" altLang="en-US" dirty="0"/>
                    </a:p>
                  </a:txBody>
                  <a:tcPr/>
                </a:tc>
                <a:tc>
                  <a:txBody>
                    <a:bodyPr/>
                    <a:lstStyle/>
                    <a:p>
                      <a:r>
                        <a:rPr lang="en-US" altLang="zh-TW" dirty="0" smtClean="0"/>
                        <a:t>N</a:t>
                      </a:r>
                      <a:endParaRPr lang="zh-TW" altLang="en-US" dirty="0"/>
                    </a:p>
                  </a:txBody>
                  <a:tcPr/>
                </a:tc>
                <a:tc>
                  <a:txBody>
                    <a:bodyPr/>
                    <a:lstStyle/>
                    <a:p>
                      <a:r>
                        <a:rPr lang="en-US" altLang="zh-TW" dirty="0" smtClean="0"/>
                        <a:t>0.85</a:t>
                      </a:r>
                      <a:endParaRPr lang="zh-TW" altLang="en-US" dirty="0"/>
                    </a:p>
                  </a:txBody>
                  <a:tcPr/>
                </a:tc>
                <a:extLst>
                  <a:ext uri="{0D108BD9-81ED-4DB2-BD59-A6C34878D82A}">
                    <a16:rowId xmlns:a16="http://schemas.microsoft.com/office/drawing/2014/main" val="10002"/>
                  </a:ext>
                </a:extLst>
              </a:tr>
              <a:tr h="370840">
                <a:tc>
                  <a:txBody>
                    <a:bodyPr/>
                    <a:lstStyle/>
                    <a:p>
                      <a:r>
                        <a:rPr lang="en-US" altLang="zh-TW" dirty="0" smtClean="0"/>
                        <a:t>3</a:t>
                      </a:r>
                      <a:endParaRPr lang="zh-TW" altLang="en-US" dirty="0"/>
                    </a:p>
                  </a:txBody>
                  <a:tcPr/>
                </a:tc>
                <a:tc>
                  <a:txBody>
                    <a:bodyPr/>
                    <a:lstStyle/>
                    <a:p>
                      <a:r>
                        <a:rPr lang="en-US" altLang="zh-TW" dirty="0" smtClean="0"/>
                        <a:t>P</a:t>
                      </a:r>
                      <a:endParaRPr lang="zh-TW" altLang="en-US" dirty="0"/>
                    </a:p>
                  </a:txBody>
                  <a:tcPr/>
                </a:tc>
                <a:tc>
                  <a:txBody>
                    <a:bodyPr/>
                    <a:lstStyle/>
                    <a:p>
                      <a:r>
                        <a:rPr lang="en-US" altLang="zh-TW" dirty="0" smtClean="0"/>
                        <a:t>0.78</a:t>
                      </a:r>
                      <a:endParaRPr lang="zh-TW" altLang="en-US" dirty="0"/>
                    </a:p>
                  </a:txBody>
                  <a:tcPr/>
                </a:tc>
                <a:extLst>
                  <a:ext uri="{0D108BD9-81ED-4DB2-BD59-A6C34878D82A}">
                    <a16:rowId xmlns:a16="http://schemas.microsoft.com/office/drawing/2014/main" val="10003"/>
                  </a:ext>
                </a:extLst>
              </a:tr>
              <a:tr h="370840">
                <a:tc>
                  <a:txBody>
                    <a:bodyPr/>
                    <a:lstStyle/>
                    <a:p>
                      <a:r>
                        <a:rPr lang="en-US" altLang="zh-TW" dirty="0" smtClean="0"/>
                        <a:t>4</a:t>
                      </a:r>
                      <a:endParaRPr lang="zh-TW" altLang="en-US" dirty="0"/>
                    </a:p>
                  </a:txBody>
                  <a:tcPr/>
                </a:tc>
                <a:tc>
                  <a:txBody>
                    <a:bodyPr/>
                    <a:lstStyle/>
                    <a:p>
                      <a:r>
                        <a:rPr lang="en-US" altLang="zh-TW" dirty="0" smtClean="0"/>
                        <a:t>P</a:t>
                      </a:r>
                      <a:endParaRPr lang="zh-TW" altLang="en-US" dirty="0"/>
                    </a:p>
                  </a:txBody>
                  <a:tcPr/>
                </a:tc>
                <a:tc>
                  <a:txBody>
                    <a:bodyPr/>
                    <a:lstStyle/>
                    <a:p>
                      <a:r>
                        <a:rPr lang="en-US" altLang="zh-TW" dirty="0" smtClean="0"/>
                        <a:t>0.66</a:t>
                      </a:r>
                      <a:endParaRPr lang="zh-TW" altLang="en-US" dirty="0"/>
                    </a:p>
                  </a:txBody>
                  <a:tcPr/>
                </a:tc>
                <a:extLst>
                  <a:ext uri="{0D108BD9-81ED-4DB2-BD59-A6C34878D82A}">
                    <a16:rowId xmlns:a16="http://schemas.microsoft.com/office/drawing/2014/main" val="10004"/>
                  </a:ext>
                </a:extLst>
              </a:tr>
              <a:tr h="370840">
                <a:tc>
                  <a:txBody>
                    <a:bodyPr/>
                    <a:lstStyle/>
                    <a:p>
                      <a:r>
                        <a:rPr lang="en-US" altLang="zh-TW" dirty="0" smtClean="0"/>
                        <a:t>5</a:t>
                      </a:r>
                      <a:endParaRPr lang="zh-TW" altLang="en-US" dirty="0"/>
                    </a:p>
                  </a:txBody>
                  <a:tcPr/>
                </a:tc>
                <a:tc>
                  <a:txBody>
                    <a:bodyPr/>
                    <a:lstStyle/>
                    <a:p>
                      <a:r>
                        <a:rPr lang="en-US" altLang="zh-TW" dirty="0" smtClean="0"/>
                        <a:t>N</a:t>
                      </a:r>
                      <a:endParaRPr lang="zh-TW" altLang="en-US" dirty="0"/>
                    </a:p>
                  </a:txBody>
                  <a:tcPr/>
                </a:tc>
                <a:tc>
                  <a:txBody>
                    <a:bodyPr/>
                    <a:lstStyle/>
                    <a:p>
                      <a:r>
                        <a:rPr lang="en-US" altLang="zh-TW" dirty="0" smtClean="0"/>
                        <a:t>0.60</a:t>
                      </a:r>
                      <a:endParaRPr lang="zh-TW" altLang="en-US" dirty="0"/>
                    </a:p>
                  </a:txBody>
                  <a:tcPr/>
                </a:tc>
                <a:extLst>
                  <a:ext uri="{0D108BD9-81ED-4DB2-BD59-A6C34878D82A}">
                    <a16:rowId xmlns:a16="http://schemas.microsoft.com/office/drawing/2014/main" val="10005"/>
                  </a:ext>
                </a:extLst>
              </a:tr>
              <a:tr h="370840">
                <a:tc>
                  <a:txBody>
                    <a:bodyPr/>
                    <a:lstStyle/>
                    <a:p>
                      <a:r>
                        <a:rPr lang="en-US" altLang="zh-TW" dirty="0" smtClean="0"/>
                        <a:t>6</a:t>
                      </a:r>
                      <a:endParaRPr lang="zh-TW" altLang="en-US" dirty="0"/>
                    </a:p>
                  </a:txBody>
                  <a:tcPr/>
                </a:tc>
                <a:tc>
                  <a:txBody>
                    <a:bodyPr/>
                    <a:lstStyle/>
                    <a:p>
                      <a:r>
                        <a:rPr lang="en-US" altLang="zh-TW" dirty="0" smtClean="0"/>
                        <a:t>P</a:t>
                      </a:r>
                      <a:endParaRPr lang="zh-TW" altLang="en-US" dirty="0"/>
                    </a:p>
                  </a:txBody>
                  <a:tcPr/>
                </a:tc>
                <a:tc>
                  <a:txBody>
                    <a:bodyPr/>
                    <a:lstStyle/>
                    <a:p>
                      <a:r>
                        <a:rPr lang="en-US" altLang="zh-TW" dirty="0" smtClean="0"/>
                        <a:t>0.55</a:t>
                      </a:r>
                      <a:endParaRPr lang="zh-TW" altLang="en-US" dirty="0"/>
                    </a:p>
                  </a:txBody>
                  <a:tcPr/>
                </a:tc>
                <a:extLst>
                  <a:ext uri="{0D108BD9-81ED-4DB2-BD59-A6C34878D82A}">
                    <a16:rowId xmlns:a16="http://schemas.microsoft.com/office/drawing/2014/main" val="10006"/>
                  </a:ext>
                </a:extLst>
              </a:tr>
              <a:tr h="370840">
                <a:tc>
                  <a:txBody>
                    <a:bodyPr/>
                    <a:lstStyle/>
                    <a:p>
                      <a:r>
                        <a:rPr lang="en-US" altLang="zh-TW" dirty="0" smtClean="0"/>
                        <a:t>7</a:t>
                      </a:r>
                      <a:endParaRPr lang="zh-TW" altLang="en-US" dirty="0"/>
                    </a:p>
                  </a:txBody>
                  <a:tcPr/>
                </a:tc>
                <a:tc>
                  <a:txBody>
                    <a:bodyPr/>
                    <a:lstStyle/>
                    <a:p>
                      <a:r>
                        <a:rPr lang="en-US" altLang="zh-TW" dirty="0" smtClean="0"/>
                        <a:t>N</a:t>
                      </a:r>
                      <a:endParaRPr lang="zh-TW" altLang="en-US" dirty="0"/>
                    </a:p>
                  </a:txBody>
                  <a:tcPr/>
                </a:tc>
                <a:tc>
                  <a:txBody>
                    <a:bodyPr/>
                    <a:lstStyle/>
                    <a:p>
                      <a:r>
                        <a:rPr lang="en-US" altLang="zh-TW" dirty="0" smtClean="0"/>
                        <a:t>0.53</a:t>
                      </a:r>
                      <a:endParaRPr lang="zh-TW" altLang="en-US" dirty="0"/>
                    </a:p>
                  </a:txBody>
                  <a:tcPr/>
                </a:tc>
                <a:extLst>
                  <a:ext uri="{0D108BD9-81ED-4DB2-BD59-A6C34878D82A}">
                    <a16:rowId xmlns:a16="http://schemas.microsoft.com/office/drawing/2014/main" val="10007"/>
                  </a:ext>
                </a:extLst>
              </a:tr>
              <a:tr h="370840">
                <a:tc>
                  <a:txBody>
                    <a:bodyPr/>
                    <a:lstStyle/>
                    <a:p>
                      <a:r>
                        <a:rPr lang="en-US" altLang="zh-TW" dirty="0" smtClean="0"/>
                        <a:t>8</a:t>
                      </a:r>
                      <a:endParaRPr lang="zh-TW" altLang="en-US" dirty="0"/>
                    </a:p>
                  </a:txBody>
                  <a:tcPr/>
                </a:tc>
                <a:tc>
                  <a:txBody>
                    <a:bodyPr/>
                    <a:lstStyle/>
                    <a:p>
                      <a:r>
                        <a:rPr lang="en-US" altLang="zh-TW" dirty="0" smtClean="0"/>
                        <a:t>N</a:t>
                      </a:r>
                      <a:endParaRPr lang="zh-TW" altLang="en-US" dirty="0"/>
                    </a:p>
                  </a:txBody>
                  <a:tcPr/>
                </a:tc>
                <a:tc>
                  <a:txBody>
                    <a:bodyPr/>
                    <a:lstStyle/>
                    <a:p>
                      <a:r>
                        <a:rPr lang="en-US" altLang="zh-TW" dirty="0" smtClean="0"/>
                        <a:t>0.52</a:t>
                      </a:r>
                      <a:endParaRPr lang="zh-TW" altLang="en-US" dirty="0"/>
                    </a:p>
                  </a:txBody>
                  <a:tcPr/>
                </a:tc>
                <a:extLst>
                  <a:ext uri="{0D108BD9-81ED-4DB2-BD59-A6C34878D82A}">
                    <a16:rowId xmlns:a16="http://schemas.microsoft.com/office/drawing/2014/main" val="10008"/>
                  </a:ext>
                </a:extLst>
              </a:tr>
              <a:tr h="370840">
                <a:tc>
                  <a:txBody>
                    <a:bodyPr/>
                    <a:lstStyle/>
                    <a:p>
                      <a:r>
                        <a:rPr lang="en-US" altLang="zh-TW" dirty="0" smtClean="0"/>
                        <a:t>9</a:t>
                      </a:r>
                      <a:endParaRPr lang="zh-TW" altLang="en-US" dirty="0"/>
                    </a:p>
                  </a:txBody>
                  <a:tcPr/>
                </a:tc>
                <a:tc>
                  <a:txBody>
                    <a:bodyPr/>
                    <a:lstStyle/>
                    <a:p>
                      <a:r>
                        <a:rPr lang="en-US" altLang="zh-TW" dirty="0" smtClean="0"/>
                        <a:t>N</a:t>
                      </a:r>
                      <a:endParaRPr lang="zh-TW" altLang="en-US" dirty="0"/>
                    </a:p>
                  </a:txBody>
                  <a:tcPr/>
                </a:tc>
                <a:tc>
                  <a:txBody>
                    <a:bodyPr/>
                    <a:lstStyle/>
                    <a:p>
                      <a:r>
                        <a:rPr lang="en-US" altLang="zh-TW" dirty="0" smtClean="0"/>
                        <a:t>0.51</a:t>
                      </a:r>
                      <a:endParaRPr lang="zh-TW" altLang="en-US" dirty="0"/>
                    </a:p>
                  </a:txBody>
                  <a:tcPr/>
                </a:tc>
                <a:extLst>
                  <a:ext uri="{0D108BD9-81ED-4DB2-BD59-A6C34878D82A}">
                    <a16:rowId xmlns:a16="http://schemas.microsoft.com/office/drawing/2014/main" val="10009"/>
                  </a:ext>
                </a:extLst>
              </a:tr>
              <a:tr h="370840">
                <a:tc>
                  <a:txBody>
                    <a:bodyPr/>
                    <a:lstStyle/>
                    <a:p>
                      <a:r>
                        <a:rPr lang="en-US" altLang="zh-TW" dirty="0" smtClean="0"/>
                        <a:t>10</a:t>
                      </a:r>
                      <a:endParaRPr lang="zh-TW" altLang="en-US" dirty="0"/>
                    </a:p>
                  </a:txBody>
                  <a:tcPr/>
                </a:tc>
                <a:tc>
                  <a:txBody>
                    <a:bodyPr/>
                    <a:lstStyle/>
                    <a:p>
                      <a:r>
                        <a:rPr lang="en-US" altLang="zh-TW" dirty="0" smtClean="0"/>
                        <a:t>P</a:t>
                      </a:r>
                      <a:endParaRPr lang="zh-TW" altLang="en-US" dirty="0"/>
                    </a:p>
                  </a:txBody>
                  <a:tcPr/>
                </a:tc>
                <a:tc>
                  <a:txBody>
                    <a:bodyPr/>
                    <a:lstStyle/>
                    <a:p>
                      <a:r>
                        <a:rPr lang="en-US" altLang="zh-TW" dirty="0" smtClean="0"/>
                        <a:t>0.40</a:t>
                      </a:r>
                      <a:endParaRPr lang="zh-TW" alt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53032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dirty="0" smtClean="0"/>
              <a:t>8.16: </a:t>
            </a:r>
            <a:r>
              <a:rPr lang="en-US" altLang="zh-TW" dirty="0"/>
              <a:t>Outline methods for addressing the </a:t>
            </a:r>
            <a:r>
              <a:rPr lang="en-US" altLang="zh-TW" i="1" dirty="0"/>
              <a:t>class imbalance problem</a:t>
            </a:r>
            <a:r>
              <a:rPr lang="en-US" altLang="zh-TW" dirty="0"/>
              <a:t>. Suppose a bank wants </a:t>
            </a:r>
            <a:r>
              <a:rPr lang="en-US" altLang="zh-TW" dirty="0" smtClean="0"/>
              <a:t>to develop </a:t>
            </a:r>
            <a:r>
              <a:rPr lang="en-US" altLang="zh-TW" dirty="0"/>
              <a:t>a classifier that guards against fraudulent credit card transactions. Illustrate </a:t>
            </a:r>
            <a:r>
              <a:rPr lang="en-US" altLang="zh-TW" dirty="0" smtClean="0"/>
              <a:t>how you </a:t>
            </a:r>
            <a:r>
              <a:rPr lang="en-US" altLang="zh-TW" dirty="0"/>
              <a:t>can induce a quality classifier based on a large set of </a:t>
            </a:r>
            <a:r>
              <a:rPr lang="en-US" altLang="zh-TW" dirty="0" err="1"/>
              <a:t>nonfraudulent</a:t>
            </a:r>
            <a:r>
              <a:rPr lang="en-US" altLang="zh-TW" dirty="0"/>
              <a:t> examples and </a:t>
            </a:r>
            <a:r>
              <a:rPr lang="en-US" altLang="zh-TW" dirty="0" smtClean="0"/>
              <a:t>a very </a:t>
            </a:r>
            <a:r>
              <a:rPr lang="en-US" altLang="zh-TW" dirty="0"/>
              <a:t>small set of fraudulent cases</a:t>
            </a:r>
            <a:r>
              <a:rPr lang="en-US" altLang="zh-TW" dirty="0" smtClean="0"/>
              <a:t>. </a:t>
            </a:r>
          </a:p>
        </p:txBody>
      </p:sp>
    </p:spTree>
    <p:extLst>
      <p:ext uri="{BB962C8B-B14F-4D97-AF65-F5344CB8AC3E}">
        <p14:creationId xmlns:p14="http://schemas.microsoft.com/office/powerpoint/2010/main" val="94399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Exercises for Chap.9</a:t>
            </a:r>
            <a:endParaRPr lang="zh-TW" altLang="en-US" dirty="0"/>
          </a:p>
        </p:txBody>
      </p:sp>
      <p:sp>
        <p:nvSpPr>
          <p:cNvPr id="3" name="內容版面配置區 2"/>
          <p:cNvSpPr>
            <a:spLocks noGrp="1"/>
          </p:cNvSpPr>
          <p:nvPr>
            <p:ph idx="1"/>
          </p:nvPr>
        </p:nvSpPr>
        <p:spPr/>
        <p:txBody>
          <a:bodyPr/>
          <a:lstStyle/>
          <a:p>
            <a:r>
              <a:rPr lang="en-US" altLang="zh-TW" dirty="0" smtClean="0"/>
              <a:t>9.4: </a:t>
            </a:r>
            <a:r>
              <a:rPr lang="en-US" altLang="zh-TW" dirty="0"/>
              <a:t>Compare the advantages and disadvantages of </a:t>
            </a:r>
            <a:r>
              <a:rPr lang="en-US" altLang="zh-TW" i="1" dirty="0"/>
              <a:t>eager classification </a:t>
            </a:r>
            <a:r>
              <a:rPr lang="en-US" altLang="zh-TW" dirty="0"/>
              <a:t>(e.g., decision </a:t>
            </a:r>
            <a:r>
              <a:rPr lang="en-US" altLang="zh-TW" dirty="0" smtClean="0"/>
              <a:t>tree, Bayesian</a:t>
            </a:r>
            <a:r>
              <a:rPr lang="en-US" altLang="zh-TW" dirty="0"/>
              <a:t>, neural network) versus </a:t>
            </a:r>
            <a:r>
              <a:rPr lang="en-US" altLang="zh-TW" i="1" dirty="0"/>
              <a:t>lazy classification </a:t>
            </a:r>
            <a:r>
              <a:rPr lang="en-US" altLang="zh-TW" dirty="0"/>
              <a:t>(e.g., </a:t>
            </a:r>
            <a:r>
              <a:rPr lang="en-US" altLang="zh-TW" i="1" dirty="0"/>
              <a:t>k</a:t>
            </a:r>
            <a:r>
              <a:rPr lang="en-US" altLang="zh-TW" dirty="0"/>
              <a:t>-nearest </a:t>
            </a:r>
            <a:r>
              <a:rPr lang="en-US" altLang="zh-TW" dirty="0" smtClean="0"/>
              <a:t>neighbor).</a:t>
            </a:r>
            <a:endParaRPr lang="en-US" altLang="zh-TW" dirty="0"/>
          </a:p>
          <a:p>
            <a:r>
              <a:rPr lang="en-US" altLang="zh-TW" dirty="0" smtClean="0"/>
              <a:t>9.5: Write an algorithm for </a:t>
            </a:r>
            <a:r>
              <a:rPr lang="en-US" altLang="zh-TW" i="1" dirty="0" smtClean="0"/>
              <a:t>k-nearest-neighbor classification </a:t>
            </a:r>
            <a:r>
              <a:rPr lang="en-US" altLang="zh-TW" dirty="0" smtClean="0"/>
              <a:t>given k, the nearest number of neighbors, and n, the number of attributes describing each tuple.</a:t>
            </a:r>
          </a:p>
          <a:p>
            <a:endParaRPr lang="zh-TW" altLang="en-US" dirty="0"/>
          </a:p>
        </p:txBody>
      </p:sp>
    </p:spTree>
    <p:extLst>
      <p:ext uri="{BB962C8B-B14F-4D97-AF65-F5344CB8AC3E}">
        <p14:creationId xmlns:p14="http://schemas.microsoft.com/office/powerpoint/2010/main" val="27558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Homework Submission</a:t>
            </a:r>
            <a:endParaRPr lang="zh-TW" altLang="en-US" dirty="0"/>
          </a:p>
        </p:txBody>
      </p:sp>
      <p:sp>
        <p:nvSpPr>
          <p:cNvPr id="3" name="內容版面配置區 2"/>
          <p:cNvSpPr>
            <a:spLocks noGrp="1"/>
          </p:cNvSpPr>
          <p:nvPr>
            <p:ph idx="1"/>
          </p:nvPr>
        </p:nvSpPr>
        <p:spPr/>
        <p:txBody>
          <a:bodyPr/>
          <a:lstStyle/>
          <a:p>
            <a:r>
              <a:rPr lang="en-US" altLang="zh-TW" dirty="0" smtClean="0"/>
              <a:t>For hand-written exercises, please hand in your homework in class (paper version)</a:t>
            </a:r>
          </a:p>
          <a:p>
            <a:pPr lvl="1"/>
            <a:r>
              <a:rPr lang="en-US" altLang="zh-TW" dirty="0" smtClean="0"/>
              <a:t>Remember to write your student ID</a:t>
            </a:r>
          </a:p>
          <a:p>
            <a:pPr lvl="1"/>
            <a:endParaRPr lang="en-US" altLang="zh-TW" dirty="0"/>
          </a:p>
          <a:p>
            <a:r>
              <a:rPr lang="en-US" altLang="zh-TW" dirty="0" smtClean="0"/>
              <a:t>For programming projects, please submit a compressed file to </a:t>
            </a:r>
            <a:r>
              <a:rPr lang="en-US" altLang="zh-TW" dirty="0" err="1" smtClean="0"/>
              <a:t>iSchool</a:t>
            </a:r>
            <a:r>
              <a:rPr lang="en-US" altLang="zh-TW" dirty="0" smtClean="0"/>
              <a:t>+</a:t>
            </a:r>
          </a:p>
          <a:p>
            <a:pPr lvl="1"/>
            <a:r>
              <a:rPr lang="en-US" altLang="zh-TW" dirty="0" smtClean="0"/>
              <a:t>It should contain your </a:t>
            </a:r>
            <a:r>
              <a:rPr lang="en-US" altLang="zh-TW" dirty="0" smtClean="0">
                <a:solidFill>
                  <a:srgbClr val="FF0000"/>
                </a:solidFill>
              </a:rPr>
              <a:t>source codes</a:t>
            </a:r>
            <a:r>
              <a:rPr lang="en-US" altLang="zh-TW" dirty="0" smtClean="0"/>
              <a:t>, </a:t>
            </a:r>
            <a:r>
              <a:rPr lang="en-US" altLang="zh-TW" dirty="0" smtClean="0">
                <a:solidFill>
                  <a:srgbClr val="FF0000"/>
                </a:solidFill>
              </a:rPr>
              <a:t>sample input and generated output</a:t>
            </a:r>
            <a:r>
              <a:rPr lang="en-US" altLang="zh-TW" dirty="0" smtClean="0"/>
              <a:t>, and </a:t>
            </a:r>
            <a:r>
              <a:rPr lang="en-US" altLang="zh-TW" dirty="0" smtClean="0">
                <a:solidFill>
                  <a:srgbClr val="FF0000"/>
                </a:solidFill>
              </a:rPr>
              <a:t>documentation</a:t>
            </a:r>
            <a:r>
              <a:rPr lang="en-US" altLang="zh-TW" dirty="0" smtClean="0"/>
              <a:t> on how to compile, install, or configure the environment</a:t>
            </a:r>
          </a:p>
          <a:p>
            <a:pPr lvl="1"/>
            <a:endParaRPr lang="zh-TW" altLang="en-US" dirty="0"/>
          </a:p>
        </p:txBody>
      </p:sp>
    </p:spTree>
    <p:extLst>
      <p:ext uri="{BB962C8B-B14F-4D97-AF65-F5344CB8AC3E}">
        <p14:creationId xmlns:p14="http://schemas.microsoft.com/office/powerpoint/2010/main" val="2211693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Thanks for Your Attention!</a:t>
            </a:r>
            <a:endParaRPr lang="zh-TW" altLang="en-US" dirty="0"/>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958913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391</Words>
  <Application>Microsoft Office PowerPoint</Application>
  <PresentationFormat>寬螢幕</PresentationFormat>
  <Paragraphs>66</Paragraphs>
  <Slides>9</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新細明體</vt:lpstr>
      <vt:lpstr>Arial</vt:lpstr>
      <vt:lpstr>Calibri</vt:lpstr>
      <vt:lpstr>Calibri Light</vt:lpstr>
      <vt:lpstr>Cambria Math</vt:lpstr>
      <vt:lpstr>Office 佈景主題</vt:lpstr>
      <vt:lpstr>Educational Data Mining and Applciations: HW#3</vt:lpstr>
      <vt:lpstr>Homework #3: Classification</vt:lpstr>
      <vt:lpstr>PowerPoint 簡報</vt:lpstr>
      <vt:lpstr>Exercises for Chap.8</vt:lpstr>
      <vt:lpstr>Figure 8.25 Tuples sorted by decreasing score, where the score is the value returned by a probabilistic classifier</vt:lpstr>
      <vt:lpstr>PowerPoint 簡報</vt:lpstr>
      <vt:lpstr>Exercises for Chap.9</vt:lpstr>
      <vt:lpstr>Homework Submission</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HW#1</dc:title>
  <dc:creator>jhwang</dc:creator>
  <cp:lastModifiedBy>Windows 使用者</cp:lastModifiedBy>
  <cp:revision>40</cp:revision>
  <dcterms:created xsi:type="dcterms:W3CDTF">2017-03-16T10:08:31Z</dcterms:created>
  <dcterms:modified xsi:type="dcterms:W3CDTF">2023-11-07T08:11:43Z</dcterms:modified>
</cp:coreProperties>
</file>