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sldIdLst>
    <p:sldId id="1409" r:id="rId2"/>
    <p:sldId id="1555" r:id="rId3"/>
    <p:sldId id="1556" r:id="rId4"/>
    <p:sldId id="1557" r:id="rId5"/>
    <p:sldId id="1558" r:id="rId6"/>
    <p:sldId id="1487" r:id="rId7"/>
    <p:sldId id="1488" r:id="rId8"/>
    <p:sldId id="1489" r:id="rId9"/>
    <p:sldId id="1490" r:id="rId10"/>
    <p:sldId id="1491" r:id="rId11"/>
    <p:sldId id="1492" r:id="rId12"/>
    <p:sldId id="1551" r:id="rId13"/>
    <p:sldId id="1494" r:id="rId14"/>
    <p:sldId id="1495" r:id="rId15"/>
    <p:sldId id="1559" r:id="rId16"/>
    <p:sldId id="1561" r:id="rId17"/>
    <p:sldId id="1496" r:id="rId18"/>
    <p:sldId id="1500" r:id="rId19"/>
    <p:sldId id="1562" r:id="rId20"/>
    <p:sldId id="1615" r:id="rId21"/>
    <p:sldId id="1596" r:id="rId22"/>
    <p:sldId id="1616" r:id="rId23"/>
    <p:sldId id="1618" r:id="rId24"/>
    <p:sldId id="1619" r:id="rId25"/>
    <p:sldId id="1586" r:id="rId26"/>
    <p:sldId id="1587" r:id="rId27"/>
    <p:sldId id="1595" r:id="rId28"/>
    <p:sldId id="1588" r:id="rId29"/>
    <p:sldId id="1589" r:id="rId30"/>
    <p:sldId id="1590" r:id="rId31"/>
    <p:sldId id="1591" r:id="rId32"/>
    <p:sldId id="1501" r:id="rId33"/>
    <p:sldId id="1497" r:id="rId34"/>
    <p:sldId id="1502" r:id="rId35"/>
    <p:sldId id="1503" r:id="rId36"/>
    <p:sldId id="1504" r:id="rId37"/>
    <p:sldId id="1505" r:id="rId38"/>
    <p:sldId id="1506" r:id="rId39"/>
    <p:sldId id="1507" r:id="rId40"/>
    <p:sldId id="1508" r:id="rId41"/>
    <p:sldId id="1553" r:id="rId42"/>
    <p:sldId id="1611" r:id="rId43"/>
    <p:sldId id="1598" r:id="rId44"/>
    <p:sldId id="1614" r:id="rId45"/>
    <p:sldId id="1599" r:id="rId46"/>
    <p:sldId id="1600" r:id="rId47"/>
    <p:sldId id="1601" r:id="rId48"/>
    <p:sldId id="1602" r:id="rId49"/>
    <p:sldId id="1603" r:id="rId50"/>
    <p:sldId id="1604" r:id="rId51"/>
    <p:sldId id="1605" r:id="rId52"/>
    <p:sldId id="1606" r:id="rId53"/>
    <p:sldId id="1607" r:id="rId54"/>
    <p:sldId id="1609" r:id="rId55"/>
    <p:sldId id="1610" r:id="rId56"/>
    <p:sldId id="1545" r:id="rId57"/>
    <p:sldId id="1612" r:id="rId58"/>
    <p:sldId id="1546" r:id="rId59"/>
    <p:sldId id="1643" r:id="rId60"/>
    <p:sldId id="1640" r:id="rId61"/>
    <p:sldId id="1493" r:id="rId62"/>
    <p:sldId id="1620" r:id="rId63"/>
    <p:sldId id="1621" r:id="rId64"/>
    <p:sldId id="1622" r:id="rId65"/>
    <p:sldId id="1623" r:id="rId66"/>
    <p:sldId id="1498" r:id="rId67"/>
    <p:sldId id="1624" r:id="rId68"/>
    <p:sldId id="1597" r:id="rId69"/>
    <p:sldId id="1626" r:id="rId70"/>
    <p:sldId id="1627" r:id="rId71"/>
    <p:sldId id="1628" r:id="rId72"/>
    <p:sldId id="1641" r:id="rId73"/>
    <p:sldId id="1538" r:id="rId74"/>
    <p:sldId id="1539" r:id="rId75"/>
    <p:sldId id="1540" r:id="rId76"/>
    <p:sldId id="1541" r:id="rId77"/>
    <p:sldId id="1542" r:id="rId78"/>
    <p:sldId id="1543" r:id="rId79"/>
    <p:sldId id="1544" r:id="rId80"/>
    <p:sldId id="1638" r:id="rId81"/>
    <p:sldId id="1639" r:id="rId82"/>
    <p:sldId id="1547" r:id="rId83"/>
    <p:sldId id="1535" r:id="rId84"/>
    <p:sldId id="1534" r:id="rId85"/>
    <p:sldId id="1548" r:id="rId86"/>
    <p:sldId id="1593" r:id="rId87"/>
    <p:sldId id="1531" r:id="rId88"/>
    <p:sldId id="1633" r:id="rId89"/>
    <p:sldId id="1634" r:id="rId90"/>
    <p:sldId id="1635" r:id="rId91"/>
    <p:sldId id="1636" r:id="rId92"/>
    <p:sldId id="1585" r:id="rId93"/>
    <p:sldId id="1528" r:id="rId94"/>
    <p:sldId id="1637" r:id="rId95"/>
    <p:sldId id="1642" r:id="rId96"/>
    <p:sldId id="1567" r:id="rId97"/>
    <p:sldId id="1568" r:id="rId98"/>
    <p:sldId id="1574" r:id="rId99"/>
    <p:sldId id="1575" r:id="rId100"/>
    <p:sldId id="1576" r:id="rId101"/>
    <p:sldId id="1577" r:id="rId102"/>
    <p:sldId id="1578" r:id="rId103"/>
    <p:sldId id="1644" r:id="rId104"/>
    <p:sldId id="1645" r:id="rId105"/>
    <p:sldId id="1648" r:id="rId106"/>
    <p:sldId id="1646" r:id="rId107"/>
    <p:sldId id="1647" r:id="rId108"/>
    <p:sldId id="1420" r:id="rId109"/>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BC"/>
    <a:srgbClr val="008080"/>
    <a:srgbClr val="0033CC"/>
    <a:srgbClr val="0000CC"/>
    <a:srgbClr val="BD582C"/>
    <a:srgbClr val="E48312"/>
    <a:srgbClr val="7F7F7F"/>
    <a:srgbClr val="94A088"/>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3157" autoAdjust="0"/>
  </p:normalViewPr>
  <p:slideViewPr>
    <p:cSldViewPr snapToGrid="0">
      <p:cViewPr varScale="1">
        <p:scale>
          <a:sx n="64" d="100"/>
          <a:sy n="64" d="100"/>
        </p:scale>
        <p:origin x="920" y="32"/>
      </p:cViewPr>
      <p:guideLst>
        <p:guide orient="horz" pos="2160"/>
        <p:guide pos="3840"/>
      </p:guideLst>
    </p:cSldViewPr>
  </p:slideViewPr>
  <p:outlineViewPr>
    <p:cViewPr>
      <p:scale>
        <a:sx n="33" d="100"/>
        <a:sy n="33" d="100"/>
      </p:scale>
      <p:origin x="0" y="-8358"/>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varScale="1">
      <p:scale>
        <a:sx n="1" d="1"/>
        <a:sy n="1" d="1"/>
      </p:scale>
      <p:origin x="0" y="-257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slide" Target="slides/slide33.xml"/><Relationship Id="rId2" Type="http://schemas.openxmlformats.org/officeDocument/2006/relationships/slide" Target="slides/slide14.xml"/><Relationship Id="rId1" Type="http://schemas.openxmlformats.org/officeDocument/2006/relationships/slide" Target="slides/slide13.xml"/><Relationship Id="rId6" Type="http://schemas.openxmlformats.org/officeDocument/2006/relationships/slide" Target="slides/slide32.xml"/><Relationship Id="rId5" Type="http://schemas.openxmlformats.org/officeDocument/2006/relationships/slide" Target="slides/slide19.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emf"/><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5" Type="http://schemas.openxmlformats.org/officeDocument/2006/relationships/image" Target="../media/image70.wmf"/><Relationship Id="rId4"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93.wmf"/><Relationship Id="rId1" Type="http://schemas.openxmlformats.org/officeDocument/2006/relationships/image" Target="../media/image9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9/18/2023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pPr eaLnBrk="1" hangingPunct="1"/>
              <a:t>1</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78457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515979-15B8-40FE-999C-378DAE3E647C}" type="slidenum">
              <a:rPr lang="en-US" altLang="en-US"/>
              <a:pPr>
                <a:spcBef>
                  <a:spcPct val="0"/>
                </a:spcBef>
              </a:pPr>
              <a:t>10</a:t>
            </a:fld>
            <a:endParaRPr lang="en-US" altLang="en-US"/>
          </a:p>
        </p:txBody>
      </p:sp>
      <p:sp>
        <p:nvSpPr>
          <p:cNvPr id="83971" name="Rectangle 2"/>
          <p:cNvSpPr>
            <a:spLocks noGrp="1" noRot="1" noChangeAspect="1" noChangeArrowheads="1" noTextEdit="1"/>
          </p:cNvSpPr>
          <p:nvPr>
            <p:ph type="sldImg"/>
          </p:nvPr>
        </p:nvSpPr>
        <p:spPr>
          <a:xfrm>
            <a:off x="346075" y="698500"/>
            <a:ext cx="6192838" cy="3484563"/>
          </a:xfrm>
          <a:ln/>
        </p:spPr>
      </p:sp>
      <p:sp>
        <p:nvSpPr>
          <p:cNvPr id="8397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3077749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2F609C4-178D-4C1E-91DE-6CE5DF2FFD3C}" type="slidenum">
              <a:rPr lang="en-US" altLang="en-US" sz="1200">
                <a:latin typeface="Times New Roman" panose="02020603050405020304" pitchFamily="18" charset="0"/>
              </a:rPr>
              <a:pPr/>
              <a:t>101</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81963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DCCC807E-A950-4409-BEFB-19DEF03F3280}" type="slidenum">
              <a:rPr lang="en-US" altLang="en-US" sz="1200">
                <a:latin typeface="Times New Roman" panose="02020603050405020304" pitchFamily="18" charset="0"/>
              </a:rPr>
              <a:pPr algn="r"/>
              <a:t>102</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357188" y="704850"/>
            <a:ext cx="6172200" cy="3471863"/>
          </a:xfrm>
          <a:ln/>
        </p:spPr>
      </p:sp>
      <p:sp>
        <p:nvSpPr>
          <p:cNvPr id="106500"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7895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8110F-5CB8-4B7A-89C2-96B671E6053B}" type="slidenum">
              <a:rPr lang="en-US" smtClean="0"/>
              <a:t>103</a:t>
            </a:fld>
            <a:endParaRPr lang="en-US"/>
          </a:p>
        </p:txBody>
      </p:sp>
    </p:spTree>
    <p:extLst>
      <p:ext uri="{BB962C8B-B14F-4D97-AF65-F5344CB8AC3E}">
        <p14:creationId xmlns:p14="http://schemas.microsoft.com/office/powerpoint/2010/main" val="33767539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8110F-5CB8-4B7A-89C2-96B671E6053B}" type="slidenum">
              <a:rPr lang="en-US" smtClean="0"/>
              <a:t>104</a:t>
            </a:fld>
            <a:endParaRPr lang="en-US"/>
          </a:p>
        </p:txBody>
      </p:sp>
    </p:spTree>
    <p:extLst>
      <p:ext uri="{BB962C8B-B14F-4D97-AF65-F5344CB8AC3E}">
        <p14:creationId xmlns:p14="http://schemas.microsoft.com/office/powerpoint/2010/main" val="23800001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8110F-5CB8-4B7A-89C2-96B671E6053B}" type="slidenum">
              <a:rPr lang="en-US" smtClean="0"/>
              <a:t>105</a:t>
            </a:fld>
            <a:endParaRPr lang="en-US"/>
          </a:p>
        </p:txBody>
      </p:sp>
    </p:spTree>
    <p:extLst>
      <p:ext uri="{BB962C8B-B14F-4D97-AF65-F5344CB8AC3E}">
        <p14:creationId xmlns:p14="http://schemas.microsoft.com/office/powerpoint/2010/main" val="36737653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12AE2494-E246-464F-AA19-05B4B0487F8D}" type="slidenum">
              <a:rPr lang="en-US" altLang="en-US" sz="1200"/>
              <a:pPr eaLnBrk="1" hangingPunct="1"/>
              <a:t>108</a:t>
            </a:fld>
            <a:endParaRPr lang="en-US" altLang="en-US" sz="1200"/>
          </a:p>
        </p:txBody>
      </p:sp>
    </p:spTree>
    <p:extLst>
      <p:ext uri="{BB962C8B-B14F-4D97-AF65-F5344CB8AC3E}">
        <p14:creationId xmlns:p14="http://schemas.microsoft.com/office/powerpoint/2010/main" val="386128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5DDDA9-5F3C-4F15-8095-45AACD1E7848}" type="slidenum">
              <a:rPr lang="en-US" altLang="en-US"/>
              <a:pPr>
                <a:spcBef>
                  <a:spcPct val="0"/>
                </a:spcBef>
              </a:pPr>
              <a:t>11</a:t>
            </a:fld>
            <a:endParaRPr lang="en-US" altLang="en-US"/>
          </a:p>
        </p:txBody>
      </p:sp>
      <p:sp>
        <p:nvSpPr>
          <p:cNvPr id="84995" name="Rectangle 2"/>
          <p:cNvSpPr>
            <a:spLocks noGrp="1" noRot="1" noChangeAspect="1" noChangeArrowheads="1" noTextEdit="1"/>
          </p:cNvSpPr>
          <p:nvPr>
            <p:ph type="sldImg"/>
          </p:nvPr>
        </p:nvSpPr>
        <p:spPr>
          <a:xfrm>
            <a:off x="346075" y="698500"/>
            <a:ext cx="6192838" cy="3484563"/>
          </a:xfrm>
          <a:ln/>
        </p:spPr>
      </p:sp>
      <p:sp>
        <p:nvSpPr>
          <p:cNvPr id="84996"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02451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pPr eaLnBrk="1" hangingPunct="1"/>
              <a:t>12</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384111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661ED2-B1EC-46F8-953E-02CB7FE315D6}" type="slidenum">
              <a:rPr lang="en-US" altLang="en-US"/>
              <a:pPr>
                <a:spcBef>
                  <a:spcPct val="0"/>
                </a:spcBef>
              </a:pPr>
              <a:t>13</a:t>
            </a:fld>
            <a:endParaRPr lang="en-US" altLang="en-US"/>
          </a:p>
        </p:txBody>
      </p:sp>
      <p:sp>
        <p:nvSpPr>
          <p:cNvPr id="87043" name="Rectangle 2"/>
          <p:cNvSpPr>
            <a:spLocks noGrp="1" noRot="1" noChangeAspect="1" noChangeArrowheads="1" noTextEdit="1"/>
          </p:cNvSpPr>
          <p:nvPr>
            <p:ph type="sldImg"/>
          </p:nvPr>
        </p:nvSpPr>
        <p:spPr>
          <a:xfrm>
            <a:off x="293688" y="677863"/>
            <a:ext cx="6294437" cy="3541712"/>
          </a:xfrm>
          <a:ln/>
        </p:spPr>
      </p:sp>
      <p:sp>
        <p:nvSpPr>
          <p:cNvPr id="87044"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r>
              <a:rPr lang="en-US" altLang="en-US"/>
              <a:t>Note to self (MK): last part of slide does not clearly match slides that follow</a:t>
            </a:r>
          </a:p>
          <a:p>
            <a:r>
              <a:rPr lang="en-US" altLang="en-US"/>
              <a:t>Introduction slides: </a:t>
            </a:r>
          </a:p>
          <a:p>
            <a:r>
              <a:rPr lang="en-US" altLang="en-US"/>
              <a:t>In the current version, we only talk about numeric data.  Can we add some materials about non-numeric data.</a:t>
            </a:r>
          </a:p>
          <a:p>
            <a:endParaRPr lang="en-US" altLang="en-US"/>
          </a:p>
          <a:p>
            <a:r>
              <a:rPr lang="en-US" altLang="en-US"/>
              <a:t>   - text statistics, TF/IDF</a:t>
            </a:r>
          </a:p>
          <a:p>
            <a:r>
              <a:rPr lang="en-US" altLang="en-US"/>
              <a:t>   - visualization of text statistics such as word cloud</a:t>
            </a:r>
          </a:p>
          <a:p>
            <a:r>
              <a:rPr lang="en-US" altLang="en-US"/>
              <a:t>   - distribution of Internet (IN, SCC, OUT, …)</a:t>
            </a:r>
          </a:p>
          <a:p>
            <a:r>
              <a:rPr lang="en-US" altLang="en-US"/>
              <a:t>   - visualization of social relationship (e.g., http://renlifang.msra.cn/)</a:t>
            </a:r>
          </a:p>
        </p:txBody>
      </p:sp>
    </p:spTree>
    <p:extLst>
      <p:ext uri="{BB962C8B-B14F-4D97-AF65-F5344CB8AC3E}">
        <p14:creationId xmlns:p14="http://schemas.microsoft.com/office/powerpoint/2010/main" val="15665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5C59A-5665-4F90-B74D-3558B1173576}" type="slidenum">
              <a:rPr lang="en-US" altLang="en-US"/>
              <a:pPr>
                <a:spcBef>
                  <a:spcPct val="0"/>
                </a:spcBef>
              </a:pPr>
              <a:t>14</a:t>
            </a:fld>
            <a:endParaRPr lang="en-US" altLang="en-US"/>
          </a:p>
        </p:txBody>
      </p:sp>
      <p:sp>
        <p:nvSpPr>
          <p:cNvPr id="88067" name="Rectangle 2"/>
          <p:cNvSpPr>
            <a:spLocks noGrp="1" noRot="1" noChangeAspect="1" noChangeArrowheads="1" noTextEdit="1"/>
          </p:cNvSpPr>
          <p:nvPr>
            <p:ph type="sldImg"/>
          </p:nvPr>
        </p:nvSpPr>
        <p:spPr>
          <a:xfrm>
            <a:off x="293688" y="677863"/>
            <a:ext cx="6294437" cy="3541712"/>
          </a:xfrm>
          <a:ln/>
        </p:spPr>
      </p:sp>
      <p:sp>
        <p:nvSpPr>
          <p:cNvPr id="88068"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41420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5C59A-5665-4F90-B74D-3558B1173576}" type="slidenum">
              <a:rPr lang="en-US" altLang="en-US"/>
              <a:pPr>
                <a:spcBef>
                  <a:spcPct val="0"/>
                </a:spcBef>
              </a:pPr>
              <a:t>15</a:t>
            </a:fld>
            <a:endParaRPr lang="en-US" altLang="en-US"/>
          </a:p>
        </p:txBody>
      </p:sp>
      <p:sp>
        <p:nvSpPr>
          <p:cNvPr id="88067" name="Rectangle 2"/>
          <p:cNvSpPr>
            <a:spLocks noGrp="1" noRot="1" noChangeAspect="1" noChangeArrowheads="1" noTextEdit="1"/>
          </p:cNvSpPr>
          <p:nvPr>
            <p:ph type="sldImg"/>
          </p:nvPr>
        </p:nvSpPr>
        <p:spPr>
          <a:xfrm>
            <a:off x="293688" y="677863"/>
            <a:ext cx="6294437" cy="3541712"/>
          </a:xfrm>
          <a:ln/>
        </p:spPr>
      </p:sp>
      <p:sp>
        <p:nvSpPr>
          <p:cNvPr id="88068"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dirty="0"/>
          </a:p>
        </p:txBody>
      </p:sp>
    </p:spTree>
    <p:extLst>
      <p:ext uri="{BB962C8B-B14F-4D97-AF65-F5344CB8AC3E}">
        <p14:creationId xmlns:p14="http://schemas.microsoft.com/office/powerpoint/2010/main" val="207988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5C59A-5665-4F90-B74D-3558B1173576}" type="slidenum">
              <a:rPr lang="en-US" altLang="en-US"/>
              <a:pPr>
                <a:spcBef>
                  <a:spcPct val="0"/>
                </a:spcBef>
              </a:pPr>
              <a:t>16</a:t>
            </a:fld>
            <a:endParaRPr lang="en-US" altLang="en-US"/>
          </a:p>
        </p:txBody>
      </p:sp>
      <p:sp>
        <p:nvSpPr>
          <p:cNvPr id="88067" name="Rectangle 2"/>
          <p:cNvSpPr>
            <a:spLocks noGrp="1" noRot="1" noChangeAspect="1" noChangeArrowheads="1" noTextEdit="1"/>
          </p:cNvSpPr>
          <p:nvPr>
            <p:ph type="sldImg"/>
          </p:nvPr>
        </p:nvSpPr>
        <p:spPr>
          <a:xfrm>
            <a:off x="293688" y="677863"/>
            <a:ext cx="6294437" cy="3541712"/>
          </a:xfrm>
          <a:ln/>
        </p:spPr>
      </p:sp>
      <p:sp>
        <p:nvSpPr>
          <p:cNvPr id="88068"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201876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2074F7-FA56-40C6-8B2F-46DCAFDDCD7E}" type="slidenum">
              <a:rPr lang="en-US" altLang="en-US"/>
              <a:pPr>
                <a:spcBef>
                  <a:spcPct val="0"/>
                </a:spcBef>
              </a:pPr>
              <a:t>17</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0904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8AEE24-0EA3-4E09-9472-5755CE69974E}" type="slidenum">
              <a:rPr lang="en-US" altLang="en-US"/>
              <a:pPr>
                <a:spcBef>
                  <a:spcPct val="0"/>
                </a:spcBef>
              </a:pPr>
              <a:t>18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57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6A872-0A59-46E4-B192-72E475259C41}" type="slidenum">
              <a:rPr lang="en-US" altLang="en-US"/>
              <a:pPr>
                <a:spcBef>
                  <a:spcPct val="0"/>
                </a:spcBef>
              </a:pPr>
              <a:t>19</a:t>
            </a:fld>
            <a:endParaRPr lang="en-US" altLang="en-US"/>
          </a:p>
        </p:txBody>
      </p:sp>
      <p:sp>
        <p:nvSpPr>
          <p:cNvPr id="90115" name="Rectangle 2"/>
          <p:cNvSpPr>
            <a:spLocks noGrp="1" noRot="1" noChangeAspect="1" noChangeArrowheads="1" noTextEdit="1"/>
          </p:cNvSpPr>
          <p:nvPr>
            <p:ph type="sldImg"/>
          </p:nvPr>
        </p:nvSpPr>
        <p:spPr>
          <a:xfrm>
            <a:off x="293688" y="677863"/>
            <a:ext cx="6294437" cy="3541712"/>
          </a:xfrm>
          <a:ln/>
        </p:spPr>
      </p:sp>
      <p:sp>
        <p:nvSpPr>
          <p:cNvPr id="90116"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817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2</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010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6110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12563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4614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311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067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06836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12179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8298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8515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30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493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3</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5173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31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178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9F399F-A00E-42D3-9E81-8DE628E50397}" type="slidenum">
              <a:rPr lang="en-US" altLang="en-US"/>
              <a:pPr>
                <a:spcBef>
                  <a:spcPct val="0"/>
                </a:spcBef>
              </a:pPr>
              <a:t>32</a:t>
            </a:fld>
            <a:endParaRPr lang="en-US" altLang="en-US"/>
          </a:p>
        </p:txBody>
      </p:sp>
      <p:sp>
        <p:nvSpPr>
          <p:cNvPr id="94211" name="Rectangle 2"/>
          <p:cNvSpPr>
            <a:spLocks noGrp="1" noRot="1" noChangeAspect="1" noChangeArrowheads="1" noTextEdit="1"/>
          </p:cNvSpPr>
          <p:nvPr>
            <p:ph type="sldImg"/>
          </p:nvPr>
        </p:nvSpPr>
        <p:spPr>
          <a:xfrm>
            <a:off x="293688" y="677863"/>
            <a:ext cx="6294437" cy="3541712"/>
          </a:xfrm>
          <a:ln/>
        </p:spPr>
      </p:sp>
      <p:sp>
        <p:nvSpPr>
          <p:cNvPr id="94212"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r>
              <a:rPr lang="en-US" altLang="en-US"/>
              <a:t>JH: Maybe we can remove Loess curve</a:t>
            </a:r>
          </a:p>
        </p:txBody>
      </p:sp>
    </p:spTree>
    <p:extLst>
      <p:ext uri="{BB962C8B-B14F-4D97-AF65-F5344CB8AC3E}">
        <p14:creationId xmlns:p14="http://schemas.microsoft.com/office/powerpoint/2010/main" val="420623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6A872-0A59-46E4-B192-72E475259C41}" type="slidenum">
              <a:rPr lang="en-US" altLang="en-US"/>
              <a:pPr>
                <a:spcBef>
                  <a:spcPct val="0"/>
                </a:spcBef>
              </a:pPr>
              <a:t>33</a:t>
            </a:fld>
            <a:endParaRPr lang="en-US" altLang="en-US"/>
          </a:p>
        </p:txBody>
      </p:sp>
      <p:sp>
        <p:nvSpPr>
          <p:cNvPr id="90115" name="Rectangle 2"/>
          <p:cNvSpPr>
            <a:spLocks noGrp="1" noRot="1" noChangeAspect="1" noChangeArrowheads="1" noTextEdit="1"/>
          </p:cNvSpPr>
          <p:nvPr>
            <p:ph type="sldImg"/>
          </p:nvPr>
        </p:nvSpPr>
        <p:spPr>
          <a:xfrm>
            <a:off x="293688" y="677863"/>
            <a:ext cx="6294437" cy="3541712"/>
          </a:xfrm>
          <a:ln/>
        </p:spPr>
      </p:sp>
      <p:sp>
        <p:nvSpPr>
          <p:cNvPr id="90116"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1839389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31EBFC-A0A4-4E21-B20C-3F4FB1C9CC5D}" type="slidenum">
              <a:rPr lang="en-US" altLang="en-US"/>
              <a:pPr>
                <a:spcBef>
                  <a:spcPct val="0"/>
                </a:spcBef>
              </a:pPr>
              <a:t>34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JH: A better and BASIC histogram figure --- because this one overlaps with a later one!</a:t>
            </a:r>
          </a:p>
        </p:txBody>
      </p:sp>
    </p:spTree>
    <p:extLst>
      <p:ext uri="{BB962C8B-B14F-4D97-AF65-F5344CB8AC3E}">
        <p14:creationId xmlns:p14="http://schemas.microsoft.com/office/powerpoint/2010/main" val="2069637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AA24AE-7CD5-425A-9425-01AFA6CA3CB2}" type="slidenum">
              <a:rPr lang="en-US" altLang="en-US"/>
              <a:pPr>
                <a:spcBef>
                  <a:spcPct val="0"/>
                </a:spcBef>
              </a:pPr>
              <a:t>35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5477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B2C53D-2200-45E9-8A2B-978D074B6EFD}" type="slidenum">
              <a:rPr lang="en-US" altLang="en-US"/>
              <a:pPr>
                <a:spcBef>
                  <a:spcPct val="0"/>
                </a:spcBef>
              </a:pPr>
              <a:t>36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8395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E46D1-EE33-4313-AB35-0C02F19132C6}" type="slidenum">
              <a:rPr lang="en-US" altLang="en-US"/>
              <a:pPr>
                <a:spcBef>
                  <a:spcPct val="0"/>
                </a:spcBef>
              </a:pPr>
              <a:t>37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 We need to </a:t>
            </a:r>
            <a:r>
              <a:rPr lang="en-US" altLang="en-US" b="1"/>
              <a:t>label</a:t>
            </a:r>
            <a:r>
              <a:rPr lang="en-US" altLang="en-US"/>
              <a:t> the dark plotted points as </a:t>
            </a:r>
            <a:r>
              <a:rPr lang="en-US" altLang="en-US" b="1"/>
              <a:t>Q1, Median, Q3</a:t>
            </a:r>
            <a:r>
              <a:rPr lang="en-US" altLang="en-US"/>
              <a:t> – that would help in understanding this graph.</a:t>
            </a:r>
          </a:p>
          <a:p>
            <a:r>
              <a:rPr lang="en-US" altLang="en-US"/>
              <a:t>Tell audience: There is a shift in distribution of branch 1 WRT branch 2 in that the unit prices of items sold at branch 1 tend to be lower than those at branch 2.</a:t>
            </a:r>
          </a:p>
        </p:txBody>
      </p:sp>
    </p:spTree>
    <p:extLst>
      <p:ext uri="{BB962C8B-B14F-4D97-AF65-F5344CB8AC3E}">
        <p14:creationId xmlns:p14="http://schemas.microsoft.com/office/powerpoint/2010/main" val="177697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C8C8CE-F8D8-4175-AD77-519B7DCB72E6}" type="slidenum">
              <a:rPr lang="en-US" altLang="en-US"/>
              <a:pPr>
                <a:spcBef>
                  <a:spcPct val="0"/>
                </a:spcBef>
              </a:pPr>
              <a:t>38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Need a better and more MEANINGFUL scatter plot! -JH</a:t>
            </a:r>
          </a:p>
        </p:txBody>
      </p:sp>
    </p:spTree>
    <p:extLst>
      <p:ext uri="{BB962C8B-B14F-4D97-AF65-F5344CB8AC3E}">
        <p14:creationId xmlns:p14="http://schemas.microsoft.com/office/powerpoint/2010/main" val="1537270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15AC35-66F9-4340-A1A6-70CB99440241}" type="slidenum">
              <a:rPr lang="en-US" altLang="en-US"/>
              <a:pPr>
                <a:spcBef>
                  <a:spcPct val="0"/>
                </a:spcBef>
              </a:pPr>
              <a:t>39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462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18F472-7076-4759-839C-B96341DDE640}" type="slidenum">
              <a:rPr lang="en-US" altLang="en-US"/>
              <a:pPr>
                <a:spcBef>
                  <a:spcPct val="0"/>
                </a:spcBef>
              </a:pPr>
              <a:t>40</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3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03207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41</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145094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42</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24334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6598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C83344-3EC9-4AEF-ACB3-00B66669D043}" type="slidenum">
              <a:rPr lang="en-US" altLang="en-US"/>
              <a:pPr>
                <a:spcBef>
                  <a:spcPct val="0"/>
                </a:spcBef>
              </a:pPr>
              <a:t>44</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MK: For lecture, this may be OK here, but I think discussion of standardization/normalization is better kept all together in Chapter 3</a:t>
            </a:r>
          </a:p>
        </p:txBody>
      </p:sp>
    </p:spTree>
    <p:extLst>
      <p:ext uri="{BB962C8B-B14F-4D97-AF65-F5344CB8AC3E}">
        <p14:creationId xmlns:p14="http://schemas.microsoft.com/office/powerpoint/2010/main" val="3753837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4C9304-A84E-4F8D-8D41-A10CC12ECD16}" type="slidenum">
              <a:rPr lang="en-US" altLang="en-US">
                <a:solidFill>
                  <a:srgbClr val="000000"/>
                </a:solidFill>
              </a:rPr>
              <a:pPr>
                <a:spcBef>
                  <a:spcPct val="0"/>
                </a:spcBef>
              </a:pPr>
              <a:t>45</a:t>
            </a:fld>
            <a:endParaRPr lang="en-US" altLang="en-US">
              <a:solidFill>
                <a:srgbClr val="000000"/>
              </a:solidFill>
            </a:endParaRPr>
          </a:p>
        </p:txBody>
      </p:sp>
      <p:sp>
        <p:nvSpPr>
          <p:cNvPr id="131075" name="Rectangle 2"/>
          <p:cNvSpPr>
            <a:spLocks noGrp="1" noRot="1" noChangeAspect="1" noChangeArrowheads="1" noTextEdit="1"/>
          </p:cNvSpPr>
          <p:nvPr>
            <p:ph type="sldImg"/>
          </p:nvPr>
        </p:nvSpPr>
        <p:spPr>
          <a:xfrm>
            <a:off x="357188" y="704850"/>
            <a:ext cx="6172200" cy="3471863"/>
          </a:xfrm>
          <a:ln/>
        </p:spPr>
      </p:sp>
      <p:sp>
        <p:nvSpPr>
          <p:cNvPr id="131076"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8023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A4C53A-154B-483F-BB63-C5B68814D43F}" type="slidenum">
              <a:rPr lang="en-US" altLang="en-US">
                <a:solidFill>
                  <a:srgbClr val="000000"/>
                </a:solidFill>
              </a:rPr>
              <a:pPr>
                <a:spcBef>
                  <a:spcPct val="0"/>
                </a:spcBef>
              </a:pPr>
              <a:t>46</a:t>
            </a:fld>
            <a:endParaRPr lang="en-US" altLang="en-US">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58459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EDAD38-CF67-46E9-8730-3F6A9ACE7D31}" type="slidenum">
              <a:rPr lang="en-US" altLang="en-US">
                <a:solidFill>
                  <a:srgbClr val="000000"/>
                </a:solidFill>
              </a:rPr>
              <a:pPr>
                <a:spcBef>
                  <a:spcPct val="0"/>
                </a:spcBef>
              </a:pPr>
              <a:t>47</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endParaRPr lang="en-US" altLang="en-US"/>
          </a:p>
        </p:txBody>
      </p:sp>
    </p:spTree>
    <p:extLst>
      <p:ext uri="{BB962C8B-B14F-4D97-AF65-F5344CB8AC3E}">
        <p14:creationId xmlns:p14="http://schemas.microsoft.com/office/powerpoint/2010/main" val="2537154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5E966D-9331-4C9C-A98B-BCFBB5DDC2FD}" type="slidenum">
              <a:rPr lang="en-US" altLang="en-US">
                <a:solidFill>
                  <a:srgbClr val="000000"/>
                </a:solidFill>
              </a:rPr>
              <a:pPr>
                <a:spcBef>
                  <a:spcPct val="0"/>
                </a:spcBef>
              </a:pPr>
              <a:t>48</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xfrm>
            <a:off x="357188" y="704850"/>
            <a:ext cx="6172200" cy="3471863"/>
          </a:xfrm>
          <a:ln/>
        </p:spPr>
      </p:sp>
      <p:sp>
        <p:nvSpPr>
          <p:cNvPr id="134148"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95042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80544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2215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5</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4308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6589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52</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1566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36200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78169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09920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11070-0741-4A7D-8E8E-470CB8CB6D01}" type="slidenum">
              <a:rPr lang="en-US" altLang="en-US"/>
              <a:pPr>
                <a:spcBef>
                  <a:spcPct val="0"/>
                </a:spcBef>
              </a:pPr>
              <a:t>56</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48124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11070-0741-4A7D-8E8E-470CB8CB6D01}" type="slidenum">
              <a:rPr lang="en-US" altLang="en-US"/>
              <a:pPr>
                <a:spcBef>
                  <a:spcPct val="0"/>
                </a:spcBef>
              </a:pPr>
              <a:t>57</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58025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040A6C-D23A-42F9-B45F-6450789BDFF1}" type="slidenum">
              <a:rPr lang="en-US" altLang="en-US"/>
              <a:pPr>
                <a:spcBef>
                  <a:spcPct val="0"/>
                </a:spcBef>
              </a:pPr>
              <a:t>58</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4039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59</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538257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60</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103524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A9A000-695C-426A-A955-BCB5691A07F3}" type="slidenum">
              <a:rPr lang="en-US" altLang="en-US"/>
              <a:pPr>
                <a:spcBef>
                  <a:spcPct val="0"/>
                </a:spcBef>
              </a:pPr>
              <a:t>6</a:t>
            </a:fld>
            <a:endParaRPr lang="en-US" altLang="en-US"/>
          </a:p>
        </p:txBody>
      </p:sp>
      <p:sp>
        <p:nvSpPr>
          <p:cNvPr id="79875" name="Rectangle 2"/>
          <p:cNvSpPr>
            <a:spLocks noGrp="1" noRot="1" noChangeAspect="1" noChangeArrowheads="1" noTextEdit="1"/>
          </p:cNvSpPr>
          <p:nvPr>
            <p:ph type="sldImg"/>
          </p:nvPr>
        </p:nvSpPr>
        <p:spPr>
          <a:xfrm>
            <a:off x="346075" y="698500"/>
            <a:ext cx="6192838" cy="3484563"/>
          </a:xfrm>
          <a:ln/>
        </p:spPr>
      </p:sp>
      <p:sp>
        <p:nvSpPr>
          <p:cNvPr id="79876"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1823669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FF34A50-07D1-44CB-9408-0E782FD706D3}" type="slidenum">
              <a:rPr lang="en-US" altLang="en-US" sz="1200">
                <a:latin typeface="Times New Roman" panose="02020603050405020304" pitchFamily="18" charset="0"/>
              </a:rPr>
              <a:pPr/>
              <a:t>61</a:t>
            </a:fld>
            <a:endParaRPr lang="en-US" altLang="en-US" sz="12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3429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6176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6B3D275-F0AF-46F8-A705-99F19946D77F}"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342900" y="696913"/>
            <a:ext cx="6197600" cy="34861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altLang="en-US"/>
          </a:p>
        </p:txBody>
      </p:sp>
    </p:spTree>
    <p:extLst>
      <p:ext uri="{BB962C8B-B14F-4D97-AF65-F5344CB8AC3E}">
        <p14:creationId xmlns:p14="http://schemas.microsoft.com/office/powerpoint/2010/main" val="1804990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DA31005-A9AE-427D-A1E6-B4F95CC9350D}"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342900" y="696913"/>
            <a:ext cx="6197600" cy="34861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6776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B941015-BDD8-4043-9B19-260F64EC13CE}" type="slidenum">
              <a:rPr lang="en-US" altLang="en-US" sz="1200">
                <a:latin typeface="Times New Roman" panose="02020603050405020304" pitchFamily="18" charset="0"/>
              </a:rPr>
              <a:pPr/>
              <a:t>64</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342900" y="696913"/>
            <a:ext cx="61976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23340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66C23B9-057C-4049-84C5-5DF26CBD538D}" type="slidenum">
              <a:rPr lang="en-US" altLang="en-US" sz="1200">
                <a:latin typeface="Times New Roman" panose="02020603050405020304" pitchFamily="18" charset="0"/>
              </a:rPr>
              <a:pPr/>
              <a:t>65</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3429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93178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E7C151C-7188-4BCA-B5D8-23923E3151E0}" type="slidenum">
              <a:rPr lang="en-US" altLang="en-US" sz="1200">
                <a:latin typeface="Times New Roman" panose="02020603050405020304" pitchFamily="18" charset="0"/>
              </a:rPr>
              <a:pPr algn="r"/>
              <a:t>66</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342900" y="696913"/>
            <a:ext cx="6197600" cy="34861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649093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158AEE2-013A-46CE-A419-A848A549FFD3}" type="slidenum">
              <a:rPr lang="en-US" altLang="en-US" sz="1200">
                <a:latin typeface="Times New Roman" panose="02020603050405020304" pitchFamily="18" charset="0"/>
              </a:rPr>
              <a:pPr/>
              <a:t>67</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342900" y="696913"/>
            <a:ext cx="61976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Enrich using data integration research!!</a:t>
            </a:r>
          </a:p>
        </p:txBody>
      </p:sp>
    </p:spTree>
    <p:extLst>
      <p:ext uri="{BB962C8B-B14F-4D97-AF65-F5344CB8AC3E}">
        <p14:creationId xmlns:p14="http://schemas.microsoft.com/office/powerpoint/2010/main" val="17300098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EE89F8B-EDEE-4D25-A041-4B0E285AF6C9}" type="slidenum">
              <a:rPr lang="en-US" altLang="en-US" sz="1200">
                <a:latin typeface="Times New Roman" panose="02020603050405020304" pitchFamily="18" charset="0"/>
              </a:rPr>
              <a:pPr/>
              <a:t>68</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xfrm>
            <a:off x="342900" y="696913"/>
            <a:ext cx="6197600" cy="34861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9615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A8D45C1-9A88-4173-B064-7E0C68F13B83}" type="slidenum">
              <a:rPr lang="en-US" altLang="en-US" sz="1200">
                <a:latin typeface="Times New Roman" panose="02020603050405020304" pitchFamily="18" charset="0"/>
              </a:rPr>
              <a:pPr/>
              <a:t>69</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342900" y="696913"/>
            <a:ext cx="61976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Should ask students to do some survey on data integration.  -JH</a:t>
            </a:r>
          </a:p>
        </p:txBody>
      </p:sp>
    </p:spTree>
    <p:extLst>
      <p:ext uri="{BB962C8B-B14F-4D97-AF65-F5344CB8AC3E}">
        <p14:creationId xmlns:p14="http://schemas.microsoft.com/office/powerpoint/2010/main" val="2052147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70</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4866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0EA108-B661-449A-8B49-8ED13120A001}" type="slidenum">
              <a:rPr lang="en-US" altLang="en-US"/>
              <a:pPr>
                <a:spcBef>
                  <a:spcPct val="0"/>
                </a:spcBef>
              </a:pPr>
              <a:t>7</a:t>
            </a:fld>
            <a:endParaRPr lang="en-US" altLang="en-US"/>
          </a:p>
        </p:txBody>
      </p:sp>
    </p:spTree>
    <p:extLst>
      <p:ext uri="{BB962C8B-B14F-4D97-AF65-F5344CB8AC3E}">
        <p14:creationId xmlns:p14="http://schemas.microsoft.com/office/powerpoint/2010/main" val="26858540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9813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72</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20054799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F9A72662-B96E-40C8-BA77-46944AB9FC12}" type="slidenum">
              <a:rPr lang="en-US" altLang="en-US" sz="1200">
                <a:latin typeface="Times New Roman" panose="02020603050405020304" pitchFamily="18" charset="0"/>
              </a:rPr>
              <a:pPr algn="r"/>
              <a:t>73</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xfrm>
            <a:off x="342900" y="696913"/>
            <a:ext cx="6197600" cy="348615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155470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3A204DE-0BD7-4C9B-BCF1-CFEBAB2759A6}" type="slidenum">
              <a:rPr lang="en-US" altLang="en-US" sz="1200">
                <a:latin typeface="Times New Roman" panose="02020603050405020304" pitchFamily="18" charset="0"/>
              </a:rPr>
              <a:pPr/>
              <a:t>74</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342900" y="696913"/>
            <a:ext cx="6197600" cy="348615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258010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72F7D5-3156-4DEE-9803-408508CA57DF}"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xfrm>
            <a:off x="342900" y="696913"/>
            <a:ext cx="6197600" cy="348615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08.09.12 MK: Slide moved here from Ch. 3.  Added examples.</a:t>
            </a:r>
          </a:p>
        </p:txBody>
      </p:sp>
    </p:spTree>
    <p:extLst>
      <p:ext uri="{BB962C8B-B14F-4D97-AF65-F5344CB8AC3E}">
        <p14:creationId xmlns:p14="http://schemas.microsoft.com/office/powerpoint/2010/main" val="1408148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D2C52C3-3FB7-4848-AD78-3F75AF48CFF3}" type="slidenum">
              <a:rPr lang="en-US" altLang="en-US" sz="1200">
                <a:latin typeface="Times New Roman" panose="02020603050405020304" pitchFamily="18" charset="0"/>
              </a:rPr>
              <a:pPr algn="r"/>
              <a:t>76</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342900" y="696913"/>
            <a:ext cx="6197600" cy="348615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6465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06BDC1-E7B3-43D1-A50D-C3FED9372CD4}" type="slidenum">
              <a:rPr lang="en-US" altLang="en-US" sz="1200">
                <a:latin typeface="Times New Roman" panose="02020603050405020304" pitchFamily="18" charset="0"/>
              </a:rPr>
              <a:pPr/>
              <a:t>77</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342900" y="696913"/>
            <a:ext cx="6197600" cy="34861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516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05B14DB-3742-4234-9CBF-2A141DDB3692}"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xfrm>
            <a:off x="342900" y="696913"/>
            <a:ext cx="6197600" cy="348615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285003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860B9C05-8700-4EBB-B47E-AE5092D0A509}" type="slidenum">
              <a:rPr lang="en-US" altLang="en-US" sz="1200">
                <a:latin typeface="Times New Roman" panose="02020603050405020304" pitchFamily="18" charset="0"/>
              </a:rPr>
              <a:pPr algn="r"/>
              <a:t>79</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346075" y="698500"/>
            <a:ext cx="6192838" cy="3484563"/>
          </a:xfrm>
          <a:ln/>
        </p:spPr>
      </p:sp>
      <p:sp>
        <p:nvSpPr>
          <p:cNvPr id="12800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504155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C7633C9F-BA5D-4E89-B22E-9D46BEEF47F4}" type="slidenum">
              <a:rPr lang="en-US" altLang="en-US" sz="1200">
                <a:latin typeface="Times New Roman" panose="02020603050405020304" pitchFamily="18" charset="0"/>
              </a:rPr>
              <a:pPr algn="r"/>
              <a:t>80</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346075" y="698500"/>
            <a:ext cx="6192838" cy="3484563"/>
          </a:xfrm>
          <a:ln/>
        </p:spPr>
      </p:sp>
      <p:sp>
        <p:nvSpPr>
          <p:cNvPr id="12902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55635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1E230E-4AD5-40B1-BE3E-2B62A0E13469}" type="slidenum">
              <a:rPr lang="en-US" altLang="en-US"/>
              <a:pPr>
                <a:spcBef>
                  <a:spcPct val="0"/>
                </a:spcBef>
              </a:pPr>
              <a:t>8</a:t>
            </a:fld>
            <a:endParaRPr lang="en-US" altLang="en-US"/>
          </a:p>
        </p:txBody>
      </p:sp>
    </p:spTree>
    <p:extLst>
      <p:ext uri="{BB962C8B-B14F-4D97-AF65-F5344CB8AC3E}">
        <p14:creationId xmlns:p14="http://schemas.microsoft.com/office/powerpoint/2010/main" val="601139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A53B6EF-B6B4-4EB0-B483-F277FA5CD05D}" type="slidenum">
              <a:rPr lang="en-US" altLang="en-US" sz="1200">
                <a:latin typeface="Times New Roman" panose="02020603050405020304" pitchFamily="18" charset="0"/>
              </a:rPr>
              <a:pPr/>
              <a:t>81</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342900" y="696913"/>
            <a:ext cx="6197600" cy="348615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996790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9E44612-F3C7-46CA-844C-31F101627286}" type="slidenum">
              <a:rPr lang="en-US" altLang="en-US" sz="1200">
                <a:latin typeface="Times New Roman" panose="02020603050405020304" pitchFamily="18" charset="0"/>
              </a:rPr>
              <a:pPr/>
              <a:t>82</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xfrm>
            <a:off x="342900" y="696913"/>
            <a:ext cx="6197600" cy="3486150"/>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Should we briefly introduce ontology?  Ontology has been used extensively in bio-medical data warehouses.  -- JP</a:t>
            </a:r>
          </a:p>
          <a:p>
            <a:endParaRPr lang="en-US" altLang="en-US"/>
          </a:p>
          <a:p>
            <a:r>
              <a:rPr lang="en-US" altLang="en-US"/>
              <a:t>We should introduce this part using 1-2 slides -JH</a:t>
            </a:r>
          </a:p>
        </p:txBody>
      </p:sp>
    </p:spTree>
    <p:extLst>
      <p:ext uri="{BB962C8B-B14F-4D97-AF65-F5344CB8AC3E}">
        <p14:creationId xmlns:p14="http://schemas.microsoft.com/office/powerpoint/2010/main" val="3278291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F3FBCBF-55D9-4416-A489-32CB6ADC8BD4}" type="slidenum">
              <a:rPr lang="en-US" altLang="en-US" sz="1200">
                <a:latin typeface="Times New Roman" panose="02020603050405020304" pitchFamily="18" charset="0"/>
              </a:rPr>
              <a:pPr algn="r"/>
              <a:t>83</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PCA and Wavelet are forms of data compression also.</a:t>
            </a:r>
          </a:p>
          <a:p>
            <a:endParaRPr lang="en-US" altLang="en-US"/>
          </a:p>
        </p:txBody>
      </p:sp>
    </p:spTree>
    <p:extLst>
      <p:ext uri="{BB962C8B-B14F-4D97-AF65-F5344CB8AC3E}">
        <p14:creationId xmlns:p14="http://schemas.microsoft.com/office/powerpoint/2010/main" val="40777767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7862981-7992-40A5-A058-5E70B3805409}" type="slidenum">
              <a:rPr lang="en-US" altLang="en-US" sz="1200">
                <a:latin typeface="Times New Roman" panose="02020603050405020304" pitchFamily="18" charset="0"/>
              </a:rPr>
              <a:pPr algn="r"/>
              <a:t>84</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4843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9E0BA65-AC1C-4D2C-B1E4-421048BA61A8}" type="slidenum">
              <a:rPr lang="en-US" altLang="en-US" sz="1200">
                <a:latin typeface="Times New Roman" panose="02020603050405020304" pitchFamily="18" charset="0"/>
              </a:rPr>
              <a:pPr/>
              <a:t>85</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xfrm>
            <a:off x="342900" y="696913"/>
            <a:ext cx="61976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96613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F5B721A-0EBA-459A-8096-CF9923B3D033}" type="slidenum">
              <a:rPr lang="en-US" altLang="en-US" sz="1200">
                <a:latin typeface="Times New Roman" panose="02020603050405020304" pitchFamily="18" charset="0"/>
              </a:rPr>
              <a:pPr/>
              <a:t>86</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74229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D44D5F-98C1-4126-94C4-B394A51AD157}" type="slidenum">
              <a:rPr lang="en-US" altLang="en-US" sz="1200">
                <a:latin typeface="Times New Roman" panose="02020603050405020304" pitchFamily="18" charset="0"/>
              </a:rPr>
              <a:pPr/>
              <a:t>87</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783234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BEDE18-97A2-4E92-B3F0-A3EB083D711C}" type="slidenum">
              <a:rPr lang="en-US" altLang="en-US" sz="1200">
                <a:latin typeface="Times New Roman" panose="02020603050405020304" pitchFamily="18" charset="0"/>
              </a:rPr>
              <a:pPr/>
              <a:t>88</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MK 09/09/05: Wiki has dimensionality reduction as feature extraction (PCA) and feature subset selection. It states both wavelet transforms and PCA as forms of data compression. It does not have any pages for "</a:t>
            </a:r>
            <a:r>
              <a:rPr lang="en-US" altLang="en-US" dirty="0" err="1"/>
              <a:t>numerosity</a:t>
            </a:r>
            <a:r>
              <a:rPr lang="en-US" altLang="en-US" dirty="0"/>
              <a:t> reduction". We claim there are many different ways to organize data reduction strategies, which is true, so this presentation below should be OK. Let’s discuss.</a:t>
            </a:r>
          </a:p>
          <a:p>
            <a:endParaRPr lang="en-US" altLang="en-US" dirty="0"/>
          </a:p>
        </p:txBody>
      </p:sp>
    </p:spTree>
    <p:extLst>
      <p:ext uri="{BB962C8B-B14F-4D97-AF65-F5344CB8AC3E}">
        <p14:creationId xmlns:p14="http://schemas.microsoft.com/office/powerpoint/2010/main" val="5310669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3F67201-8130-4B5D-9604-093023B6CBBD}" type="slidenum">
              <a:rPr lang="en-US" altLang="en-US" sz="1200">
                <a:latin typeface="Times New Roman" panose="02020603050405020304" pitchFamily="18" charset="0"/>
              </a:rPr>
              <a:pPr/>
              <a:t>89</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8156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6A3D4F7-439C-4F32-ABC6-03DB07EEA4C8}" type="slidenum">
              <a:rPr lang="en-US" altLang="en-US" sz="1200">
                <a:latin typeface="Times New Roman" panose="02020603050405020304" pitchFamily="18" charset="0"/>
              </a:rPr>
              <a:pPr/>
              <a:t>90</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xfrm>
            <a:off x="342900" y="696913"/>
            <a:ext cx="6197600" cy="348615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953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D4C30E-8644-4685-AE37-561BF0C21D59}" type="slidenum">
              <a:rPr lang="en-US" altLang="en-US"/>
              <a:pPr>
                <a:spcBef>
                  <a:spcPct val="0"/>
                </a:spcBef>
              </a:pPr>
              <a:t>9</a:t>
            </a:fld>
            <a:endParaRPr lang="en-US" altLang="en-US"/>
          </a:p>
        </p:txBody>
      </p:sp>
      <p:sp>
        <p:nvSpPr>
          <p:cNvPr id="82947" name="Rectangle 2"/>
          <p:cNvSpPr>
            <a:spLocks noGrp="1" noRot="1" noChangeAspect="1" noChangeArrowheads="1" noTextEdit="1"/>
          </p:cNvSpPr>
          <p:nvPr>
            <p:ph type="sldImg"/>
          </p:nvPr>
        </p:nvSpPr>
        <p:spPr>
          <a:xfrm>
            <a:off x="346075" y="698500"/>
            <a:ext cx="6192838" cy="3484563"/>
          </a:xfrm>
          <a:ln/>
        </p:spPr>
      </p:sp>
      <p:sp>
        <p:nvSpPr>
          <p:cNvPr id="8294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1001358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91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5637331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92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384491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6C1ED0B-C9A9-4CFD-800B-C8936A698F6F}" type="slidenum">
              <a:rPr lang="en-US" altLang="en-US" sz="1200">
                <a:latin typeface="Times New Roman" panose="02020603050405020304" pitchFamily="18" charset="0"/>
              </a:rPr>
              <a:pPr/>
              <a:t>93</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Removed 09/09/10: V-optimal: with the least </a:t>
            </a:r>
            <a:r>
              <a:rPr lang="en-US" altLang="en-US" i="1"/>
              <a:t>histogram variance</a:t>
            </a:r>
            <a:r>
              <a:rPr lang="en-US" altLang="en-US"/>
              <a:t> (weighted sum of the original values that each bucket represents)</a:t>
            </a:r>
          </a:p>
        </p:txBody>
      </p:sp>
    </p:spTree>
    <p:extLst>
      <p:ext uri="{BB962C8B-B14F-4D97-AF65-F5344CB8AC3E}">
        <p14:creationId xmlns:p14="http://schemas.microsoft.com/office/powerpoint/2010/main" val="17304108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BBC1FE1-7884-48B1-8941-455F84666BB1}" type="slidenum">
              <a:rPr lang="en-US" altLang="en-US" sz="1200">
                <a:latin typeface="Times New Roman" panose="02020603050405020304" pitchFamily="18" charset="0"/>
              </a:rPr>
              <a:pPr/>
              <a:t>94</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91614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95</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40358441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96</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6379997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97</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24083089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7D61654-4A93-4D79-B9F4-A9ADF36C014E}" type="slidenum">
              <a:rPr lang="en-US" altLang="en-US" sz="1200">
                <a:latin typeface="Times New Roman" panose="02020603050405020304" pitchFamily="18" charset="0"/>
              </a:rPr>
              <a:pPr/>
              <a:t>98</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1974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0C16A1-ECF4-43AB-93EE-C812D0FE0C28}" type="slidenum">
              <a:rPr lang="en-US" altLang="en-US" sz="1200">
                <a:latin typeface="Times New Roman" panose="02020603050405020304" pitchFamily="18" charset="0"/>
              </a:rPr>
              <a:pPr/>
              <a:t>99</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06384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620224F-3801-4DDC-954F-82C755A5A92E}" type="slidenum">
              <a:rPr lang="en-US" altLang="en-US" sz="1200">
                <a:latin typeface="Times New Roman" panose="02020603050405020304" pitchFamily="18" charset="0"/>
              </a:rPr>
              <a:pPr/>
              <a:t>100</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346075" y="698500"/>
            <a:ext cx="6192838" cy="3484563"/>
          </a:xfrm>
          <a:ln/>
        </p:spPr>
      </p:sp>
      <p:sp>
        <p:nvSpPr>
          <p:cNvPr id="10445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720490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5D5C0945-3C12-41E7-B090-1D5BB38CB1A8}" type="slidenum">
              <a:rPr lang="en-US" altLang="en-US"/>
              <a:pPr/>
              <a:t>‹#›</a:t>
            </a:fld>
            <a:endParaRPr lang="en-US" altLang="en-US"/>
          </a:p>
        </p:txBody>
      </p:sp>
    </p:spTree>
    <p:extLst>
      <p:ext uri="{BB962C8B-B14F-4D97-AF65-F5344CB8AC3E}">
        <p14:creationId xmlns:p14="http://schemas.microsoft.com/office/powerpoint/2010/main" val="289641911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680A1083-1268-4A42-B7F5-4F6EE6F4CD64}" type="slidenum">
              <a:rPr lang="en-US" altLang="en-US"/>
              <a:pPr/>
              <a:t>‹#›</a:t>
            </a:fld>
            <a:endParaRPr lang="en-US" altLang="en-US"/>
          </a:p>
        </p:txBody>
      </p:sp>
    </p:spTree>
    <p:extLst>
      <p:ext uri="{BB962C8B-B14F-4D97-AF65-F5344CB8AC3E}">
        <p14:creationId xmlns:p14="http://schemas.microsoft.com/office/powerpoint/2010/main" val="164127894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096000" y="1295400"/>
            <a:ext cx="5486400" cy="5181600"/>
          </a:xfrm>
        </p:spPr>
        <p:txBody>
          <a:bodyPr/>
          <a:lstStyle/>
          <a:p>
            <a:pPr lvl="0"/>
            <a:endParaRPr lang="en-US" noProof="0"/>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263418DA-E3C5-4DA3-B4BD-88B354425D9E}" type="slidenum">
              <a:rPr lang="en-US" altLang="en-US"/>
              <a:pPr/>
              <a:t>‹#›</a:t>
            </a:fld>
            <a:endParaRPr lang="en-US" altLang="en-US"/>
          </a:p>
        </p:txBody>
      </p:sp>
    </p:spTree>
    <p:extLst>
      <p:ext uri="{BB962C8B-B14F-4D97-AF65-F5344CB8AC3E}">
        <p14:creationId xmlns:p14="http://schemas.microsoft.com/office/powerpoint/2010/main" val="147159471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3CCF00EA-7FEC-4848-8AE3-5B6199E0A559}" type="slidenum">
              <a:rPr lang="en-US" altLang="en-US"/>
              <a:pPr/>
              <a:t>‹#›</a:t>
            </a:fld>
            <a:endParaRPr lang="en-US" altLang="en-US"/>
          </a:p>
        </p:txBody>
      </p:sp>
    </p:spTree>
    <p:extLst>
      <p:ext uri="{BB962C8B-B14F-4D97-AF65-F5344CB8AC3E}">
        <p14:creationId xmlns:p14="http://schemas.microsoft.com/office/powerpoint/2010/main" val="987570732"/>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200" y="304800"/>
            <a:ext cx="11684000" cy="609600"/>
          </a:xfrm>
        </p:spPr>
        <p:txBody>
          <a:bodyPr/>
          <a:lstStyle/>
          <a:p>
            <a:r>
              <a:rPr lang="en-US"/>
              <a:t>Click to edit Master title style</a:t>
            </a:r>
          </a:p>
        </p:txBody>
      </p:sp>
      <p:sp>
        <p:nvSpPr>
          <p:cNvPr id="3" name="Content Placeholder 2"/>
          <p:cNvSpPr>
            <a:spLocks noGrp="1"/>
          </p:cNvSpPr>
          <p:nvPr>
            <p:ph sz="quarter" idx="1"/>
          </p:nvPr>
        </p:nvSpPr>
        <p:spPr>
          <a:xfrm>
            <a:off x="4064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64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0960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04F52F42-01D7-4758-AD42-3F87F929CD2D}" type="slidenum">
              <a:rPr lang="en-US" altLang="en-US"/>
              <a:pPr/>
              <a:t>‹#›</a:t>
            </a:fld>
            <a:endParaRPr lang="en-US" altLang="en-US"/>
          </a:p>
        </p:txBody>
      </p:sp>
    </p:spTree>
    <p:extLst>
      <p:ext uri="{BB962C8B-B14F-4D97-AF65-F5344CB8AC3E}">
        <p14:creationId xmlns:p14="http://schemas.microsoft.com/office/powerpoint/2010/main" val="1005745170"/>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4A7B93CD-F32F-43F2-AB5D-12DAF2074D9B}" type="slidenum">
              <a:rPr lang="en-US" altLang="en-US"/>
              <a:pPr/>
              <a:t>‹#›</a:t>
            </a:fld>
            <a:endParaRPr lang="en-US" altLang="en-US"/>
          </a:p>
        </p:txBody>
      </p:sp>
    </p:spTree>
    <p:extLst>
      <p:ext uri="{BB962C8B-B14F-4D97-AF65-F5344CB8AC3E}">
        <p14:creationId xmlns:p14="http://schemas.microsoft.com/office/powerpoint/2010/main" val="34287519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124.emf"/><Relationship Id="rId4" Type="http://schemas.openxmlformats.org/officeDocument/2006/relationships/image" Target="../media/image123.emf"/></Relationships>
</file>

<file path=ppt/slides/_rels/slide105.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126.emf"/><Relationship Id="rId4" Type="http://schemas.openxmlformats.org/officeDocument/2006/relationships/image" Target="../media/image125.emf"/></Relationships>
</file>

<file path=ppt/slides/_rels/slide106.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oleObject" Target="../embeddings/oleObject7.bin"/><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1.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34.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5.tmp"/><Relationship Id="rId5" Type="http://schemas.openxmlformats.org/officeDocument/2006/relationships/image" Target="../media/image34.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5.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36.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13.bin"/><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13.bin"/><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38.w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16.png"/><Relationship Id="rId5" Type="http://schemas.openxmlformats.org/officeDocument/2006/relationships/image" Target="../media/image40.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1.png"/><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30.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42.wmf"/><Relationship Id="rId4" Type="http://schemas.openxmlformats.org/officeDocument/2006/relationships/oleObject" Target="../embeddings/oleObject18.bin"/><Relationship Id="rId9" Type="http://schemas.openxmlformats.org/officeDocument/2006/relationships/image" Target="../media/image4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0.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49.wmf"/><Relationship Id="rId4"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62.wmf"/><Relationship Id="rId4"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3.xml"/><Relationship Id="rId7" Type="http://schemas.openxmlformats.org/officeDocument/2006/relationships/image" Target="../media/image65.wmf"/><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oleObject" Target="../embeddings/oleObject26.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66.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44.xml"/><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0.bin"/><Relationship Id="rId5" Type="http://schemas.openxmlformats.org/officeDocument/2006/relationships/image" Target="../media/image68.emf"/><Relationship Id="rId4" Type="http://schemas.openxmlformats.org/officeDocument/2006/relationships/oleObject" Target="../embeddings/oleObject29.bin"/><Relationship Id="rId9" Type="http://schemas.openxmlformats.org/officeDocument/2006/relationships/image" Target="../media/image70.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71.wmf"/><Relationship Id="rId4" Type="http://schemas.openxmlformats.org/officeDocument/2006/relationships/oleObject" Target="../embeddings/oleObject32.bin"/></Relationships>
</file>

<file path=ppt/slides/_rels/slide47.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notesSlide" Target="../notesSlides/notesSlide46.xml"/><Relationship Id="rId7" Type="http://schemas.openxmlformats.org/officeDocument/2006/relationships/image" Target="../media/image73.wmf"/><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oleObject" Target="../embeddings/oleObject34.bin"/><Relationship Id="rId5" Type="http://schemas.openxmlformats.org/officeDocument/2006/relationships/image" Target="../media/image72.wmf"/><Relationship Id="rId4" Type="http://schemas.openxmlformats.org/officeDocument/2006/relationships/oleObject" Target="../embeddings/oleObject33.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70.wmf"/><Relationship Id="rId3" Type="http://schemas.openxmlformats.org/officeDocument/2006/relationships/notesSlide" Target="../notesSlides/notesSlide47.xml"/><Relationship Id="rId7" Type="http://schemas.openxmlformats.org/officeDocument/2006/relationships/image" Target="../media/image76.e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6.bin"/><Relationship Id="rId11" Type="http://schemas.openxmlformats.org/officeDocument/2006/relationships/image" Target="../media/image78.emf"/><Relationship Id="rId5" Type="http://schemas.openxmlformats.org/officeDocument/2006/relationships/image" Target="../media/image75.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77.emf"/></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notesSlide" Target="../notesSlides/notesSlide49.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1.bin"/><Relationship Id="rId5" Type="http://schemas.openxmlformats.org/officeDocument/2006/relationships/image" Target="../media/image84.wmf"/><Relationship Id="rId4" Type="http://schemas.openxmlformats.org/officeDocument/2006/relationships/oleObject" Target="../embeddings/oleObject4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86.wmf"/><Relationship Id="rId4" Type="http://schemas.openxmlformats.org/officeDocument/2006/relationships/oleObject" Target="../embeddings/oleObject4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4.bin"/><Relationship Id="rId5" Type="http://schemas.openxmlformats.org/officeDocument/2006/relationships/image" Target="../media/image87.wmf"/><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6.bin"/><Relationship Id="rId5" Type="http://schemas.openxmlformats.org/officeDocument/2006/relationships/image" Target="../media/image87.wmf"/><Relationship Id="rId4" Type="http://schemas.openxmlformats.org/officeDocument/2006/relationships/oleObject" Target="../embeddings/oleObject4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0.wmf"/><Relationship Id="rId5" Type="http://schemas.openxmlformats.org/officeDocument/2006/relationships/oleObject" Target="../embeddings/oleObject47.bin"/><Relationship Id="rId4" Type="http://schemas.openxmlformats.org/officeDocument/2006/relationships/image" Target="../media/image91.jpe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54.xml"/><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9.bin"/><Relationship Id="rId5" Type="http://schemas.openxmlformats.org/officeDocument/2006/relationships/image" Target="../media/image92.wmf"/><Relationship Id="rId10" Type="http://schemas.openxmlformats.org/officeDocument/2006/relationships/image" Target="../media/image94.png"/><Relationship Id="rId4" Type="http://schemas.openxmlformats.org/officeDocument/2006/relationships/oleObject" Target="../embeddings/oleObject48.bin"/><Relationship Id="rId9" Type="http://schemas.openxmlformats.org/officeDocument/2006/relationships/image" Target="../media/image90.wmf"/></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102.wmf"/><Relationship Id="rId3" Type="http://schemas.openxmlformats.org/officeDocument/2006/relationships/notesSlide" Target="../notesSlides/notesSlide73.xml"/><Relationship Id="rId7" Type="http://schemas.openxmlformats.org/officeDocument/2006/relationships/image" Target="../media/image99.wmf"/><Relationship Id="rId12"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oleObject" Target="../embeddings/oleObject52.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100.wmf"/><Relationship Id="rId14" Type="http://schemas.openxmlformats.org/officeDocument/2006/relationships/oleObject" Target="../embeddings/oleObject56.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9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16.emf"/><Relationship Id="rId4" Type="http://schemas.openxmlformats.org/officeDocument/2006/relationships/oleObject" Target="../embeddings/oleObject57.bin"/></Relationships>
</file>

<file path=ppt/slides/_rels/slide94.xml.rels><?xml version="1.0" encoding="UTF-8" standalone="yes"?>
<Relationships xmlns="http://schemas.openxmlformats.org/package/2006/relationships"><Relationship Id="rId3" Type="http://schemas.openxmlformats.org/officeDocument/2006/relationships/image" Target="../media/image117.ti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52260" y="0"/>
            <a:ext cx="10976351" cy="1066800"/>
          </a:xfrm>
        </p:spPr>
        <p:txBody>
          <a:bodyPr>
            <a:normAutofit fontScale="90000"/>
          </a:bodyPr>
          <a:lstStyle/>
          <a:p>
            <a:pPr eaLnBrk="1" hangingPunct="1"/>
            <a:r>
              <a:rPr lang="en-US" altLang="en-US" b="1" dirty="0"/>
              <a:t>Chapter 2. Data, Measurements, and Data Preprocessing</a:t>
            </a:r>
          </a:p>
        </p:txBody>
      </p:sp>
      <p:sp>
        <p:nvSpPr>
          <p:cNvPr id="16388" name="Rectangle 3"/>
          <p:cNvSpPr>
            <a:spLocks noGrp="1" noChangeArrowheads="1"/>
          </p:cNvSpPr>
          <p:nvPr>
            <p:ph type="body" idx="1"/>
          </p:nvPr>
        </p:nvSpPr>
        <p:spPr>
          <a:xfrm>
            <a:off x="663388" y="1502875"/>
            <a:ext cx="10865223" cy="4698750"/>
          </a:xfrm>
        </p:spPr>
        <p:txBody>
          <a:bodyPr/>
          <a:lstStyle/>
          <a:p>
            <a:pPr>
              <a:spcBef>
                <a:spcPts val="1200"/>
              </a:spcBef>
              <a:spcAft>
                <a:spcPts val="600"/>
              </a:spcAft>
              <a:tabLst>
                <a:tab pos="6178550" algn="l"/>
              </a:tabLst>
            </a:pPr>
            <a:r>
              <a:rPr lang="en-US" altLang="en-US" b="1" dirty="0"/>
              <a:t>Data Types </a:t>
            </a:r>
          </a:p>
          <a:p>
            <a:pPr>
              <a:spcBef>
                <a:spcPts val="1200"/>
              </a:spcBef>
              <a:spcAft>
                <a:spcPts val="600"/>
              </a:spcAft>
              <a:tabLst>
                <a:tab pos="6178550" algn="l"/>
              </a:tabLst>
            </a:pPr>
            <a:r>
              <a:rPr lang="en-US" altLang="en-US" b="1" dirty="0" smtClean="0"/>
              <a:t>Statistics </a:t>
            </a:r>
            <a:r>
              <a:rPr lang="en-US" altLang="en-US" b="1" dirty="0"/>
              <a:t>of Data</a:t>
            </a:r>
          </a:p>
          <a:p>
            <a:pPr>
              <a:spcBef>
                <a:spcPts val="1200"/>
              </a:spcBef>
              <a:spcAft>
                <a:spcPts val="600"/>
              </a:spcAft>
              <a:tabLst>
                <a:tab pos="6178550" algn="l"/>
              </a:tabLst>
            </a:pPr>
            <a:r>
              <a:rPr lang="en-US" altLang="en-US" b="1" dirty="0"/>
              <a:t>Similarity and Distance Measures</a:t>
            </a:r>
          </a:p>
          <a:p>
            <a:pPr>
              <a:spcBef>
                <a:spcPts val="1200"/>
              </a:spcBef>
              <a:spcAft>
                <a:spcPts val="600"/>
              </a:spcAft>
              <a:tabLst>
                <a:tab pos="6178550" algn="l"/>
              </a:tabLst>
            </a:pPr>
            <a:r>
              <a:rPr lang="en-US" altLang="en-US" b="1" dirty="0"/>
              <a:t>Data Quality, Data Cleaning and Data Integration</a:t>
            </a:r>
          </a:p>
          <a:p>
            <a:pPr>
              <a:spcBef>
                <a:spcPts val="1200"/>
              </a:spcBef>
              <a:spcAft>
                <a:spcPts val="600"/>
              </a:spcAft>
              <a:tabLst>
                <a:tab pos="6178550" algn="l"/>
              </a:tabLst>
            </a:pPr>
            <a:r>
              <a:rPr lang="en-US" altLang="en-US" b="1" dirty="0"/>
              <a:t>Data Transformation</a:t>
            </a:r>
          </a:p>
          <a:p>
            <a:pPr>
              <a:spcBef>
                <a:spcPts val="1200"/>
              </a:spcBef>
              <a:spcAft>
                <a:spcPts val="600"/>
              </a:spcAft>
              <a:tabLst>
                <a:tab pos="6178550" algn="l"/>
              </a:tabLst>
            </a:pPr>
            <a:r>
              <a:rPr lang="en-US" altLang="en-US" b="1" dirty="0"/>
              <a:t>Dimensionality Reduction</a:t>
            </a:r>
          </a:p>
          <a:p>
            <a:pPr>
              <a:spcBef>
                <a:spcPts val="1200"/>
              </a:spcBef>
              <a:spcAft>
                <a:spcPts val="600"/>
              </a:spcAft>
              <a:tabLst>
                <a:tab pos="6178550" algn="l"/>
              </a:tabLst>
            </a:pPr>
            <a:r>
              <a:rPr lang="en-US" b="1" i="0" u="none" strike="noStrike" baseline="0" dirty="0"/>
              <a:t>Summary</a:t>
            </a:r>
            <a:endParaRPr lang="en-US" altLang="en-US" b="1" dirty="0"/>
          </a:p>
        </p:txBody>
      </p:sp>
    </p:spTree>
    <p:extLst>
      <p:ext uri="{BB962C8B-B14F-4D97-AF65-F5344CB8AC3E}">
        <p14:creationId xmlns:p14="http://schemas.microsoft.com/office/powerpoint/2010/main" val="367040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Numeric Attribute Types </a:t>
            </a:r>
          </a:p>
        </p:txBody>
      </p:sp>
      <p:sp>
        <p:nvSpPr>
          <p:cNvPr id="14340" name="Rectangle 3"/>
          <p:cNvSpPr>
            <a:spLocks noGrp="1" noChangeArrowheads="1"/>
          </p:cNvSpPr>
          <p:nvPr>
            <p:ph type="body" idx="1"/>
          </p:nvPr>
        </p:nvSpPr>
        <p:spPr>
          <a:xfrm>
            <a:off x="582903" y="1142999"/>
            <a:ext cx="10923297" cy="5591175"/>
          </a:xfrm>
        </p:spPr>
        <p:txBody>
          <a:bodyPr/>
          <a:lstStyle/>
          <a:p>
            <a:pPr marL="292100" indent="-292100">
              <a:spcAft>
                <a:spcPts val="600"/>
              </a:spcAft>
            </a:pPr>
            <a:r>
              <a:rPr lang="en-US" altLang="en-US" sz="2400" dirty="0"/>
              <a:t>Quantity (integer or real-valued)</a:t>
            </a:r>
          </a:p>
          <a:p>
            <a:pPr marL="292100" indent="-292100">
              <a:spcAft>
                <a:spcPts val="600"/>
              </a:spcAft>
            </a:pPr>
            <a:r>
              <a:rPr lang="en-US" altLang="en-US" sz="2400" b="1" dirty="0"/>
              <a:t>Interval</a:t>
            </a:r>
          </a:p>
          <a:p>
            <a:pPr marL="1257300" lvl="2" indent="-393700">
              <a:spcAft>
                <a:spcPts val="600"/>
              </a:spcAft>
            </a:pPr>
            <a:r>
              <a:rPr lang="en-US" altLang="en-US" sz="2400" dirty="0"/>
              <a:t>Measured on a scale of </a:t>
            </a:r>
            <a:r>
              <a:rPr lang="en-US" altLang="en-US" sz="2400" b="1" dirty="0"/>
              <a:t>equal-sized units</a:t>
            </a:r>
          </a:p>
          <a:p>
            <a:pPr marL="1257300" lvl="2" indent="-393700">
              <a:spcAft>
                <a:spcPts val="600"/>
              </a:spcAft>
            </a:pPr>
            <a:r>
              <a:rPr lang="en-US" altLang="en-US" sz="2400" dirty="0"/>
              <a:t>Values have order</a:t>
            </a:r>
          </a:p>
          <a:p>
            <a:pPr marL="1714500" lvl="3" indent="-393700">
              <a:spcAft>
                <a:spcPts val="600"/>
              </a:spcAft>
            </a:pPr>
            <a:r>
              <a:rPr lang="en-US" altLang="en-US" sz="2400" dirty="0"/>
              <a:t>E.g., </a:t>
            </a:r>
            <a:r>
              <a:rPr lang="en-US" altLang="en-US" sz="2400" i="1" dirty="0"/>
              <a:t>temperature in </a:t>
            </a:r>
            <a:r>
              <a:rPr lang="en-US" altLang="en-US" sz="2400" i="1" dirty="0" err="1"/>
              <a:t>C</a:t>
            </a:r>
            <a:r>
              <a:rPr lang="en-US" altLang="en-US" sz="2400" i="1" dirty="0" err="1">
                <a:cs typeface="Tahoma" panose="020B0604030504040204" pitchFamily="34" charset="0"/>
              </a:rPr>
              <a:t>˚</a:t>
            </a:r>
            <a:r>
              <a:rPr lang="en-US" altLang="en-US" sz="2400" i="1" dirty="0" err="1"/>
              <a:t>or</a:t>
            </a:r>
            <a:r>
              <a:rPr lang="en-US" altLang="en-US" sz="2400" i="1" dirty="0"/>
              <a:t> F</a:t>
            </a:r>
            <a:r>
              <a:rPr lang="en-US" altLang="en-US" sz="2400" i="1" dirty="0">
                <a:cs typeface="Tahoma" panose="020B0604030504040204" pitchFamily="34" charset="0"/>
              </a:rPr>
              <a:t>˚</a:t>
            </a:r>
            <a:r>
              <a:rPr lang="en-US" altLang="en-US" sz="2400" i="1" dirty="0"/>
              <a:t>, calendar dates</a:t>
            </a:r>
          </a:p>
          <a:p>
            <a:pPr marL="1257300" lvl="2" indent="-393700">
              <a:spcAft>
                <a:spcPts val="600"/>
              </a:spcAft>
            </a:pPr>
            <a:r>
              <a:rPr lang="en-US" altLang="en-US" sz="2400" dirty="0"/>
              <a:t>No true zero-point</a:t>
            </a:r>
          </a:p>
          <a:p>
            <a:pPr marL="292100" indent="-292100">
              <a:spcAft>
                <a:spcPts val="600"/>
              </a:spcAft>
            </a:pPr>
            <a:r>
              <a:rPr lang="en-US" altLang="en-US" sz="2400" b="1" dirty="0"/>
              <a:t>Ratio</a:t>
            </a:r>
          </a:p>
          <a:p>
            <a:pPr marL="1257300" lvl="2" indent="-393700">
              <a:spcAft>
                <a:spcPts val="600"/>
              </a:spcAft>
            </a:pPr>
            <a:r>
              <a:rPr lang="en-US" altLang="en-US" sz="2400" dirty="0"/>
              <a:t>Inherent </a:t>
            </a:r>
            <a:r>
              <a:rPr lang="en-US" altLang="en-US" sz="2400" b="1" dirty="0"/>
              <a:t>zero-point</a:t>
            </a:r>
          </a:p>
          <a:p>
            <a:pPr marL="1257300" lvl="2" indent="-393700">
              <a:spcAft>
                <a:spcPts val="600"/>
              </a:spcAft>
            </a:pPr>
            <a:r>
              <a:rPr lang="en-US" altLang="en-US" sz="2400" dirty="0"/>
              <a:t>We can speak of values as being an order of magnitude larger than the unit of measurement (10 K</a:t>
            </a:r>
            <a:r>
              <a:rPr lang="en-US" altLang="en-US" sz="2400" dirty="0">
                <a:cs typeface="Tahoma" panose="020B0604030504040204" pitchFamily="34" charset="0"/>
              </a:rPr>
              <a:t>˚</a:t>
            </a:r>
            <a:r>
              <a:rPr lang="en-US" altLang="en-US" sz="2400" dirty="0"/>
              <a:t> is twice as high as 5 K</a:t>
            </a:r>
            <a:r>
              <a:rPr lang="en-US" altLang="en-US" sz="2400" dirty="0">
                <a:cs typeface="Tahoma" panose="020B0604030504040204" pitchFamily="34" charset="0"/>
              </a:rPr>
              <a:t>˚</a:t>
            </a:r>
            <a:r>
              <a:rPr lang="en-US" altLang="en-US" sz="2400" dirty="0"/>
              <a:t>).</a:t>
            </a:r>
          </a:p>
          <a:p>
            <a:pPr marL="1714500" lvl="3" indent="-393700">
              <a:spcAft>
                <a:spcPts val="600"/>
              </a:spcAft>
            </a:pPr>
            <a:r>
              <a:rPr lang="en-US" altLang="en-US" sz="2400" dirty="0"/>
              <a:t>e.g., </a:t>
            </a:r>
            <a:r>
              <a:rPr lang="en-US" altLang="en-US" sz="2400" i="1" dirty="0"/>
              <a:t>temperature in Kelvin, length, counts, monetary quantities</a:t>
            </a:r>
          </a:p>
        </p:txBody>
      </p:sp>
    </p:spTree>
    <p:extLst>
      <p:ext uri="{BB962C8B-B14F-4D97-AF65-F5344CB8AC3E}">
        <p14:creationId xmlns:p14="http://schemas.microsoft.com/office/powerpoint/2010/main" val="2278088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a:t>Attribute Subset Selection</a:t>
            </a:r>
          </a:p>
        </p:txBody>
      </p:sp>
      <p:sp>
        <p:nvSpPr>
          <p:cNvPr id="37892" name="Rectangle 3"/>
          <p:cNvSpPr>
            <a:spLocks noGrp="1" noChangeArrowheads="1"/>
          </p:cNvSpPr>
          <p:nvPr>
            <p:ph type="body" idx="1"/>
          </p:nvPr>
        </p:nvSpPr>
        <p:spPr>
          <a:xfrm>
            <a:off x="579583" y="1219200"/>
            <a:ext cx="6811817" cy="5372100"/>
          </a:xfrm>
        </p:spPr>
        <p:txBody>
          <a:bodyPr/>
          <a:lstStyle/>
          <a:p>
            <a:pPr eaLnBrk="1" hangingPunct="1">
              <a:lnSpc>
                <a:spcPct val="110000"/>
              </a:lnSpc>
            </a:pPr>
            <a:r>
              <a:rPr lang="en-US" altLang="en-US" sz="2400" dirty="0"/>
              <a:t>Another way to reduce dimensionality of data</a:t>
            </a:r>
          </a:p>
          <a:p>
            <a:pPr eaLnBrk="1" hangingPunct="1">
              <a:lnSpc>
                <a:spcPct val="110000"/>
              </a:lnSpc>
            </a:pPr>
            <a:r>
              <a:rPr lang="en-US" altLang="en-US" sz="2400" dirty="0"/>
              <a:t>Redundant attributes </a:t>
            </a:r>
          </a:p>
          <a:p>
            <a:pPr lvl="1" eaLnBrk="1" hangingPunct="1">
              <a:lnSpc>
                <a:spcPct val="110000"/>
              </a:lnSpc>
            </a:pPr>
            <a:r>
              <a:rPr lang="en-US" altLang="en-US" sz="2400" dirty="0"/>
              <a:t>Duplicate much or all of the information contained in one or more other attributes</a:t>
            </a:r>
          </a:p>
          <a:p>
            <a:pPr lvl="2">
              <a:lnSpc>
                <a:spcPct val="110000"/>
              </a:lnSpc>
            </a:pPr>
            <a:r>
              <a:rPr lang="en-US" altLang="en-US" sz="2400" dirty="0"/>
              <a:t>E.g., purchase price of a product and the amount of sales tax paid</a:t>
            </a:r>
          </a:p>
          <a:p>
            <a:pPr eaLnBrk="1" hangingPunct="1">
              <a:lnSpc>
                <a:spcPct val="110000"/>
              </a:lnSpc>
            </a:pPr>
            <a:r>
              <a:rPr lang="en-US" altLang="en-US" sz="2400" dirty="0"/>
              <a:t>Irrelevant attributes</a:t>
            </a:r>
          </a:p>
          <a:p>
            <a:pPr lvl="1" eaLnBrk="1" hangingPunct="1">
              <a:lnSpc>
                <a:spcPct val="110000"/>
              </a:lnSpc>
            </a:pPr>
            <a:r>
              <a:rPr lang="en-US" altLang="en-US" sz="2400" dirty="0"/>
              <a:t>Contain no information that is useful for the data mining task at hand</a:t>
            </a:r>
          </a:p>
          <a:p>
            <a:pPr lvl="2">
              <a:lnSpc>
                <a:spcPct val="110000"/>
              </a:lnSpc>
            </a:pPr>
            <a:r>
              <a:rPr lang="en-US" altLang="en-US" sz="2400" dirty="0"/>
              <a:t>Ex. A student’s ID is often irrelevant to the task of predicting his/her GPA</a:t>
            </a:r>
          </a:p>
        </p:txBody>
      </p:sp>
      <p:sp>
        <p:nvSpPr>
          <p:cNvPr id="37893"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7894"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pic>
        <p:nvPicPr>
          <p:cNvPr id="49156" name="Picture 4" descr="Image result for featur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924" y="1257300"/>
            <a:ext cx="4675958"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34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dirty="0"/>
              <a:t>Heuristic Search in Attribute Selection</a:t>
            </a:r>
          </a:p>
        </p:txBody>
      </p:sp>
      <p:sp>
        <p:nvSpPr>
          <p:cNvPr id="38916" name="Rectangle 3"/>
          <p:cNvSpPr>
            <a:spLocks noGrp="1" noChangeArrowheads="1"/>
          </p:cNvSpPr>
          <p:nvPr>
            <p:ph type="body" idx="1"/>
          </p:nvPr>
        </p:nvSpPr>
        <p:spPr>
          <a:xfrm>
            <a:off x="583473" y="1295400"/>
            <a:ext cx="10807337" cy="5181600"/>
          </a:xfrm>
        </p:spPr>
        <p:txBody>
          <a:bodyPr/>
          <a:lstStyle/>
          <a:p>
            <a:pPr eaLnBrk="1" hangingPunct="1"/>
            <a:r>
              <a:rPr lang="en-US" altLang="en-US" sz="2400" dirty="0"/>
              <a:t>There are </a:t>
            </a:r>
            <a:r>
              <a:rPr lang="en-US" altLang="en-US" sz="2400" i="1" dirty="0"/>
              <a:t>2</a:t>
            </a:r>
            <a:r>
              <a:rPr lang="en-US" altLang="en-US" sz="2400" i="1" baseline="30000" dirty="0"/>
              <a:t>d</a:t>
            </a:r>
            <a:r>
              <a:rPr lang="en-US" altLang="en-US" sz="2400" dirty="0"/>
              <a:t> possible attribute combinations of </a:t>
            </a:r>
            <a:r>
              <a:rPr lang="en-US" altLang="en-US" sz="2400" i="1" dirty="0"/>
              <a:t>d</a:t>
            </a:r>
            <a:r>
              <a:rPr lang="en-US" altLang="en-US" sz="2400" dirty="0"/>
              <a:t>  attributes</a:t>
            </a:r>
          </a:p>
          <a:p>
            <a:pPr eaLnBrk="1" hangingPunct="1"/>
            <a:r>
              <a:rPr lang="en-US" altLang="en-US" sz="2400" dirty="0"/>
              <a:t>Typical heuristic attribute selection methods:</a:t>
            </a:r>
          </a:p>
          <a:p>
            <a:pPr lvl="1" eaLnBrk="1" hangingPunct="1"/>
            <a:r>
              <a:rPr lang="en-US" altLang="en-US" sz="2400" dirty="0"/>
              <a:t>Best single attribute under the attribute independence assumption: choose by significance tests</a:t>
            </a:r>
          </a:p>
          <a:p>
            <a:pPr lvl="1" eaLnBrk="1" hangingPunct="1"/>
            <a:r>
              <a:rPr lang="en-US" altLang="en-US" sz="2400" dirty="0"/>
              <a:t>Best step-wise feature selection:</a:t>
            </a:r>
          </a:p>
          <a:p>
            <a:pPr lvl="2" eaLnBrk="1" hangingPunct="1"/>
            <a:r>
              <a:rPr lang="en-US" altLang="en-US" sz="2400" dirty="0"/>
              <a:t>The best single-attribute is picked first</a:t>
            </a:r>
          </a:p>
          <a:p>
            <a:pPr lvl="2" eaLnBrk="1" hangingPunct="1"/>
            <a:r>
              <a:rPr lang="en-US" altLang="en-US" sz="2400" dirty="0"/>
              <a:t>Then next best attribute condition to the first, ...</a:t>
            </a:r>
          </a:p>
          <a:p>
            <a:pPr lvl="1" eaLnBrk="1" hangingPunct="1"/>
            <a:r>
              <a:rPr lang="en-US" altLang="en-US" sz="2400" dirty="0"/>
              <a:t>Step-wise attribute elimination:</a:t>
            </a:r>
          </a:p>
          <a:p>
            <a:pPr lvl="2" eaLnBrk="1" hangingPunct="1"/>
            <a:r>
              <a:rPr lang="en-US" altLang="en-US" sz="2400" dirty="0"/>
              <a:t>Repeatedly eliminate the worst attribute</a:t>
            </a:r>
          </a:p>
          <a:p>
            <a:pPr lvl="1" eaLnBrk="1" hangingPunct="1"/>
            <a:r>
              <a:rPr lang="en-US" altLang="en-US" sz="2400" dirty="0"/>
              <a:t>Best combined attribute selection and elimination</a:t>
            </a:r>
          </a:p>
          <a:p>
            <a:pPr lvl="1" eaLnBrk="1" hangingPunct="1"/>
            <a:r>
              <a:rPr lang="en-US" altLang="en-US" sz="2400" dirty="0"/>
              <a:t>Optimal branch and bound:</a:t>
            </a:r>
          </a:p>
          <a:p>
            <a:pPr lvl="2" eaLnBrk="1" hangingPunct="1"/>
            <a:r>
              <a:rPr lang="en-US" altLang="en-US" sz="2400" dirty="0">
                <a:sym typeface="Symbol" panose="05050102010706020507" pitchFamily="18" charset="2"/>
              </a:rPr>
              <a:t>Use attribute elimination and backtracking</a:t>
            </a:r>
            <a:endParaRPr lang="en-US" altLang="en-US" sz="2400" dirty="0"/>
          </a:p>
        </p:txBody>
      </p:sp>
    </p:spTree>
    <p:extLst>
      <p:ext uri="{BB962C8B-B14F-4D97-AF65-F5344CB8AC3E}">
        <p14:creationId xmlns:p14="http://schemas.microsoft.com/office/powerpoint/2010/main" val="13735202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pPr eaLnBrk="1" hangingPunct="1"/>
            <a:r>
              <a:rPr lang="en-US" altLang="en-US"/>
              <a:t>Attribute Creation (Feature Generation)</a:t>
            </a:r>
          </a:p>
        </p:txBody>
      </p:sp>
      <p:sp>
        <p:nvSpPr>
          <p:cNvPr id="39940" name="Rectangle 3"/>
          <p:cNvSpPr>
            <a:spLocks noGrp="1" noChangeArrowheads="1"/>
          </p:cNvSpPr>
          <p:nvPr>
            <p:ph type="body" idx="4294967295"/>
          </p:nvPr>
        </p:nvSpPr>
        <p:spPr>
          <a:xfrm>
            <a:off x="600891" y="1219203"/>
            <a:ext cx="10824755" cy="5209309"/>
          </a:xfrm>
        </p:spPr>
        <p:txBody>
          <a:bodyPr/>
          <a:lstStyle/>
          <a:p>
            <a:pPr eaLnBrk="1" hangingPunct="1"/>
            <a:r>
              <a:rPr lang="en-US" altLang="en-US" dirty="0">
                <a:latin typeface="Calibri" panose="020F0502020204030204" pitchFamily="34" charset="0"/>
              </a:rPr>
              <a:t>Create new attributes (features) that can capture the important information in a data set more effectively than the original ones</a:t>
            </a:r>
          </a:p>
          <a:p>
            <a:pPr eaLnBrk="1" hangingPunct="1"/>
            <a:r>
              <a:rPr lang="en-US" altLang="en-US" dirty="0">
                <a:latin typeface="Calibri" panose="020F0502020204030204" pitchFamily="34" charset="0"/>
              </a:rPr>
              <a:t>Three general methodologies</a:t>
            </a:r>
          </a:p>
          <a:p>
            <a:pPr lvl="1" eaLnBrk="1" hangingPunct="1"/>
            <a:r>
              <a:rPr lang="en-US" altLang="en-US" dirty="0">
                <a:latin typeface="Calibri" panose="020F0502020204030204" pitchFamily="34" charset="0"/>
              </a:rPr>
              <a:t>Attribute extraction</a:t>
            </a:r>
          </a:p>
          <a:p>
            <a:pPr lvl="2" eaLnBrk="1" hangingPunct="1"/>
            <a:r>
              <a:rPr lang="en-US" altLang="en-US" dirty="0">
                <a:latin typeface="Calibri" panose="020F0502020204030204" pitchFamily="34" charset="0"/>
              </a:rPr>
              <a:t> Domain-specific</a:t>
            </a:r>
          </a:p>
          <a:p>
            <a:pPr lvl="1" eaLnBrk="1" hangingPunct="1"/>
            <a:r>
              <a:rPr lang="en-US" altLang="en-US" dirty="0">
                <a:latin typeface="Calibri" panose="020F0502020204030204" pitchFamily="34" charset="0"/>
              </a:rPr>
              <a:t>Mapping data to new space (see data reduction)</a:t>
            </a:r>
          </a:p>
          <a:p>
            <a:pPr lvl="2" eaLnBrk="1" hangingPunct="1"/>
            <a:r>
              <a:rPr lang="en-US" altLang="en-US" dirty="0">
                <a:latin typeface="Calibri" panose="020F0502020204030204" pitchFamily="34" charset="0"/>
              </a:rPr>
              <a:t>E.g., Fourier transformation, wavelet transformation, manifold approaches (not covered)</a:t>
            </a:r>
          </a:p>
          <a:p>
            <a:pPr lvl="1" eaLnBrk="1" hangingPunct="1"/>
            <a:r>
              <a:rPr lang="en-US" altLang="en-US" dirty="0">
                <a:latin typeface="Calibri" panose="020F0502020204030204" pitchFamily="34" charset="0"/>
              </a:rPr>
              <a:t>Attribute construction </a:t>
            </a:r>
          </a:p>
          <a:p>
            <a:pPr lvl="2" eaLnBrk="1" hangingPunct="1"/>
            <a:r>
              <a:rPr lang="en-US" altLang="en-US" dirty="0">
                <a:latin typeface="Calibri" panose="020F0502020204030204" pitchFamily="34" charset="0"/>
              </a:rPr>
              <a:t>Combining features (see discriminative frequent patterns in Chapter on “Advanced Classification”)</a:t>
            </a:r>
          </a:p>
          <a:p>
            <a:pPr lvl="2" eaLnBrk="1" hangingPunct="1"/>
            <a:r>
              <a:rPr lang="en-US" altLang="en-US" dirty="0">
                <a:latin typeface="Calibri" panose="020F0502020204030204" pitchFamily="34" charset="0"/>
              </a:rPr>
              <a:t>Data discretization</a:t>
            </a:r>
          </a:p>
        </p:txBody>
      </p:sp>
    </p:spTree>
    <p:extLst>
      <p:ext uri="{BB962C8B-B14F-4D97-AF65-F5344CB8AC3E}">
        <p14:creationId xmlns:p14="http://schemas.microsoft.com/office/powerpoint/2010/main" val="3971251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p:txBody>
          <a:bodyPr>
            <a:normAutofit/>
          </a:bodyPr>
          <a:lstStyle/>
          <a:p>
            <a:r>
              <a:rPr lang="en-US" altLang="en-US" dirty="0"/>
              <a:t>Nonlinear Dimensionality Reduction Methods</a:t>
            </a:r>
            <a:endParaRPr lang="en-US"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p:txBody>
          <a:bodyPr/>
          <a:lstStyle/>
          <a:p>
            <a:pPr algn="l"/>
            <a:r>
              <a:rPr lang="en-US" sz="2400" b="0" i="0" u="none" strike="noStrike" baseline="0" dirty="0"/>
              <a:t>PCA is a linear method for dimensionality reduction</a:t>
            </a:r>
          </a:p>
          <a:p>
            <a:pPr lvl="1"/>
            <a:r>
              <a:rPr lang="en-US" sz="2400" b="0" i="0" u="none" strike="noStrike" baseline="0" dirty="0"/>
              <a:t>Each principal component is a linear combination of the original input attributes</a:t>
            </a:r>
          </a:p>
          <a:p>
            <a:pPr lvl="1"/>
            <a:r>
              <a:rPr lang="en-US" sz="2400" b="0" i="0" u="none" strike="noStrike" baseline="0" dirty="0"/>
              <a:t>It works well if the input data approximately follows a Gaussian distribution or forms a few linearly separable clusters</a:t>
            </a:r>
          </a:p>
          <a:p>
            <a:r>
              <a:rPr lang="en-US" sz="2400" b="0" i="0" u="none" strike="noStrike" baseline="0" dirty="0"/>
              <a:t>When the input data is linearly inseparable, we need to construct a proximity matrix (P) and learn a new matrix with </a:t>
            </a:r>
            <a:r>
              <a:rPr lang="en-US" sz="2400" b="0" i="1" u="none" strike="noStrike" baseline="0" dirty="0"/>
              <a:t>k</a:t>
            </a:r>
            <a:r>
              <a:rPr lang="en-US" sz="2400" b="0" i="0" u="none" strike="noStrike" baseline="0" dirty="0"/>
              <a:t> features (</a:t>
            </a:r>
            <a:r>
              <a:rPr lang="en-US" sz="2400" b="0" i="1" u="none" strike="noStrike" baseline="0" dirty="0"/>
              <a:t>k</a:t>
            </a:r>
            <a:r>
              <a:rPr lang="en-US" sz="2400" b="0" i="0" u="none" strike="noStrike" baseline="0" dirty="0"/>
              <a:t> &lt;&lt; </a:t>
            </a:r>
            <a:r>
              <a:rPr lang="en-US" sz="2400" b="0" i="1" u="none" strike="noStrike" baseline="0" dirty="0"/>
              <a:t>d</a:t>
            </a:r>
            <a:r>
              <a:rPr lang="en-US" sz="2400" b="0" i="0" u="none" strike="noStrike" baseline="0" dirty="0"/>
              <a:t>) that preserves the proximity</a:t>
            </a:r>
          </a:p>
        </p:txBody>
      </p:sp>
      <p:pic>
        <p:nvPicPr>
          <p:cNvPr id="9" name="Picture 8">
            <a:extLst>
              <a:ext uri="{FF2B5EF4-FFF2-40B4-BE49-F238E27FC236}">
                <a16:creationId xmlns:a16="http://schemas.microsoft.com/office/drawing/2014/main" id="{28C83F05-97C8-45BE-A344-1C95409A3A53}"/>
              </a:ext>
            </a:extLst>
          </p:cNvPr>
          <p:cNvPicPr>
            <a:picLocks noChangeAspect="1"/>
          </p:cNvPicPr>
          <p:nvPr/>
        </p:nvPicPr>
        <p:blipFill>
          <a:blip r:embed="rId3"/>
          <a:stretch>
            <a:fillRect/>
          </a:stretch>
        </p:blipFill>
        <p:spPr>
          <a:xfrm>
            <a:off x="1441875" y="3911600"/>
            <a:ext cx="9837827" cy="2674360"/>
          </a:xfrm>
          <a:prstGeom prst="rect">
            <a:avLst/>
          </a:prstGeom>
        </p:spPr>
      </p:pic>
    </p:spTree>
    <p:extLst>
      <p:ext uri="{BB962C8B-B14F-4D97-AF65-F5344CB8AC3E}">
        <p14:creationId xmlns:p14="http://schemas.microsoft.com/office/powerpoint/2010/main" val="1958034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D28553-C17C-69E8-2516-2BE9F9D4D479}"/>
              </a:ext>
            </a:extLst>
          </p:cNvPr>
          <p:cNvPicPr>
            <a:picLocks noChangeAspect="1"/>
          </p:cNvPicPr>
          <p:nvPr/>
        </p:nvPicPr>
        <p:blipFill>
          <a:blip r:embed="rId3"/>
          <a:stretch>
            <a:fillRect/>
          </a:stretch>
        </p:blipFill>
        <p:spPr>
          <a:xfrm>
            <a:off x="5075610" y="3410773"/>
            <a:ext cx="3180522" cy="781878"/>
          </a:xfrm>
          <a:prstGeom prst="rect">
            <a:avLst/>
          </a:prstGeom>
        </p:spPr>
      </p:pic>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0" y="221676"/>
            <a:ext cx="12191999" cy="738909"/>
          </a:xfrm>
        </p:spPr>
        <p:txBody>
          <a:bodyPr>
            <a:noAutofit/>
          </a:bodyPr>
          <a:lstStyle/>
          <a:p>
            <a:r>
              <a:rPr lang="en-US" altLang="en-US" sz="3600" dirty="0"/>
              <a:t>Nonlinear Dimensionality Reduction (I): </a:t>
            </a:r>
            <a:r>
              <a:rPr lang="en-US" sz="3600" b="0" i="0" u="none" strike="noStrike" baseline="0" dirty="0"/>
              <a:t>Kernel PCA (</a:t>
            </a:r>
            <a:r>
              <a:rPr lang="en-US" altLang="en-US" sz="3600" dirty="0"/>
              <a:t>KPCA)</a:t>
            </a:r>
            <a:endParaRPr lang="en-US" sz="36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314040" y="1219200"/>
            <a:ext cx="11500732" cy="5384800"/>
          </a:xfrm>
        </p:spPr>
        <p:txBody>
          <a:bodyPr/>
          <a:lstStyle/>
          <a:p>
            <a:r>
              <a:rPr lang="en-US" sz="2400" b="0" i="0" u="none" strike="noStrike" baseline="0" dirty="0"/>
              <a:t>Use a kernel function </a:t>
            </a:r>
            <a:r>
              <a:rPr lang="en-US" sz="2400" b="0" i="1" u="none" strike="noStrike" baseline="0" dirty="0"/>
              <a:t>κ</a:t>
            </a:r>
            <a:r>
              <a:rPr lang="en-US" sz="2400" b="0" i="0" u="none" strike="noStrike" baseline="0" dirty="0"/>
              <a:t>(·) to construct the kernel matrix: P(</a:t>
            </a:r>
            <a:r>
              <a:rPr lang="en-US" sz="2400" b="0" i="1" u="none" strike="noStrike" baseline="0" dirty="0" err="1"/>
              <a:t>i</a:t>
            </a:r>
            <a:r>
              <a:rPr lang="en-US" sz="2400" b="0" i="0" u="none" strike="noStrike" baseline="0" dirty="0"/>
              <a:t>, </a:t>
            </a:r>
            <a:r>
              <a:rPr lang="en-US" sz="2400" b="0" i="1" u="none" strike="noStrike" baseline="0" dirty="0"/>
              <a:t>j</a:t>
            </a:r>
            <a:r>
              <a:rPr lang="en-US" sz="2400" b="0" i="0" u="none" strike="noStrike" baseline="0" dirty="0"/>
              <a:t>) = </a:t>
            </a:r>
            <a:r>
              <a:rPr lang="en-US" sz="2400" b="0" i="1" u="none" strike="noStrike" baseline="0" dirty="0"/>
              <a:t>κ</a:t>
            </a:r>
            <a:r>
              <a:rPr lang="en-US" sz="2400" b="0" i="0" u="none" strike="noStrike" baseline="0" dirty="0"/>
              <a:t>(x</a:t>
            </a:r>
            <a:r>
              <a:rPr lang="en-US" sz="2400" b="0" i="0" u="none" strike="noStrike" baseline="-25000" dirty="0"/>
              <a:t>i</a:t>
            </a:r>
            <a:r>
              <a:rPr lang="en-US" sz="2400" b="0" i="0" u="none" strike="noStrike" baseline="0" dirty="0"/>
              <a:t>, </a:t>
            </a:r>
            <a:r>
              <a:rPr lang="en-US" sz="2400" b="0" i="0" u="none" strike="noStrike" baseline="0" dirty="0" err="1"/>
              <a:t>x</a:t>
            </a:r>
            <a:r>
              <a:rPr lang="en-US" sz="2400" b="0" i="0" u="none" strike="noStrike" baseline="-25000" dirty="0" err="1"/>
              <a:t>j</a:t>
            </a:r>
            <a:r>
              <a:rPr lang="en-US" sz="2400" b="0" i="0" u="none" strike="noStrike" baseline="0" dirty="0"/>
              <a:t>), and learn the best low-dimensional representations so that the estimated proximity matrix Pˆ is as close as possible to the kernel matrix P</a:t>
            </a:r>
          </a:p>
          <a:p>
            <a:r>
              <a:rPr lang="en-US" sz="2400" b="0" i="0" u="none" strike="noStrike" baseline="0" dirty="0"/>
              <a:t>This can be obtained by using top-</a:t>
            </a:r>
            <a:r>
              <a:rPr lang="en-US" sz="2400" b="0" i="1" u="none" strike="noStrike" baseline="0" dirty="0"/>
              <a:t>k </a:t>
            </a:r>
            <a:r>
              <a:rPr lang="en-US" sz="2400" b="0" i="0" u="none" strike="noStrike" baseline="0" dirty="0"/>
              <a:t>eigenvectors and eigenvalues of the kernel matrix P</a:t>
            </a:r>
          </a:p>
          <a:p>
            <a:r>
              <a:rPr lang="en-US" sz="2400" b="0" i="0" u="none" strike="noStrike" baseline="0" dirty="0"/>
              <a:t>Typical kernel functions: </a:t>
            </a:r>
          </a:p>
          <a:p>
            <a:pPr lvl="1"/>
            <a:r>
              <a:rPr lang="en-US" sz="2400" b="0" i="0" u="none" strike="noStrike" baseline="0" dirty="0"/>
              <a:t>(1) polynomial kernel:   </a:t>
            </a:r>
          </a:p>
          <a:p>
            <a:pPr lvl="1"/>
            <a:r>
              <a:rPr lang="en-US" sz="2400" b="0" i="0" u="none" strike="noStrike" baseline="0" dirty="0"/>
              <a:t>(2) radial basis function (RBF):</a:t>
            </a:r>
          </a:p>
          <a:p>
            <a:pPr lvl="1"/>
            <a:r>
              <a:rPr lang="en-US" sz="2400" b="0" i="0" u="none" strike="noStrike" baseline="0" dirty="0"/>
              <a:t>If we choose a linear kernel: </a:t>
            </a:r>
            <a:r>
              <a:rPr lang="el-GR" sz="2400" b="0" i="0" u="none" strike="noStrike" baseline="0" dirty="0"/>
              <a:t>κ(</a:t>
            </a:r>
            <a:r>
              <a:rPr lang="en-US" sz="2400" b="0" i="0" u="none" strike="noStrike" baseline="0" dirty="0"/>
              <a:t>x</a:t>
            </a:r>
            <a:r>
              <a:rPr lang="en-US" sz="2400" b="0" i="0" u="none" strike="noStrike" baseline="-25000" dirty="0"/>
              <a:t>i </a:t>
            </a:r>
            <a:r>
              <a:rPr lang="en-US" sz="2400" b="0" i="0" u="none" strike="noStrike" baseline="0" dirty="0"/>
              <a:t>, </a:t>
            </a:r>
            <a:r>
              <a:rPr lang="en-US" sz="2400" b="0" i="0" u="none" strike="noStrike" baseline="0" dirty="0" err="1"/>
              <a:t>x</a:t>
            </a:r>
            <a:r>
              <a:rPr lang="en-US" sz="2400" b="0" i="0" u="none" strike="noStrike" baseline="-25000" dirty="0" err="1"/>
              <a:t>j</a:t>
            </a:r>
            <a:r>
              <a:rPr lang="en-US" sz="2400" b="0" i="0" u="none" strike="noStrike" baseline="0" dirty="0"/>
              <a:t>) = </a:t>
            </a:r>
            <a:r>
              <a:rPr lang="en-US" sz="2400" b="0" i="0" u="none" strike="noStrike" baseline="0" dirty="0" err="1"/>
              <a:t>x</a:t>
            </a:r>
            <a:r>
              <a:rPr lang="en-US" sz="2400" b="0" i="0" u="none" strike="noStrike" baseline="-25000" dirty="0" err="1"/>
              <a:t>i</a:t>
            </a:r>
            <a:r>
              <a:rPr lang="en-US" sz="2400" b="0" i="0" u="none" strike="noStrike" baseline="0" dirty="0" err="1"/>
              <a:t>・x</a:t>
            </a:r>
            <a:r>
              <a:rPr lang="en-US" sz="2400" b="0" i="0" u="none" strike="noStrike" baseline="-25000" dirty="0" err="1"/>
              <a:t>j</a:t>
            </a:r>
            <a:r>
              <a:rPr lang="en-US" sz="2400" b="0" i="0" u="none" strike="noStrike" baseline="0" dirty="0"/>
              <a:t>, KPCA degenerates to the standard PCA</a:t>
            </a:r>
          </a:p>
          <a:p>
            <a:r>
              <a:rPr lang="en-US" sz="2400" b="0" i="0" u="none" strike="noStrike" baseline="0" dirty="0"/>
              <a:t>Major formulas of Kernel PCA </a:t>
            </a:r>
            <a:r>
              <a:rPr lang="en-US" sz="2400" dirty="0"/>
              <a:t>vs. </a:t>
            </a:r>
            <a:r>
              <a:rPr lang="en-US" sz="2400" b="0" i="0" u="none" strike="noStrike" baseline="0" dirty="0"/>
              <a:t>SNE (Stochastic neighborhood embedding)</a:t>
            </a:r>
          </a:p>
        </p:txBody>
      </p:sp>
      <p:pic>
        <p:nvPicPr>
          <p:cNvPr id="5" name="Picture 4">
            <a:extLst>
              <a:ext uri="{FF2B5EF4-FFF2-40B4-BE49-F238E27FC236}">
                <a16:creationId xmlns:a16="http://schemas.microsoft.com/office/drawing/2014/main" id="{1C7143C0-4BDB-A018-0981-C66D374C229E}"/>
              </a:ext>
            </a:extLst>
          </p:cNvPr>
          <p:cNvPicPr>
            <a:picLocks noChangeAspect="1"/>
          </p:cNvPicPr>
          <p:nvPr/>
        </p:nvPicPr>
        <p:blipFill>
          <a:blip r:embed="rId4"/>
          <a:stretch>
            <a:fillRect/>
          </a:stretch>
        </p:blipFill>
        <p:spPr>
          <a:xfrm>
            <a:off x="1122629" y="5189633"/>
            <a:ext cx="9714368" cy="1668367"/>
          </a:xfrm>
          <a:prstGeom prst="rect">
            <a:avLst/>
          </a:prstGeom>
        </p:spPr>
      </p:pic>
      <p:pic>
        <p:nvPicPr>
          <p:cNvPr id="6" name="Picture 5">
            <a:extLst>
              <a:ext uri="{FF2B5EF4-FFF2-40B4-BE49-F238E27FC236}">
                <a16:creationId xmlns:a16="http://schemas.microsoft.com/office/drawing/2014/main" id="{A5800D81-5971-A9AA-E936-A2B2032111C9}"/>
              </a:ext>
            </a:extLst>
          </p:cNvPr>
          <p:cNvPicPr>
            <a:picLocks noChangeAspect="1"/>
          </p:cNvPicPr>
          <p:nvPr/>
        </p:nvPicPr>
        <p:blipFill>
          <a:blip r:embed="rId5"/>
          <a:stretch>
            <a:fillRect/>
          </a:stretch>
        </p:blipFill>
        <p:spPr>
          <a:xfrm>
            <a:off x="3992945" y="3298304"/>
            <a:ext cx="3032544" cy="410817"/>
          </a:xfrm>
          <a:prstGeom prst="rect">
            <a:avLst/>
          </a:prstGeom>
        </p:spPr>
      </p:pic>
    </p:spTree>
    <p:extLst>
      <p:ext uri="{BB962C8B-B14F-4D97-AF65-F5344CB8AC3E}">
        <p14:creationId xmlns:p14="http://schemas.microsoft.com/office/powerpoint/2010/main" val="4160369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0" y="221676"/>
            <a:ext cx="12191999" cy="738909"/>
          </a:xfrm>
        </p:spPr>
        <p:txBody>
          <a:bodyPr>
            <a:noAutofit/>
          </a:bodyPr>
          <a:lstStyle/>
          <a:p>
            <a:r>
              <a:rPr lang="en-US" altLang="en-US" sz="4000" dirty="0"/>
              <a:t>Nonlinear Dimensionality Reduction (II): </a:t>
            </a:r>
            <a:r>
              <a:rPr lang="en-US" sz="4000" b="0" i="0" u="none" strike="noStrike" baseline="0" dirty="0"/>
              <a:t>SNE</a:t>
            </a:r>
            <a:endParaRPr lang="en-US" sz="40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314040" y="1219200"/>
            <a:ext cx="11500732" cy="5384800"/>
          </a:xfrm>
        </p:spPr>
        <p:txBody>
          <a:bodyPr/>
          <a:lstStyle/>
          <a:p>
            <a:r>
              <a:rPr lang="en-US" sz="2400" b="0" i="0" u="none" strike="noStrike" baseline="0" dirty="0"/>
              <a:t>SNE (Stochastic neighborhood embedding) </a:t>
            </a:r>
          </a:p>
          <a:p>
            <a:pPr lvl="1"/>
            <a:r>
              <a:rPr lang="en-US" sz="2400" b="0" i="0" u="none" strike="noStrike" baseline="0" dirty="0"/>
              <a:t>Construct a proximity matrix </a:t>
            </a:r>
            <a:r>
              <a:rPr lang="en-US" sz="2400" dirty="0"/>
              <a:t>P </a:t>
            </a:r>
            <a:r>
              <a:rPr lang="en-US" sz="2400" b="0" i="0" u="none" strike="noStrike" baseline="0" dirty="0"/>
              <a:t>using the formula:</a:t>
            </a:r>
          </a:p>
          <a:p>
            <a:pPr lvl="2"/>
            <a:r>
              <a:rPr lang="en-US" sz="2400" b="0" i="0" u="none" strike="noStrike" baseline="0" dirty="0"/>
              <a:t> rep. the probability that </a:t>
            </a:r>
            <a:r>
              <a:rPr lang="en-US" sz="2400" b="0" i="1" u="none" strike="noStrike" baseline="0" dirty="0" err="1"/>
              <a:t>x</a:t>
            </a:r>
            <a:r>
              <a:rPr lang="en-US" sz="2400" b="0" i="1" u="none" strike="noStrike" baseline="-25000" dirty="0" err="1"/>
              <a:t>j</a:t>
            </a:r>
            <a:r>
              <a:rPr lang="en-US" sz="2400" b="0" i="0" u="none" strike="noStrike" baseline="0" dirty="0"/>
              <a:t> is the neighbor of </a:t>
            </a:r>
            <a:r>
              <a:rPr lang="en-US" sz="2400" b="0" i="1" u="none" strike="noStrike" baseline="0" dirty="0"/>
              <a:t>x</a:t>
            </a:r>
            <a:r>
              <a:rPr lang="en-US" sz="2400" b="0" i="1" u="none" strike="noStrike" baseline="-25000" dirty="0"/>
              <a:t>i</a:t>
            </a:r>
            <a:r>
              <a:rPr lang="en-US" sz="2400" b="0" i="0" u="none" strike="noStrike" baseline="0" dirty="0"/>
              <a:t> </a:t>
            </a:r>
          </a:p>
          <a:p>
            <a:pPr lvl="1"/>
            <a:r>
              <a:rPr lang="en-US" sz="2400" b="0" i="0" u="none" strike="noStrike" baseline="0" dirty="0"/>
              <a:t>Suppose we have learned the low-dimensional representations x</a:t>
            </a:r>
            <a:r>
              <a:rPr lang="en-US" sz="2400" b="0" i="0" u="none" strike="noStrike" baseline="-25000" dirty="0"/>
              <a:t>i</a:t>
            </a:r>
            <a:r>
              <a:rPr lang="en-US" sz="2400" b="0" i="0" u="none" strike="noStrike" baseline="0" dirty="0"/>
              <a:t>ˆ, we can compute anther estimated proximity matrix in the similar way: </a:t>
            </a:r>
            <a:r>
              <a:rPr lang="en-US" sz="2400" b="0" i="1" u="none" strike="noStrike" baseline="0" dirty="0"/>
              <a:t>Pˆ (</a:t>
            </a:r>
            <a:r>
              <a:rPr lang="en-US" sz="2400" b="0" i="1" u="none" strike="noStrike" baseline="0" dirty="0" err="1"/>
              <a:t>i</a:t>
            </a:r>
            <a:r>
              <a:rPr lang="en-US" sz="2400" b="0" i="1" u="none" strike="noStrike" baseline="0" dirty="0"/>
              <a:t>, j) </a:t>
            </a:r>
          </a:p>
          <a:p>
            <a:pPr lvl="1"/>
            <a:r>
              <a:rPr lang="en-US" sz="2400" b="0" u="none" strike="noStrike" baseline="0" dirty="0"/>
              <a:t>We want to make the estimated </a:t>
            </a:r>
            <a:r>
              <a:rPr lang="en-US" sz="2400" b="0" i="0" u="none" strike="noStrike" baseline="0" dirty="0"/>
              <a:t>proximity matrix P^ to be as close as possible to P</a:t>
            </a:r>
          </a:p>
          <a:p>
            <a:pPr lvl="1"/>
            <a:r>
              <a:rPr lang="en-US" sz="2400" b="0" u="none" strike="noStrike" baseline="0" dirty="0"/>
              <a:t>That is, we want to minimize the overall K-L divergence, that is, </a:t>
            </a:r>
          </a:p>
          <a:p>
            <a:pPr lvl="1"/>
            <a:endParaRPr lang="en-US" sz="2400" b="0" u="none" strike="noStrike" baseline="0" dirty="0"/>
          </a:p>
        </p:txBody>
      </p:sp>
      <p:pic>
        <p:nvPicPr>
          <p:cNvPr id="5" name="Picture 4">
            <a:extLst>
              <a:ext uri="{FF2B5EF4-FFF2-40B4-BE49-F238E27FC236}">
                <a16:creationId xmlns:a16="http://schemas.microsoft.com/office/drawing/2014/main" id="{1C7143C0-4BDB-A018-0981-C66D374C229E}"/>
              </a:ext>
            </a:extLst>
          </p:cNvPr>
          <p:cNvPicPr>
            <a:picLocks noChangeAspect="1"/>
          </p:cNvPicPr>
          <p:nvPr/>
        </p:nvPicPr>
        <p:blipFill>
          <a:blip r:embed="rId3"/>
          <a:stretch>
            <a:fillRect/>
          </a:stretch>
        </p:blipFill>
        <p:spPr>
          <a:xfrm>
            <a:off x="923453" y="4935633"/>
            <a:ext cx="9714368" cy="1668367"/>
          </a:xfrm>
          <a:prstGeom prst="rect">
            <a:avLst/>
          </a:prstGeom>
        </p:spPr>
      </p:pic>
      <p:pic>
        <p:nvPicPr>
          <p:cNvPr id="6" name="Picture 5">
            <a:extLst>
              <a:ext uri="{FF2B5EF4-FFF2-40B4-BE49-F238E27FC236}">
                <a16:creationId xmlns:a16="http://schemas.microsoft.com/office/drawing/2014/main" id="{2AE7DB66-CD02-1F8A-1A67-921FAEA240EE}"/>
              </a:ext>
            </a:extLst>
          </p:cNvPr>
          <p:cNvPicPr>
            <a:picLocks noChangeAspect="1"/>
          </p:cNvPicPr>
          <p:nvPr/>
        </p:nvPicPr>
        <p:blipFill>
          <a:blip r:embed="rId4"/>
          <a:stretch>
            <a:fillRect/>
          </a:stretch>
        </p:blipFill>
        <p:spPr>
          <a:xfrm>
            <a:off x="7342360" y="1525625"/>
            <a:ext cx="4472412" cy="793483"/>
          </a:xfrm>
          <a:prstGeom prst="rect">
            <a:avLst/>
          </a:prstGeom>
        </p:spPr>
      </p:pic>
      <p:pic>
        <p:nvPicPr>
          <p:cNvPr id="8" name="Picture 7">
            <a:extLst>
              <a:ext uri="{FF2B5EF4-FFF2-40B4-BE49-F238E27FC236}">
                <a16:creationId xmlns:a16="http://schemas.microsoft.com/office/drawing/2014/main" id="{FB392AD2-C0C1-A01F-9346-B255ED12223C}"/>
              </a:ext>
            </a:extLst>
          </p:cNvPr>
          <p:cNvPicPr>
            <a:picLocks noChangeAspect="1"/>
          </p:cNvPicPr>
          <p:nvPr/>
        </p:nvPicPr>
        <p:blipFill>
          <a:blip r:embed="rId5"/>
          <a:stretch>
            <a:fillRect/>
          </a:stretch>
        </p:blipFill>
        <p:spPr>
          <a:xfrm>
            <a:off x="5284206" y="4234093"/>
            <a:ext cx="6096000" cy="609600"/>
          </a:xfrm>
          <a:prstGeom prst="rect">
            <a:avLst/>
          </a:prstGeom>
        </p:spPr>
      </p:pic>
    </p:spTree>
    <p:extLst>
      <p:ext uri="{BB962C8B-B14F-4D97-AF65-F5344CB8AC3E}">
        <p14:creationId xmlns:p14="http://schemas.microsoft.com/office/powerpoint/2010/main" val="2515444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269502" y="0"/>
            <a:ext cx="11369963" cy="1177227"/>
          </a:xfrm>
        </p:spPr>
        <p:txBody>
          <a:bodyPr>
            <a:noAutofit/>
          </a:bodyPr>
          <a:lstStyle/>
          <a:p>
            <a:r>
              <a:rPr lang="en-US" altLang="en-US" sz="3600" dirty="0"/>
              <a:t>Example:  Comparison on Nonlinear Data Points: Linear vs. Nonlinear Dimensional Reduction Methods</a:t>
            </a:r>
            <a:endParaRPr lang="en-US" sz="36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269502" y="1473201"/>
            <a:ext cx="6152648" cy="4719370"/>
          </a:xfrm>
        </p:spPr>
        <p:txBody>
          <a:bodyPr/>
          <a:lstStyle/>
          <a:p>
            <a:r>
              <a:rPr lang="en-US" sz="2400" b="0" i="0" u="none" strike="noStrike" baseline="0" dirty="0"/>
              <a:t>Visualization: An example of linear vs. nonlinear dimensionality reduction methods</a:t>
            </a:r>
          </a:p>
          <a:p>
            <a:pPr lvl="1"/>
            <a:r>
              <a:rPr lang="en-US" sz="2400" b="0" i="0" u="none" strike="noStrike" baseline="0" dirty="0"/>
              <a:t>Given a collection of input data in 2-D space (Fig. (a)): Red and blue data points are not linearly separable</a:t>
            </a:r>
          </a:p>
          <a:p>
            <a:pPr lvl="1"/>
            <a:r>
              <a:rPr lang="en-US" sz="2400" b="0" i="0" u="none" strike="noStrike" baseline="0" dirty="0"/>
              <a:t>PCA transformation can not make it linearly separable</a:t>
            </a:r>
            <a:endParaRPr lang="en-US" sz="2400" dirty="0"/>
          </a:p>
          <a:p>
            <a:pPr lvl="1"/>
            <a:r>
              <a:rPr lang="en-US" sz="2400" b="0" i="0" u="none" strike="noStrike" baseline="0" dirty="0"/>
              <a:t>KPCA can make </a:t>
            </a:r>
            <a:r>
              <a:rPr lang="en-US" sz="2400" dirty="0"/>
              <a:t>the points linearly separable</a:t>
            </a:r>
          </a:p>
          <a:p>
            <a:pPr lvl="1"/>
            <a:r>
              <a:rPr lang="en-US" sz="2400" b="0" i="0" u="none" strike="noStrike" baseline="0" dirty="0"/>
              <a:t>t-SNE (t-distributional NSE) can make them linearly separable</a:t>
            </a:r>
          </a:p>
        </p:txBody>
      </p:sp>
      <p:pic>
        <p:nvPicPr>
          <p:cNvPr id="10" name="Picture 9">
            <a:extLst>
              <a:ext uri="{FF2B5EF4-FFF2-40B4-BE49-F238E27FC236}">
                <a16:creationId xmlns:a16="http://schemas.microsoft.com/office/drawing/2014/main" id="{52D1B10F-D452-35CC-4E96-98517F48F631}"/>
              </a:ext>
            </a:extLst>
          </p:cNvPr>
          <p:cNvPicPr>
            <a:picLocks noChangeAspect="1"/>
          </p:cNvPicPr>
          <p:nvPr/>
        </p:nvPicPr>
        <p:blipFill>
          <a:blip r:embed="rId2"/>
          <a:stretch>
            <a:fillRect/>
          </a:stretch>
        </p:blipFill>
        <p:spPr>
          <a:xfrm>
            <a:off x="6422150" y="1339912"/>
            <a:ext cx="5678410" cy="5518087"/>
          </a:xfrm>
          <a:prstGeom prst="rect">
            <a:avLst/>
          </a:prstGeom>
        </p:spPr>
      </p:pic>
    </p:spTree>
    <p:extLst>
      <p:ext uri="{BB962C8B-B14F-4D97-AF65-F5344CB8AC3E}">
        <p14:creationId xmlns:p14="http://schemas.microsoft.com/office/powerpoint/2010/main" val="28584518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0" y="0"/>
            <a:ext cx="12191999" cy="1083125"/>
          </a:xfrm>
        </p:spPr>
        <p:txBody>
          <a:bodyPr>
            <a:noAutofit/>
          </a:bodyPr>
          <a:lstStyle/>
          <a:p>
            <a:r>
              <a:rPr lang="en-US" altLang="en-US" sz="3600" dirty="0"/>
              <a:t>Heatmap of the Proximity Matrices:</a:t>
            </a:r>
            <a:br>
              <a:rPr lang="en-US" altLang="en-US" sz="3600" dirty="0"/>
            </a:br>
            <a:r>
              <a:rPr lang="en-US" altLang="en-US" sz="3600" dirty="0"/>
              <a:t>Linear vs. Nonlinear Dimensional Reduction Methods</a:t>
            </a:r>
            <a:endParaRPr lang="en-US" sz="36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392546" y="4757485"/>
            <a:ext cx="11406908" cy="1570887"/>
          </a:xfrm>
        </p:spPr>
        <p:txBody>
          <a:bodyPr/>
          <a:lstStyle/>
          <a:p>
            <a:pPr lvl="1"/>
            <a:r>
              <a:rPr lang="en-US" sz="2200" b="0" i="0" u="none" strike="noStrike" baseline="0" dirty="0"/>
              <a:t>The two diagonal blocks indicate the proximity within the two clusters respectively</a:t>
            </a:r>
          </a:p>
          <a:p>
            <a:pPr lvl="1"/>
            <a:r>
              <a:rPr lang="en-US" sz="2200" b="0" i="0" u="none" strike="noStrike" baseline="0" dirty="0"/>
              <a:t>The two off-diagonal blocks indicate the proximity between the data from the two clusters</a:t>
            </a:r>
          </a:p>
          <a:p>
            <a:pPr lvl="1"/>
            <a:r>
              <a:rPr lang="en-US" sz="2200" b="0" i="0" u="none" strike="noStrike" baseline="0" dirty="0"/>
              <a:t>With nonlinear methods (KPCA and t-SNE), the proximity between data tuples from the same cluster is much higher than the proximity between data tuples from different clusters</a:t>
            </a:r>
          </a:p>
        </p:txBody>
      </p:sp>
      <p:pic>
        <p:nvPicPr>
          <p:cNvPr id="7" name="Picture 6">
            <a:extLst>
              <a:ext uri="{FF2B5EF4-FFF2-40B4-BE49-F238E27FC236}">
                <a16:creationId xmlns:a16="http://schemas.microsoft.com/office/drawing/2014/main" id="{FB6497E6-A721-F8B4-E5FB-9C045D273303}"/>
              </a:ext>
            </a:extLst>
          </p:cNvPr>
          <p:cNvPicPr>
            <a:picLocks noChangeAspect="1"/>
          </p:cNvPicPr>
          <p:nvPr/>
        </p:nvPicPr>
        <p:blipFill>
          <a:blip r:embed="rId2"/>
          <a:stretch>
            <a:fillRect/>
          </a:stretch>
        </p:blipFill>
        <p:spPr>
          <a:xfrm>
            <a:off x="1953452" y="1284960"/>
            <a:ext cx="8285093" cy="2989605"/>
          </a:xfrm>
          <a:prstGeom prst="rect">
            <a:avLst/>
          </a:prstGeom>
        </p:spPr>
      </p:pic>
      <p:sp>
        <p:nvSpPr>
          <p:cNvPr id="4" name="TextBox 3">
            <a:extLst>
              <a:ext uri="{FF2B5EF4-FFF2-40B4-BE49-F238E27FC236}">
                <a16:creationId xmlns:a16="http://schemas.microsoft.com/office/drawing/2014/main" id="{C3AD491A-F8B2-EDE7-6D3D-7D4DF93B29C1}"/>
              </a:ext>
            </a:extLst>
          </p:cNvPr>
          <p:cNvSpPr txBox="1"/>
          <p:nvPr/>
        </p:nvSpPr>
        <p:spPr>
          <a:xfrm>
            <a:off x="2112475" y="4274565"/>
            <a:ext cx="7967050" cy="400110"/>
          </a:xfrm>
          <a:prstGeom prst="rect">
            <a:avLst/>
          </a:prstGeom>
          <a:noFill/>
        </p:spPr>
        <p:txBody>
          <a:bodyPr wrap="square" rtlCol="0">
            <a:spAutoFit/>
          </a:bodyPr>
          <a:lstStyle/>
          <a:p>
            <a:pPr algn="ctr"/>
            <a:r>
              <a:rPr lang="en-US" sz="2000" b="0" i="0" u="none" strike="noStrike" baseline="0" dirty="0"/>
              <a:t>The heatmaps of the proximity matrices in PCA (a), KPCA (b), and t-SNE(c) </a:t>
            </a:r>
          </a:p>
        </p:txBody>
      </p:sp>
    </p:spTree>
    <p:extLst>
      <p:ext uri="{BB962C8B-B14F-4D97-AF65-F5344CB8AC3E}">
        <p14:creationId xmlns:p14="http://schemas.microsoft.com/office/powerpoint/2010/main" val="11768827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590800" y="404814"/>
            <a:ext cx="7010400" cy="528637"/>
          </a:xfrm>
          <a:noFill/>
        </p:spPr>
        <p:txBody>
          <a:bodyPr vert="horz" lIns="92075" tIns="46038" rIns="92075" bIns="46038" rtlCol="0" anchor="ctr">
            <a:noAutofit/>
          </a:bodyPr>
          <a:lstStyle/>
          <a:p>
            <a:pPr eaLnBrk="1" hangingPunct="1"/>
            <a:r>
              <a:rPr lang="en-US" altLang="en-US" b="1" dirty="0"/>
              <a:t>Summary</a:t>
            </a:r>
          </a:p>
        </p:txBody>
      </p:sp>
      <p:sp>
        <p:nvSpPr>
          <p:cNvPr id="44036" name="Rectangle 3"/>
          <p:cNvSpPr>
            <a:spLocks noGrp="1" noChangeArrowheads="1"/>
          </p:cNvSpPr>
          <p:nvPr>
            <p:ph type="body" idx="1"/>
          </p:nvPr>
        </p:nvSpPr>
        <p:spPr>
          <a:xfrm>
            <a:off x="598394" y="1196789"/>
            <a:ext cx="10995212" cy="5593310"/>
          </a:xfrm>
          <a:noFill/>
        </p:spPr>
        <p:txBody>
          <a:bodyPr vert="horz" lIns="92075" tIns="46038" rIns="92075" bIns="46038" rtlCol="0">
            <a:noAutofit/>
          </a:bodyPr>
          <a:lstStyle/>
          <a:p>
            <a:pPr eaLnBrk="1" hangingPunct="1">
              <a:spcAft>
                <a:spcPts val="600"/>
              </a:spcAft>
            </a:pPr>
            <a:r>
              <a:rPr lang="en-US" altLang="en-US" sz="2200" dirty="0"/>
              <a:t>Data types and attribute types</a:t>
            </a:r>
          </a:p>
          <a:p>
            <a:pPr lvl="1">
              <a:spcAft>
                <a:spcPts val="600"/>
              </a:spcAft>
            </a:pPr>
            <a:r>
              <a:rPr lang="en-US" altLang="en-US" sz="2200" dirty="0"/>
              <a:t>Nominal, binary, ordinal, numerical, discrete vs. continuous attributes</a:t>
            </a:r>
          </a:p>
          <a:p>
            <a:pPr>
              <a:spcAft>
                <a:spcPts val="600"/>
              </a:spcAft>
            </a:pPr>
            <a:r>
              <a:rPr lang="en-US" altLang="en-US" sz="2200" dirty="0"/>
              <a:t>Statistics of data</a:t>
            </a:r>
          </a:p>
          <a:p>
            <a:pPr lvl="1">
              <a:spcAft>
                <a:spcPts val="600"/>
              </a:spcAft>
            </a:pPr>
            <a:r>
              <a:rPr lang="en-US" altLang="en-US" sz="2200" dirty="0"/>
              <a:t>Central tendency, dispersion, covariance and correlation, graphical displays</a:t>
            </a:r>
          </a:p>
          <a:p>
            <a:pPr>
              <a:spcAft>
                <a:spcPts val="600"/>
              </a:spcAft>
            </a:pPr>
            <a:r>
              <a:rPr lang="en-US" altLang="en-US" sz="2200" dirty="0"/>
              <a:t>Measure data similarity and correlation</a:t>
            </a:r>
          </a:p>
          <a:p>
            <a:pPr lvl="1">
              <a:spcAft>
                <a:spcPts val="600"/>
              </a:spcAft>
            </a:pPr>
            <a:r>
              <a:rPr lang="en-US" altLang="en-US" sz="2200" dirty="0"/>
              <a:t>Proximity measures for nominal, binary, numerical, ordinal and mixed types</a:t>
            </a:r>
          </a:p>
          <a:p>
            <a:pPr lvl="1">
              <a:spcAft>
                <a:spcPts val="600"/>
              </a:spcAft>
            </a:pPr>
            <a:r>
              <a:rPr lang="en-US" altLang="en-US" sz="2200" dirty="0"/>
              <a:t>Cosine similarity, KL divergence</a:t>
            </a:r>
          </a:p>
          <a:p>
            <a:pPr>
              <a:spcAft>
                <a:spcPts val="600"/>
              </a:spcAft>
            </a:pPr>
            <a:r>
              <a:rPr lang="en-US" altLang="en-US" sz="2200" dirty="0"/>
              <a:t>Data quality measures, data cleaning, and data integration</a:t>
            </a:r>
          </a:p>
          <a:p>
            <a:pPr>
              <a:spcAft>
                <a:spcPts val="600"/>
              </a:spcAft>
            </a:pPr>
            <a:r>
              <a:rPr lang="en-US" altLang="en-US" sz="2200" dirty="0"/>
              <a:t>Data transformation: normalization, discretization, data compression and sampling  </a:t>
            </a:r>
          </a:p>
          <a:p>
            <a:pPr>
              <a:spcAft>
                <a:spcPts val="600"/>
              </a:spcAft>
            </a:pPr>
            <a:r>
              <a:rPr lang="en-US" altLang="en-US" sz="2200" dirty="0"/>
              <a:t>Dimensionality reduction methodologies</a:t>
            </a:r>
          </a:p>
          <a:p>
            <a:pPr lvl="1">
              <a:spcAft>
                <a:spcPts val="600"/>
              </a:spcAft>
            </a:pPr>
            <a:r>
              <a:rPr lang="en-US" altLang="en-US" sz="2200" dirty="0"/>
              <a:t>Principal Component Analysis (PCA), attribute subset selection, and nonlinear dimensionality reduction</a:t>
            </a:r>
          </a:p>
          <a:p>
            <a:pPr>
              <a:spcAft>
                <a:spcPts val="600"/>
              </a:spcAft>
            </a:pPr>
            <a:endParaRPr lang="en-US" altLang="en-US" sz="2400" dirty="0"/>
          </a:p>
          <a:p>
            <a:pPr>
              <a:spcAft>
                <a:spcPts val="600"/>
              </a:spcAft>
            </a:pPr>
            <a:endParaRPr lang="en-US" altLang="en-US" sz="2400" dirty="0"/>
          </a:p>
        </p:txBody>
      </p:sp>
    </p:spTree>
    <p:extLst>
      <p:ext uri="{BB962C8B-B14F-4D97-AF65-F5344CB8AC3E}">
        <p14:creationId xmlns:p14="http://schemas.microsoft.com/office/powerpoint/2010/main" val="181743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a:t>Discrete vs. Continuous Attributes </a:t>
            </a:r>
          </a:p>
        </p:txBody>
      </p:sp>
      <p:sp>
        <p:nvSpPr>
          <p:cNvPr id="15364" name="Rectangle 3"/>
          <p:cNvSpPr>
            <a:spLocks noGrp="1" noChangeArrowheads="1"/>
          </p:cNvSpPr>
          <p:nvPr>
            <p:ph type="body" idx="1"/>
          </p:nvPr>
        </p:nvSpPr>
        <p:spPr>
          <a:xfrm>
            <a:off x="525753" y="1171575"/>
            <a:ext cx="11094747" cy="5524500"/>
          </a:xfrm>
        </p:spPr>
        <p:txBody>
          <a:bodyPr/>
          <a:lstStyle/>
          <a:p>
            <a:pPr eaLnBrk="1" hangingPunct="1">
              <a:spcAft>
                <a:spcPts val="600"/>
              </a:spcAft>
            </a:pPr>
            <a:r>
              <a:rPr lang="en-US" altLang="en-US" sz="2400" b="1" dirty="0"/>
              <a:t>Discrete</a:t>
            </a:r>
            <a:r>
              <a:rPr lang="en-US" altLang="en-US" sz="2400" dirty="0"/>
              <a:t> </a:t>
            </a:r>
            <a:r>
              <a:rPr lang="en-US" altLang="en-US" sz="2400" b="1" dirty="0"/>
              <a:t>Attribute</a:t>
            </a:r>
          </a:p>
          <a:p>
            <a:pPr lvl="1" eaLnBrk="1" hangingPunct="1">
              <a:spcAft>
                <a:spcPts val="600"/>
              </a:spcAft>
            </a:pPr>
            <a:r>
              <a:rPr lang="en-US" altLang="en-US" sz="2400" dirty="0"/>
              <a:t>Has only a finite or countably infinite set of values</a:t>
            </a:r>
          </a:p>
          <a:p>
            <a:pPr lvl="2" eaLnBrk="1" hangingPunct="1">
              <a:spcAft>
                <a:spcPts val="600"/>
              </a:spcAft>
            </a:pPr>
            <a:r>
              <a:rPr lang="en-US" altLang="en-US" sz="2400" dirty="0"/>
              <a:t>E.g., zip codes, profession, or the set of words in a collection of documents </a:t>
            </a:r>
          </a:p>
          <a:p>
            <a:pPr lvl="1" eaLnBrk="1" hangingPunct="1">
              <a:spcAft>
                <a:spcPts val="600"/>
              </a:spcAft>
            </a:pPr>
            <a:r>
              <a:rPr lang="en-US" altLang="en-US" sz="2400" dirty="0"/>
              <a:t>Sometimes, represented as integer variables</a:t>
            </a:r>
          </a:p>
          <a:p>
            <a:pPr lvl="1" eaLnBrk="1" hangingPunct="1">
              <a:spcAft>
                <a:spcPts val="600"/>
              </a:spcAft>
            </a:pPr>
            <a:r>
              <a:rPr lang="en-US" altLang="en-US" sz="2400" dirty="0"/>
              <a:t>Note: Binary attributes are a special case of discrete attributes </a:t>
            </a:r>
          </a:p>
          <a:p>
            <a:pPr eaLnBrk="1" hangingPunct="1">
              <a:spcAft>
                <a:spcPts val="600"/>
              </a:spcAft>
            </a:pPr>
            <a:r>
              <a:rPr lang="en-US" altLang="en-US" sz="2400" b="1" dirty="0"/>
              <a:t>Continuous</a:t>
            </a:r>
            <a:r>
              <a:rPr lang="en-US" altLang="en-US" sz="2400" dirty="0"/>
              <a:t> </a:t>
            </a:r>
            <a:r>
              <a:rPr lang="en-US" altLang="en-US" sz="2400" b="1" dirty="0"/>
              <a:t>Attribute</a:t>
            </a:r>
          </a:p>
          <a:p>
            <a:pPr lvl="1" eaLnBrk="1" hangingPunct="1">
              <a:spcAft>
                <a:spcPts val="600"/>
              </a:spcAft>
            </a:pPr>
            <a:r>
              <a:rPr lang="en-US" altLang="en-US" sz="2400" dirty="0"/>
              <a:t>Has real numbers as attribute values</a:t>
            </a:r>
          </a:p>
          <a:p>
            <a:pPr lvl="2" eaLnBrk="1" hangingPunct="1">
              <a:spcAft>
                <a:spcPts val="600"/>
              </a:spcAft>
            </a:pPr>
            <a:r>
              <a:rPr lang="en-US" altLang="en-US" sz="2400" dirty="0"/>
              <a:t>E.g., temperature, height, or weight</a:t>
            </a:r>
          </a:p>
          <a:p>
            <a:pPr lvl="1" eaLnBrk="1" hangingPunct="1">
              <a:spcAft>
                <a:spcPts val="600"/>
              </a:spcAft>
            </a:pPr>
            <a:r>
              <a:rPr lang="en-US" altLang="en-US" sz="2400" dirty="0"/>
              <a:t>Practically, real values can only be measured and represented using a finite number of digits</a:t>
            </a:r>
          </a:p>
          <a:p>
            <a:pPr lvl="1" eaLnBrk="1" hangingPunct="1">
              <a:spcAft>
                <a:spcPts val="600"/>
              </a:spcAft>
            </a:pPr>
            <a:r>
              <a:rPr lang="en-US" altLang="en-US" sz="2400" dirty="0"/>
              <a:t>Continuous attributes are typically represented as floating-point variables</a:t>
            </a:r>
          </a:p>
        </p:txBody>
      </p:sp>
    </p:spTree>
    <p:extLst>
      <p:ext uri="{BB962C8B-B14F-4D97-AF65-F5344CB8AC3E}">
        <p14:creationId xmlns:p14="http://schemas.microsoft.com/office/powerpoint/2010/main" val="201255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71500" y="228600"/>
            <a:ext cx="11106150" cy="838200"/>
          </a:xfrm>
        </p:spPr>
        <p:txBody>
          <a:bodyPr>
            <a:normAutofit/>
          </a:bodyPr>
          <a:lstStyle/>
          <a:p>
            <a:r>
              <a:rPr lang="en-US" altLang="en-US" sz="4400" dirty="0" smtClean="0"/>
              <a:t>Statistics </a:t>
            </a:r>
            <a:r>
              <a:rPr lang="en-US" altLang="en-US" sz="4400" dirty="0"/>
              <a:t>of Data</a:t>
            </a:r>
            <a:endParaRPr lang="en-US" altLang="en-US" dirty="0"/>
          </a:p>
        </p:txBody>
      </p:sp>
      <p:sp>
        <p:nvSpPr>
          <p:cNvPr id="16388" name="Rectangle 3"/>
          <p:cNvSpPr>
            <a:spLocks noGrp="1" noChangeArrowheads="1"/>
          </p:cNvSpPr>
          <p:nvPr>
            <p:ph type="body" idx="1"/>
          </p:nvPr>
        </p:nvSpPr>
        <p:spPr>
          <a:xfrm>
            <a:off x="663388" y="1294960"/>
            <a:ext cx="10865223" cy="5257800"/>
          </a:xfrm>
        </p:spPr>
        <p:txBody>
          <a:bodyPr/>
          <a:lstStyle/>
          <a:p>
            <a:pPr>
              <a:lnSpc>
                <a:spcPct val="200000"/>
              </a:lnSpc>
            </a:pPr>
            <a:r>
              <a:rPr lang="en-US" altLang="en-US" sz="3200" dirty="0"/>
              <a:t>Measuring the Central Tendency </a:t>
            </a:r>
          </a:p>
          <a:p>
            <a:pPr>
              <a:lnSpc>
                <a:spcPct val="200000"/>
              </a:lnSpc>
            </a:pPr>
            <a:r>
              <a:rPr lang="en-US" altLang="en-US" sz="3200" dirty="0"/>
              <a:t>Measuring the Dispersion of Data</a:t>
            </a:r>
          </a:p>
          <a:p>
            <a:pPr>
              <a:lnSpc>
                <a:spcPct val="200000"/>
              </a:lnSpc>
            </a:pPr>
            <a:r>
              <a:rPr lang="en-US" altLang="en-US" sz="3200" dirty="0"/>
              <a:t>Covariance and Correlation Analysis</a:t>
            </a:r>
          </a:p>
          <a:p>
            <a:pPr>
              <a:lnSpc>
                <a:spcPct val="200000"/>
              </a:lnSpc>
            </a:pPr>
            <a:r>
              <a:rPr lang="en-US" altLang="en-US" sz="3200" dirty="0"/>
              <a:t>Graphic Displays of Basic </a:t>
            </a:r>
            <a:r>
              <a:rPr lang="en-US" altLang="en-US" sz="3200" dirty="0" smtClean="0"/>
              <a:t>Statistics </a:t>
            </a:r>
            <a:r>
              <a:rPr lang="en-US" altLang="en-US" sz="3200" dirty="0"/>
              <a:t>of Data</a:t>
            </a:r>
          </a:p>
        </p:txBody>
      </p:sp>
    </p:spTree>
    <p:extLst>
      <p:ext uri="{BB962C8B-B14F-4D97-AF65-F5344CB8AC3E}">
        <p14:creationId xmlns:p14="http://schemas.microsoft.com/office/powerpoint/2010/main" val="71484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524000" y="304800"/>
            <a:ext cx="9144000" cy="762000"/>
          </a:xfrm>
        </p:spPr>
        <p:txBody>
          <a:bodyPr/>
          <a:lstStyle/>
          <a:p>
            <a:pPr eaLnBrk="1" hangingPunct="1"/>
            <a:r>
              <a:rPr lang="en-US" altLang="en-US"/>
              <a:t>Basic Statistical Descriptions of Data</a:t>
            </a:r>
          </a:p>
        </p:txBody>
      </p:sp>
      <p:sp>
        <p:nvSpPr>
          <p:cNvPr id="17412" name="Rectangle 3"/>
          <p:cNvSpPr>
            <a:spLocks noGrp="1" noChangeArrowheads="1"/>
          </p:cNvSpPr>
          <p:nvPr>
            <p:ph type="body" idx="1"/>
          </p:nvPr>
        </p:nvSpPr>
        <p:spPr>
          <a:xfrm>
            <a:off x="609600" y="1164557"/>
            <a:ext cx="10928684" cy="848729"/>
          </a:xfrm>
        </p:spPr>
        <p:txBody>
          <a:bodyPr/>
          <a:lstStyle/>
          <a:p>
            <a:pPr eaLnBrk="1" hangingPunct="1">
              <a:buSzPct val="80000"/>
            </a:pPr>
            <a:r>
              <a:rPr lang="en-US" altLang="en-US" sz="2400" u="sng" dirty="0"/>
              <a:t>Motivation</a:t>
            </a:r>
          </a:p>
          <a:p>
            <a:pPr lvl="1" eaLnBrk="1" hangingPunct="1">
              <a:buSzPct val="80000"/>
            </a:pPr>
            <a:r>
              <a:rPr lang="en-US" altLang="en-US" sz="2400" dirty="0"/>
              <a:t>To better understand the data: central tendency, variation and spread</a:t>
            </a:r>
          </a:p>
        </p:txBody>
      </p:sp>
      <p:sp>
        <p:nvSpPr>
          <p:cNvPr id="5" name="Rectangle 3"/>
          <p:cNvSpPr txBox="1">
            <a:spLocks noChangeArrowheads="1"/>
          </p:cNvSpPr>
          <p:nvPr/>
        </p:nvSpPr>
        <p:spPr>
          <a:xfrm>
            <a:off x="609600" y="2111043"/>
            <a:ext cx="7620000" cy="4085220"/>
          </a:xfrm>
          <a:prstGeom prst="rect">
            <a:avLst/>
          </a:prstGeom>
        </p:spPr>
        <p:txBody>
          <a:bodyPr vert="horz" lIns="91436" tIns="45718" rIns="91436" bIns="45718" rtlCol="0">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en-US" sz="2400" u="sng" dirty="0"/>
              <a:t>Data dispersion characteristics</a:t>
            </a:r>
            <a:r>
              <a:rPr lang="en-US" altLang="en-US" sz="2400" dirty="0"/>
              <a:t> </a:t>
            </a:r>
          </a:p>
          <a:p>
            <a:pPr lvl="1"/>
            <a:r>
              <a:rPr lang="en-US" altLang="en-US" sz="2400" dirty="0"/>
              <a:t>Median, max, min, quantiles, outliers, variance, ...</a:t>
            </a:r>
          </a:p>
          <a:p>
            <a:r>
              <a:rPr lang="en-US" altLang="en-US" sz="2400" u="sng" dirty="0"/>
              <a:t>Numerical dimensions</a:t>
            </a:r>
            <a:r>
              <a:rPr lang="en-US" altLang="en-US" sz="2400" dirty="0"/>
              <a:t> correspond to sorted intervals</a:t>
            </a:r>
          </a:p>
          <a:p>
            <a:pPr lvl="1"/>
            <a:r>
              <a:rPr lang="en-US" altLang="en-US" sz="2400" dirty="0"/>
              <a:t>Data dispersion: </a:t>
            </a:r>
          </a:p>
          <a:p>
            <a:pPr lvl="2"/>
            <a:r>
              <a:rPr lang="en-US" altLang="en-US" sz="2400" dirty="0"/>
              <a:t>Analyzed with multiple granularities of precision</a:t>
            </a:r>
          </a:p>
          <a:p>
            <a:pPr lvl="1"/>
            <a:r>
              <a:rPr lang="en-US" altLang="en-US" sz="2400" dirty="0"/>
              <a:t>Boxplot or quantile analysis on sorted intervals</a:t>
            </a:r>
          </a:p>
          <a:p>
            <a:r>
              <a:rPr lang="en-US" altLang="en-US" sz="2400" u="sng" dirty="0"/>
              <a:t>Dispersion analysis on computed measures</a:t>
            </a:r>
            <a:endParaRPr lang="en-US" altLang="en-US" sz="2400" dirty="0"/>
          </a:p>
          <a:p>
            <a:pPr lvl="1"/>
            <a:r>
              <a:rPr lang="en-US" altLang="en-US" sz="2400" dirty="0"/>
              <a:t>Folding measures into numerical dimensions</a:t>
            </a:r>
          </a:p>
          <a:p>
            <a:pPr lvl="1"/>
            <a:r>
              <a:rPr lang="en-US" altLang="en-US" sz="2400" dirty="0"/>
              <a:t>Boxplot or quantile analysis on the transformed cube</a:t>
            </a:r>
            <a:endParaRPr lang="en-US" altLang="en-US" sz="2000" dirty="0"/>
          </a:p>
        </p:txBody>
      </p:sp>
      <p:pic>
        <p:nvPicPr>
          <p:cNvPr id="38916" name="Picture 4" descr="https://upload.wikimedia.org/wikipedia/commons/thumb/7/74/Normal_Distribution_PDF.svg/2000px-Normal_Distribution_PDF.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084" y="2478504"/>
            <a:ext cx="4423322" cy="282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5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Autofit/>
          </a:bodyPr>
          <a:lstStyle/>
          <a:p>
            <a:pPr eaLnBrk="1" hangingPunct="1"/>
            <a:r>
              <a:rPr lang="en-US" altLang="en-US" dirty="0"/>
              <a:t>Measuring the Central Tendency:  (1) Mean</a:t>
            </a:r>
            <a:endParaRPr lang="en-US" altLang="en-US" sz="4000" dirty="0"/>
          </a:p>
        </p:txBody>
      </p:sp>
      <p:sp>
        <p:nvSpPr>
          <p:cNvPr id="18436" name="Rectangle 3"/>
          <p:cNvSpPr>
            <a:spLocks noGrp="1" noChangeArrowheads="1"/>
          </p:cNvSpPr>
          <p:nvPr>
            <p:ph type="body" sz="half" idx="1"/>
          </p:nvPr>
        </p:nvSpPr>
        <p:spPr>
          <a:xfrm>
            <a:off x="561975" y="1143000"/>
            <a:ext cx="10531141" cy="5029200"/>
          </a:xfrm>
        </p:spPr>
        <p:txBody>
          <a:bodyPr/>
          <a:lstStyle/>
          <a:p>
            <a:pPr eaLnBrk="1" hangingPunct="1">
              <a:spcBef>
                <a:spcPts val="400"/>
              </a:spcBef>
              <a:buSzPct val="80000"/>
            </a:pPr>
            <a:r>
              <a:rPr lang="en-US" altLang="en-US" u="sng" dirty="0">
                <a:latin typeface="Calibri" panose="020F0502020204030204" pitchFamily="34" charset="0"/>
              </a:rPr>
              <a:t>Mean (algebraic measure) (sample vs. population):</a:t>
            </a:r>
          </a:p>
          <a:p>
            <a:pPr lvl="1" eaLnBrk="1" hangingPunct="1">
              <a:spcBef>
                <a:spcPts val="400"/>
              </a:spcBef>
              <a:buSzPct val="80000"/>
              <a:buFont typeface="Wingdings" panose="05000000000000000000" pitchFamily="2" charset="2"/>
              <a:buNone/>
            </a:pPr>
            <a:r>
              <a:rPr lang="en-US" altLang="en-US" dirty="0">
                <a:latin typeface="Calibri" panose="020F0502020204030204" pitchFamily="34" charset="0"/>
              </a:rPr>
              <a:t>Note: </a:t>
            </a:r>
            <a:r>
              <a:rPr lang="en-US" altLang="en-US" i="1" dirty="0">
                <a:latin typeface="Calibri" panose="020F0502020204030204" pitchFamily="34" charset="0"/>
              </a:rPr>
              <a:t>n</a:t>
            </a:r>
            <a:r>
              <a:rPr lang="en-US" altLang="en-US" dirty="0">
                <a:latin typeface="Calibri" panose="020F0502020204030204" pitchFamily="34" charset="0"/>
              </a:rPr>
              <a:t> is sample size and </a:t>
            </a:r>
            <a:r>
              <a:rPr lang="en-US" altLang="en-US" i="1" dirty="0">
                <a:latin typeface="Calibri" panose="020F0502020204030204" pitchFamily="34" charset="0"/>
              </a:rPr>
              <a:t>N</a:t>
            </a:r>
            <a:r>
              <a:rPr lang="en-US" altLang="en-US" dirty="0">
                <a:latin typeface="Calibri" panose="020F0502020204030204" pitchFamily="34" charset="0"/>
              </a:rPr>
              <a:t> is population size. </a:t>
            </a:r>
          </a:p>
          <a:p>
            <a:pPr marL="200021" lvl="1" indent="0" eaLnBrk="1" hangingPunct="1">
              <a:spcBef>
                <a:spcPts val="400"/>
              </a:spcBef>
              <a:buSzPct val="80000"/>
              <a:buNone/>
            </a:pPr>
            <a:endParaRPr lang="en-US" altLang="en-US" dirty="0">
              <a:latin typeface="Calibri" panose="020F0502020204030204" pitchFamily="34" charset="0"/>
            </a:endParaRPr>
          </a:p>
          <a:p>
            <a:pPr marL="200021" lvl="1" indent="0" eaLnBrk="1" hangingPunct="1">
              <a:spcBef>
                <a:spcPts val="400"/>
              </a:spcBef>
              <a:buSzPct val="80000"/>
              <a:buNone/>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Weighted arithmetic mean:</a:t>
            </a:r>
          </a:p>
          <a:p>
            <a:pPr>
              <a:spcBef>
                <a:spcPts val="400"/>
              </a:spcBef>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marL="0" indent="0">
              <a:spcBef>
                <a:spcPts val="400"/>
              </a:spcBef>
              <a:buNone/>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Trimmed mean: </a:t>
            </a:r>
          </a:p>
          <a:p>
            <a:pPr lvl="1">
              <a:spcBef>
                <a:spcPts val="400"/>
              </a:spcBef>
            </a:pPr>
            <a:r>
              <a:rPr lang="en-US" altLang="en-US" dirty="0">
                <a:latin typeface="Calibri" panose="020F0502020204030204" pitchFamily="34" charset="0"/>
              </a:rPr>
              <a:t>Chopping extreme values (e.g., Olympics gymnastics score computation)</a:t>
            </a:r>
          </a:p>
        </p:txBody>
      </p:sp>
      <p:graphicFrame>
        <p:nvGraphicFramePr>
          <p:cNvPr id="18437" name="Object 4"/>
          <p:cNvGraphicFramePr>
            <a:graphicFrameLocks noChangeAspect="1"/>
          </p:cNvGraphicFramePr>
          <p:nvPr/>
        </p:nvGraphicFramePr>
        <p:xfrm>
          <a:off x="2794566" y="2210251"/>
          <a:ext cx="2231802" cy="1077492"/>
        </p:xfrm>
        <a:graphic>
          <a:graphicData uri="http://schemas.openxmlformats.org/presentationml/2006/ole">
            <mc:AlternateContent xmlns:mc="http://schemas.openxmlformats.org/markup-compatibility/2006">
              <mc:Choice xmlns:v="urn:schemas-microsoft-com:vml" Requires="v">
                <p:oleObj spid="_x0000_s2056" name="Microsoft Equation 3.0" r:id="rId4" imgW="710891" imgH="431613" progId="Equation.3">
                  <p:embed/>
                </p:oleObj>
              </mc:Choice>
              <mc:Fallback>
                <p:oleObj name="Microsoft Equation 3.0" r:id="rId4" imgW="710891" imgH="431613" progId="Equation.3">
                  <p:embed/>
                  <p:pic>
                    <p:nvPicPr>
                      <p:cNvPr id="1843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566" y="2210251"/>
                        <a:ext cx="2231802" cy="1077492"/>
                      </a:xfrm>
                      <a:prstGeom prst="rect">
                        <a:avLst/>
                      </a:prstGeom>
                      <a:noFill/>
                      <a:ln>
                        <a:noFill/>
                      </a:ln>
                      <a:effectLst/>
                    </p:spPr>
                  </p:pic>
                </p:oleObj>
              </mc:Fallback>
            </mc:AlternateContent>
          </a:graphicData>
        </a:graphic>
      </p:graphicFrame>
      <p:graphicFrame>
        <p:nvGraphicFramePr>
          <p:cNvPr id="18438" name="Object 5"/>
          <p:cNvGraphicFramePr>
            <a:graphicFrameLocks noChangeAspect="1"/>
          </p:cNvGraphicFramePr>
          <p:nvPr/>
        </p:nvGraphicFramePr>
        <p:xfrm>
          <a:off x="4788568" y="3406938"/>
          <a:ext cx="2292913" cy="2074540"/>
        </p:xfrm>
        <a:graphic>
          <a:graphicData uri="http://schemas.openxmlformats.org/presentationml/2006/ole">
            <mc:AlternateContent xmlns:mc="http://schemas.openxmlformats.org/markup-compatibility/2006">
              <mc:Choice xmlns:v="urn:schemas-microsoft-com:vml" Requires="v">
                <p:oleObj spid="_x0000_s2057" name="Equation" r:id="rId6" imgW="749300" imgH="838200" progId="Equation.3">
                  <p:embed/>
                </p:oleObj>
              </mc:Choice>
              <mc:Fallback>
                <p:oleObj name="Equation" r:id="rId6" imgW="749300" imgH="838200" progId="Equation.3">
                  <p:embed/>
                  <p:pic>
                    <p:nvPicPr>
                      <p:cNvPr id="1843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568" y="3406938"/>
                        <a:ext cx="2292913" cy="2074540"/>
                      </a:xfrm>
                      <a:prstGeom prst="rect">
                        <a:avLst/>
                      </a:prstGeom>
                      <a:noFill/>
                      <a:ln>
                        <a:noFill/>
                      </a:ln>
                      <a:effectLst/>
                    </p:spPr>
                  </p:pic>
                </p:oleObj>
              </mc:Fallback>
            </mc:AlternateContent>
          </a:graphicData>
        </a:graphic>
      </p:graphicFrame>
      <p:graphicFrame>
        <p:nvGraphicFramePr>
          <p:cNvPr id="18441" name="Object 8"/>
          <p:cNvGraphicFramePr>
            <a:graphicFrameLocks noGrp="1" noChangeAspect="1"/>
          </p:cNvGraphicFramePr>
          <p:nvPr>
            <p:ph sz="half" idx="2"/>
          </p:nvPr>
        </p:nvGraphicFramePr>
        <p:xfrm>
          <a:off x="6112539" y="2210251"/>
          <a:ext cx="1654679" cy="1196687"/>
        </p:xfrm>
        <a:graphic>
          <a:graphicData uri="http://schemas.openxmlformats.org/presentationml/2006/ole">
            <mc:AlternateContent xmlns:mc="http://schemas.openxmlformats.org/markup-compatibility/2006">
              <mc:Choice xmlns:v="urn:schemas-microsoft-com:vml" Requires="v">
                <p:oleObj spid="_x0000_s2058" name="Equation" r:id="rId8" imgW="596900" imgH="431800" progId="Equation.3">
                  <p:embed/>
                </p:oleObj>
              </mc:Choice>
              <mc:Fallback>
                <p:oleObj name="Equation" r:id="rId8" imgW="596900" imgH="431800" progId="Equation.3">
                  <p:embed/>
                  <p:pic>
                    <p:nvPicPr>
                      <p:cNvPr id="1844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2539" y="2210251"/>
                        <a:ext cx="1654679" cy="1196687"/>
                      </a:xfrm>
                      <a:prstGeom prst="rect">
                        <a:avLst/>
                      </a:prstGeom>
                      <a:noFill/>
                      <a:ln>
                        <a:noFill/>
                      </a:ln>
                      <a:effectLst/>
                    </p:spPr>
                  </p:pic>
                </p:oleObj>
              </mc:Fallback>
            </mc:AlternateContent>
          </a:graphicData>
        </a:graphic>
      </p:graphicFrame>
      <p:sp>
        <p:nvSpPr>
          <p:cNvPr id="2" name="Down Arrow 1"/>
          <p:cNvSpPr/>
          <p:nvPr/>
        </p:nvSpPr>
        <p:spPr>
          <a:xfrm rot="17220723">
            <a:off x="2746279" y="1801512"/>
            <a:ext cx="349754" cy="82771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483461">
            <a:off x="3991877" y="3979935"/>
            <a:ext cx="349754" cy="827719"/>
          </a:xfrm>
          <a:prstGeom prst="down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914701">
            <a:off x="5502384" y="1769736"/>
            <a:ext cx="349754" cy="827719"/>
          </a:xfrm>
          <a:prstGeom prst="downArrow">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13545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Autofit/>
          </a:bodyPr>
          <a:lstStyle/>
          <a:p>
            <a:pPr eaLnBrk="1" hangingPunct="1"/>
            <a:r>
              <a:rPr lang="en-US" altLang="en-US" dirty="0"/>
              <a:t>Measuring the Central Tendency: (2) Median</a:t>
            </a:r>
            <a:endParaRPr lang="en-US" altLang="en-US" sz="4000" dirty="0"/>
          </a:p>
        </p:txBody>
      </p:sp>
      <p:sp>
        <p:nvSpPr>
          <p:cNvPr id="18436" name="Rectangle 3"/>
          <p:cNvSpPr>
            <a:spLocks noGrp="1" noChangeArrowheads="1"/>
          </p:cNvSpPr>
          <p:nvPr>
            <p:ph type="body" sz="half" idx="1"/>
          </p:nvPr>
        </p:nvSpPr>
        <p:spPr>
          <a:xfrm>
            <a:off x="553911" y="1212431"/>
            <a:ext cx="11333289" cy="1880813"/>
          </a:xfrm>
        </p:spPr>
        <p:txBody>
          <a:bodyPr/>
          <a:lstStyle/>
          <a:p>
            <a:pPr eaLnBrk="1" hangingPunct="1">
              <a:spcBef>
                <a:spcPts val="400"/>
              </a:spcBef>
              <a:buSzPct val="80000"/>
            </a:pPr>
            <a:r>
              <a:rPr lang="en-US" altLang="en-US" u="sng" dirty="0">
                <a:latin typeface="Calibri" panose="020F0502020204030204" pitchFamily="34" charset="0"/>
              </a:rPr>
              <a:t>Median</a:t>
            </a:r>
            <a:r>
              <a:rPr lang="en-US" altLang="en-US" dirty="0">
                <a:latin typeface="Calibri" panose="020F0502020204030204" pitchFamily="34" charset="0"/>
              </a:rPr>
              <a:t>: </a:t>
            </a:r>
          </a:p>
          <a:p>
            <a:pPr lvl="1">
              <a:spcBef>
                <a:spcPts val="400"/>
              </a:spcBef>
            </a:pPr>
            <a:r>
              <a:rPr lang="en-US" altLang="en-US" dirty="0">
                <a:latin typeface="Calibri" panose="020F0502020204030204" pitchFamily="34" charset="0"/>
              </a:rPr>
              <a:t>Middle value if odd number of values, or average of the middle two values otherwise</a:t>
            </a:r>
          </a:p>
          <a:p>
            <a:pPr>
              <a:spcBef>
                <a:spcPts val="400"/>
              </a:spcBef>
            </a:pPr>
            <a:r>
              <a:rPr lang="en-US" altLang="en-US" dirty="0">
                <a:latin typeface="Calibri" panose="020F0502020204030204" pitchFamily="34" charset="0"/>
              </a:rPr>
              <a:t>Estimated by interpolation (for </a:t>
            </a:r>
            <a:r>
              <a:rPr lang="en-US" altLang="en-US" i="1" dirty="0">
                <a:solidFill>
                  <a:srgbClr val="FF0000"/>
                </a:solidFill>
                <a:latin typeface="Calibri" panose="020F0502020204030204" pitchFamily="34" charset="0"/>
              </a:rPr>
              <a:t>grouped data</a:t>
            </a:r>
            <a:r>
              <a:rPr lang="en-US" altLang="en-US" dirty="0">
                <a:latin typeface="Calibri" panose="020F0502020204030204" pitchFamily="34" charset="0"/>
              </a:rPr>
              <a:t>):</a:t>
            </a:r>
          </a:p>
          <a:p>
            <a:pPr eaLnBrk="1" hangingPunct="1">
              <a:spcBef>
                <a:spcPts val="400"/>
              </a:spcBef>
              <a:buSzPct val="80000"/>
            </a:pPr>
            <a:endParaRPr lang="en-US" altLang="en-US" u="sng" dirty="0">
              <a:latin typeface="Calibri" panose="020F0502020204030204" pitchFamily="34" charset="0"/>
            </a:endParaRPr>
          </a:p>
          <a:p>
            <a:pPr eaLnBrk="1" hangingPunct="1">
              <a:spcBef>
                <a:spcPts val="400"/>
              </a:spcBef>
              <a:buSzPct val="80000"/>
            </a:pPr>
            <a:endParaRPr lang="en-US" altLang="en-US" dirty="0"/>
          </a:p>
        </p:txBody>
      </p:sp>
      <p:graphicFrame>
        <p:nvGraphicFramePr>
          <p:cNvPr id="18439" name="Object 6"/>
          <p:cNvGraphicFramePr>
            <a:graphicFrameLocks noChangeAspect="1"/>
          </p:cNvGraphicFramePr>
          <p:nvPr/>
        </p:nvGraphicFramePr>
        <p:xfrm>
          <a:off x="1979766" y="5440174"/>
          <a:ext cx="5917905" cy="1164178"/>
        </p:xfrm>
        <a:graphic>
          <a:graphicData uri="http://schemas.openxmlformats.org/presentationml/2006/ole">
            <mc:AlternateContent xmlns:mc="http://schemas.openxmlformats.org/markup-compatibility/2006">
              <mc:Choice xmlns:v="urn:schemas-microsoft-com:vml" Requires="v">
                <p:oleObj spid="_x0000_s3076" name="Equation" r:id="rId4" imgW="2387600" imgH="469900" progId="Equation.3">
                  <p:embed/>
                </p:oleObj>
              </mc:Choice>
              <mc:Fallback>
                <p:oleObj name="Equation" r:id="rId4" imgW="2387600" imgH="469900" progId="Equation.3">
                  <p:embed/>
                  <p:pic>
                    <p:nvPicPr>
                      <p:cNvPr id="1843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66" y="5440174"/>
                        <a:ext cx="5917905" cy="1164178"/>
                      </a:xfrm>
                      <a:prstGeom prst="rect">
                        <a:avLst/>
                      </a:prstGeom>
                      <a:noFill/>
                      <a:ln>
                        <a:noFill/>
                      </a:ln>
                      <a:effectLst/>
                    </p:spPr>
                  </p:pic>
                </p:oleObj>
              </mc:Fallback>
            </mc:AlternateContent>
          </a:graphicData>
        </a:graphic>
      </p:graphicFrame>
      <p:pic>
        <p:nvPicPr>
          <p:cNvPr id="1844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9501" y="2490933"/>
            <a:ext cx="2541054" cy="227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3387" y="4957482"/>
            <a:ext cx="1837765" cy="830997"/>
          </a:xfrm>
          <a:prstGeom prst="rect">
            <a:avLst/>
          </a:prstGeom>
          <a:solidFill>
            <a:srgbClr val="FFFF00"/>
          </a:solidFill>
        </p:spPr>
        <p:txBody>
          <a:bodyPr wrap="square" rtlCol="0">
            <a:spAutoFit/>
          </a:bodyPr>
          <a:lstStyle/>
          <a:p>
            <a:pPr algn="ctr"/>
            <a:r>
              <a:rPr lang="en-US" sz="2400" dirty="0"/>
              <a:t>Approximate median</a:t>
            </a:r>
          </a:p>
        </p:txBody>
      </p:sp>
      <p:sp>
        <p:nvSpPr>
          <p:cNvPr id="3" name="Curved Right Arrow 2"/>
          <p:cNvSpPr/>
          <p:nvPr/>
        </p:nvSpPr>
        <p:spPr>
          <a:xfrm rot="19277405">
            <a:off x="1366863" y="5742471"/>
            <a:ext cx="430813" cy="733667"/>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774759" y="6478100"/>
            <a:ext cx="1837765" cy="369332"/>
          </a:xfrm>
          <a:prstGeom prst="rect">
            <a:avLst/>
          </a:prstGeom>
          <a:solidFill>
            <a:srgbClr val="92D050"/>
          </a:solidFill>
        </p:spPr>
        <p:txBody>
          <a:bodyPr wrap="square" rtlCol="0">
            <a:spAutoFit/>
          </a:bodyPr>
          <a:lstStyle/>
          <a:p>
            <a:pPr algn="ctr"/>
            <a:r>
              <a:rPr lang="en-US" sz="1800" dirty="0"/>
              <a:t>Low interval limit</a:t>
            </a:r>
          </a:p>
        </p:txBody>
      </p:sp>
      <p:sp>
        <p:nvSpPr>
          <p:cNvPr id="11" name="TextBox 10"/>
          <p:cNvSpPr txBox="1"/>
          <p:nvPr/>
        </p:nvSpPr>
        <p:spPr>
          <a:xfrm>
            <a:off x="6996717" y="5405682"/>
            <a:ext cx="2344506" cy="369332"/>
          </a:xfrm>
          <a:prstGeom prst="rect">
            <a:avLst/>
          </a:prstGeom>
          <a:solidFill>
            <a:srgbClr val="92D050"/>
          </a:solidFill>
        </p:spPr>
        <p:txBody>
          <a:bodyPr wrap="square" rtlCol="0">
            <a:spAutoFit/>
          </a:bodyPr>
          <a:lstStyle/>
          <a:p>
            <a:pPr algn="ctr"/>
            <a:r>
              <a:rPr lang="en-US" sz="1800" dirty="0"/>
              <a:t>Interval width (L</a:t>
            </a:r>
            <a:r>
              <a:rPr lang="en-US" sz="1800" baseline="-25000" dirty="0"/>
              <a:t>2</a:t>
            </a:r>
            <a:r>
              <a:rPr lang="en-US" sz="1800" dirty="0"/>
              <a:t> – L</a:t>
            </a:r>
            <a:r>
              <a:rPr lang="en-US" sz="1800" baseline="-25000" dirty="0"/>
              <a:t>1</a:t>
            </a:r>
            <a:r>
              <a:rPr lang="en-US" sz="1800" dirty="0"/>
              <a:t>)</a:t>
            </a:r>
          </a:p>
        </p:txBody>
      </p:sp>
      <p:sp>
        <p:nvSpPr>
          <p:cNvPr id="5" name="Right Arrow 4"/>
          <p:cNvSpPr/>
          <p:nvPr/>
        </p:nvSpPr>
        <p:spPr>
          <a:xfrm rot="7632380">
            <a:off x="7962272" y="5744057"/>
            <a:ext cx="233082" cy="2779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55939" y="4857107"/>
            <a:ext cx="3378522" cy="369332"/>
          </a:xfrm>
          <a:prstGeom prst="rect">
            <a:avLst/>
          </a:prstGeom>
          <a:solidFill>
            <a:srgbClr val="92D050"/>
          </a:solidFill>
        </p:spPr>
        <p:txBody>
          <a:bodyPr wrap="square" rtlCol="0">
            <a:spAutoFit/>
          </a:bodyPr>
          <a:lstStyle/>
          <a:p>
            <a:pPr algn="ctr"/>
            <a:r>
              <a:rPr lang="en-US" sz="1800" dirty="0"/>
              <a:t>Sum before the median interval</a:t>
            </a:r>
          </a:p>
        </p:txBody>
      </p:sp>
      <p:sp>
        <p:nvSpPr>
          <p:cNvPr id="14" name="Right Arrow 13"/>
          <p:cNvSpPr/>
          <p:nvPr/>
        </p:nvSpPr>
        <p:spPr>
          <a:xfrm rot="5400000">
            <a:off x="5928659" y="5236532"/>
            <a:ext cx="233082" cy="2779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3577100" y="6258809"/>
            <a:ext cx="233082" cy="2779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92423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Autofit/>
          </a:bodyPr>
          <a:lstStyle/>
          <a:p>
            <a:pPr eaLnBrk="1" hangingPunct="1"/>
            <a:r>
              <a:rPr lang="en-US" altLang="en-US" dirty="0"/>
              <a:t>Measuring the Central Tendency: (3) Mode</a:t>
            </a:r>
            <a:endParaRPr lang="en-US" altLang="en-US" sz="4000" dirty="0"/>
          </a:p>
        </p:txBody>
      </p:sp>
      <p:sp>
        <p:nvSpPr>
          <p:cNvPr id="18436" name="Rectangle 3"/>
          <p:cNvSpPr>
            <a:spLocks noGrp="1" noChangeArrowheads="1"/>
          </p:cNvSpPr>
          <p:nvPr>
            <p:ph type="body" sz="half" idx="1"/>
          </p:nvPr>
        </p:nvSpPr>
        <p:spPr>
          <a:xfrm>
            <a:off x="561974" y="1142999"/>
            <a:ext cx="7058025" cy="4361329"/>
          </a:xfrm>
        </p:spPr>
        <p:txBody>
          <a:bodyPr/>
          <a:lstStyle/>
          <a:p>
            <a:pPr>
              <a:spcBef>
                <a:spcPts val="400"/>
              </a:spcBef>
            </a:pPr>
            <a:r>
              <a:rPr lang="en-US" altLang="en-US" dirty="0">
                <a:latin typeface="Calibri" panose="020F0502020204030204" pitchFamily="34" charset="0"/>
              </a:rPr>
              <a:t>Mode: Value that occurs most frequently in the data</a:t>
            </a:r>
          </a:p>
          <a:p>
            <a:pPr>
              <a:spcBef>
                <a:spcPts val="400"/>
              </a:spcBef>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Unimodal</a:t>
            </a:r>
          </a:p>
          <a:p>
            <a:pPr lvl="1">
              <a:spcBef>
                <a:spcPts val="400"/>
              </a:spcBef>
            </a:pPr>
            <a:r>
              <a:rPr lang="en-US" altLang="en-US" dirty="0">
                <a:latin typeface="Calibri" panose="020F0502020204030204" pitchFamily="34" charset="0"/>
              </a:rPr>
              <a:t>Empirical formula:</a:t>
            </a:r>
          </a:p>
          <a:p>
            <a:pPr>
              <a:spcBef>
                <a:spcPts val="400"/>
              </a:spcBef>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Multi-modal</a:t>
            </a:r>
          </a:p>
          <a:p>
            <a:pPr lvl="1">
              <a:spcBef>
                <a:spcPts val="400"/>
              </a:spcBef>
            </a:pPr>
            <a:r>
              <a:rPr lang="en-US" altLang="en-US" dirty="0">
                <a:latin typeface="Calibri" panose="020F0502020204030204" pitchFamily="34" charset="0"/>
              </a:rPr>
              <a:t>Bimodal</a:t>
            </a:r>
          </a:p>
          <a:p>
            <a:pPr lvl="1">
              <a:spcBef>
                <a:spcPts val="400"/>
              </a:spcBef>
            </a:pPr>
            <a:endParaRPr lang="en-US" altLang="en-US" dirty="0">
              <a:latin typeface="Calibri" panose="020F0502020204030204" pitchFamily="34" charset="0"/>
            </a:endParaRPr>
          </a:p>
          <a:p>
            <a:pPr lvl="1">
              <a:spcBef>
                <a:spcPts val="400"/>
              </a:spcBef>
            </a:pPr>
            <a:r>
              <a:rPr lang="en-US" altLang="en-US" dirty="0" err="1">
                <a:latin typeface="Calibri" panose="020F0502020204030204" pitchFamily="34" charset="0"/>
              </a:rPr>
              <a:t>Trimodal</a:t>
            </a:r>
            <a:endParaRPr lang="en-US" altLang="en-US" dirty="0">
              <a:latin typeface="Calibri" panose="020F0502020204030204" pitchFamily="34" charset="0"/>
            </a:endParaRPr>
          </a:p>
        </p:txBody>
      </p:sp>
      <p:graphicFrame>
        <p:nvGraphicFramePr>
          <p:cNvPr id="18440" name="Object 7"/>
          <p:cNvGraphicFramePr>
            <a:graphicFrameLocks noChangeAspect="1"/>
          </p:cNvGraphicFramePr>
          <p:nvPr/>
        </p:nvGraphicFramePr>
        <p:xfrm>
          <a:off x="1875423" y="2869740"/>
          <a:ext cx="4449763" cy="420688"/>
        </p:xfrm>
        <a:graphic>
          <a:graphicData uri="http://schemas.openxmlformats.org/presentationml/2006/ole">
            <mc:AlternateContent xmlns:mc="http://schemas.openxmlformats.org/markup-compatibility/2006">
              <mc:Choice xmlns:v="urn:schemas-microsoft-com:vml" Requires="v">
                <p:oleObj spid="_x0000_s4100" name="Equation" r:id="rId4" imgW="2197100" imgH="203200" progId="Equation.3">
                  <p:embed/>
                </p:oleObj>
              </mc:Choice>
              <mc:Fallback>
                <p:oleObj name="Equation" r:id="rId4" imgW="2197100" imgH="203200" progId="Equation.3">
                  <p:embed/>
                  <p:pic>
                    <p:nvPicPr>
                      <p:cNvPr id="1844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423" y="2869740"/>
                        <a:ext cx="4449763"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012" name="Picture 4" descr="https://ned.ipac.caltech.edu/level5/March02/Silverman/Figures/figure2_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182" y="4191098"/>
            <a:ext cx="3523997" cy="1862275"/>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ttp://www.netenrich.com/wp-content/uploads/bimodal-it-pressur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244" y="4259172"/>
            <a:ext cx="2693144" cy="1515992"/>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http://www.ndt.net/article/v11n04/benoit/fig4.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9573" y="4028969"/>
            <a:ext cx="3124579" cy="2186531"/>
          </a:xfrm>
          <a:prstGeom prst="rect">
            <a:avLst/>
          </a:prstGeom>
          <a:noFill/>
          <a:extLst>
            <a:ext uri="{909E8E84-426E-40DD-AFC4-6F175D3DCCD1}">
              <a14:hiddenFill xmlns:a14="http://schemas.microsoft.com/office/drawing/2010/main">
                <a:solidFill>
                  <a:srgbClr val="FFFFFF"/>
                </a:solidFill>
              </a14:hiddenFill>
            </a:ext>
          </a:extLst>
        </p:spPr>
      </p:pic>
      <p:pic>
        <p:nvPicPr>
          <p:cNvPr id="43023" name="Picture 15" descr="http://www.statisticshowto.com/wp-content/uploads/2013/09/right-skewe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095" y="2080019"/>
            <a:ext cx="4468955" cy="182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4924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6" descr="rightskewe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62700" y="2932115"/>
            <a:ext cx="4800600" cy="4048125"/>
          </a:xfrm>
          <a:noFill/>
        </p:spPr>
      </p:pic>
      <p:pic>
        <p:nvPicPr>
          <p:cNvPr id="19465" name="Picture 10" descr="ha02ske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01604"/>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Date Placeholder 5"/>
          <p:cNvSpPr>
            <a:spLocks noGrp="1"/>
          </p:cNvSpPr>
          <p:nvPr>
            <p:ph type="dt" sz="quarter" idx="4294967295"/>
          </p:nvPr>
        </p:nvSpPr>
        <p:spPr bwMode="auto">
          <a:xfrm>
            <a:off x="1676400" y="64770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200" dirty="0"/>
          </a:p>
        </p:txBody>
      </p:sp>
      <p:sp>
        <p:nvSpPr>
          <p:cNvPr id="19461" name="Rectangle 2"/>
          <p:cNvSpPr>
            <a:spLocks noGrp="1" noChangeArrowheads="1"/>
          </p:cNvSpPr>
          <p:nvPr>
            <p:ph type="title"/>
          </p:nvPr>
        </p:nvSpPr>
        <p:spPr>
          <a:xfrm>
            <a:off x="0" y="228600"/>
            <a:ext cx="7391400" cy="685800"/>
          </a:xfrm>
        </p:spPr>
        <p:txBody>
          <a:bodyPr>
            <a:normAutofit/>
          </a:bodyPr>
          <a:lstStyle/>
          <a:p>
            <a:pPr eaLnBrk="1" hangingPunct="1"/>
            <a:r>
              <a:rPr lang="en-US" altLang="en-US" sz="3200" dirty="0"/>
              <a:t> </a:t>
            </a:r>
            <a:r>
              <a:rPr lang="en-US" altLang="en-US" dirty="0"/>
              <a:t>Symmetric vs. Skewed Data</a:t>
            </a:r>
            <a:endParaRPr lang="en-US" altLang="en-US" sz="3200" dirty="0"/>
          </a:p>
        </p:txBody>
      </p:sp>
      <p:sp>
        <p:nvSpPr>
          <p:cNvPr id="19462" name="Rectangle 3"/>
          <p:cNvSpPr>
            <a:spLocks noGrp="1" noChangeArrowheads="1"/>
          </p:cNvSpPr>
          <p:nvPr>
            <p:ph type="body" sz="half" idx="1"/>
          </p:nvPr>
        </p:nvSpPr>
        <p:spPr>
          <a:xfrm>
            <a:off x="723900" y="1295401"/>
            <a:ext cx="6438900" cy="1255713"/>
          </a:xfrm>
        </p:spPr>
        <p:txBody>
          <a:bodyPr/>
          <a:lstStyle/>
          <a:p>
            <a:pPr eaLnBrk="1" hangingPunct="1">
              <a:lnSpc>
                <a:spcPct val="120000"/>
              </a:lnSpc>
            </a:pPr>
            <a:r>
              <a:rPr lang="en-US" altLang="en-US" dirty="0">
                <a:latin typeface="Calibri" panose="020F0502020204030204" pitchFamily="34" charset="0"/>
              </a:rPr>
              <a:t>Median, mean and mode of symmetric, positively and negatively skewed data</a:t>
            </a:r>
          </a:p>
        </p:txBody>
      </p:sp>
      <p:pic>
        <p:nvPicPr>
          <p:cNvPr id="19464" name="Picture 8" descr="leftskewed"/>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61950" y="3170240"/>
            <a:ext cx="4876800" cy="3771900"/>
          </a:xfrm>
          <a:noFill/>
        </p:spPr>
      </p:pic>
      <p:sp>
        <p:nvSpPr>
          <p:cNvPr id="19466" name="Rectangle 11"/>
          <p:cNvSpPr>
            <a:spLocks noChangeArrowheads="1"/>
          </p:cNvSpPr>
          <p:nvPr/>
        </p:nvSpPr>
        <p:spPr bwMode="auto">
          <a:xfrm>
            <a:off x="2628900" y="4675195"/>
            <a:ext cx="253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anose="05000000000000000000" pitchFamily="2" charset="2"/>
              <a:buNone/>
            </a:pPr>
            <a:r>
              <a:rPr lang="en-US" altLang="en-US" sz="2400" dirty="0"/>
              <a:t>positively skewed</a:t>
            </a:r>
          </a:p>
        </p:txBody>
      </p:sp>
      <p:sp>
        <p:nvSpPr>
          <p:cNvPr id="19467" name="Rectangle 12"/>
          <p:cNvSpPr>
            <a:spLocks noChangeArrowheads="1"/>
          </p:cNvSpPr>
          <p:nvPr/>
        </p:nvSpPr>
        <p:spPr bwMode="auto">
          <a:xfrm>
            <a:off x="6977062" y="4672018"/>
            <a:ext cx="2657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anose="05000000000000000000" pitchFamily="2" charset="2"/>
              <a:buNone/>
            </a:pPr>
            <a:r>
              <a:rPr lang="en-US" altLang="en-US" sz="2400" dirty="0"/>
              <a:t>negatively skewed</a:t>
            </a:r>
          </a:p>
        </p:txBody>
      </p:sp>
      <p:sp>
        <p:nvSpPr>
          <p:cNvPr id="19468" name="Rectangle 13"/>
          <p:cNvSpPr>
            <a:spLocks noChangeArrowheads="1"/>
          </p:cNvSpPr>
          <p:nvPr/>
        </p:nvSpPr>
        <p:spPr bwMode="auto">
          <a:xfrm>
            <a:off x="7772400" y="995368"/>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anose="05000000000000000000" pitchFamily="2" charset="2"/>
              <a:buNone/>
            </a:pPr>
            <a:r>
              <a:rPr lang="en-US" altLang="en-US" sz="2400" dirty="0"/>
              <a:t>symmetric</a:t>
            </a:r>
          </a:p>
        </p:txBody>
      </p:sp>
    </p:spTree>
    <p:extLst>
      <p:ext uri="{BB962C8B-B14F-4D97-AF65-F5344CB8AC3E}">
        <p14:creationId xmlns:p14="http://schemas.microsoft.com/office/powerpoint/2010/main" val="314667476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66725" y="380999"/>
            <a:ext cx="11077575" cy="714376"/>
          </a:xfrm>
        </p:spPr>
        <p:txBody>
          <a:bodyPr>
            <a:normAutofit/>
          </a:bodyPr>
          <a:lstStyle/>
          <a:p>
            <a:pPr eaLnBrk="1" hangingPunct="1"/>
            <a:r>
              <a:rPr lang="en-US" altLang="en-US" dirty="0"/>
              <a:t>Properties of Normal Distribution Curve</a:t>
            </a:r>
          </a:p>
        </p:txBody>
      </p:sp>
      <p:pic>
        <p:nvPicPr>
          <p:cNvPr id="7" name="Picture 2" descr="https://upload.wikimedia.org/wikipedia/commons/a/a9/Empirical_Ru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977" y="1611444"/>
            <a:ext cx="6600382" cy="4789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0321" y="1226723"/>
            <a:ext cx="6427693" cy="384721"/>
          </a:xfrm>
          <a:prstGeom prst="rect">
            <a:avLst/>
          </a:prstGeom>
          <a:solidFill>
            <a:srgbClr val="FFFF00"/>
          </a:solidFill>
        </p:spPr>
        <p:txBody>
          <a:bodyPr wrap="square" rtlCol="0">
            <a:spAutoFit/>
          </a:bodyPr>
          <a:lstStyle/>
          <a:p>
            <a:pPr algn="ctr"/>
            <a:r>
              <a:rPr lang="en-US" dirty="0">
                <a:latin typeface="Calibri" panose="020F0502020204030204" pitchFamily="34" charset="0"/>
              </a:rPr>
              <a:t>← — ————</a:t>
            </a:r>
            <a:r>
              <a:rPr lang="en-US" dirty="0"/>
              <a:t>Represent data dispersion, spread </a:t>
            </a:r>
            <a:r>
              <a:rPr lang="en-US" dirty="0">
                <a:latin typeface="Calibri" panose="020F0502020204030204" pitchFamily="34" charset="0"/>
              </a:rPr>
              <a:t>— ————→</a:t>
            </a:r>
            <a:endParaRPr lang="en-US" dirty="0"/>
          </a:p>
        </p:txBody>
      </p:sp>
      <p:sp>
        <p:nvSpPr>
          <p:cNvPr id="5" name="TextBox 4"/>
          <p:cNvSpPr txBox="1"/>
          <p:nvPr/>
        </p:nvSpPr>
        <p:spPr>
          <a:xfrm>
            <a:off x="5620871" y="6400799"/>
            <a:ext cx="3116414" cy="384721"/>
          </a:xfrm>
          <a:prstGeom prst="rect">
            <a:avLst/>
          </a:prstGeom>
          <a:solidFill>
            <a:srgbClr val="92D050"/>
          </a:solidFill>
        </p:spPr>
        <p:txBody>
          <a:bodyPr wrap="square" rtlCol="0">
            <a:spAutoFit/>
          </a:bodyPr>
          <a:lstStyle/>
          <a:p>
            <a:pPr algn="ctr"/>
            <a:r>
              <a:rPr lang="en-US" dirty="0"/>
              <a:t>Represent central tendency</a:t>
            </a:r>
          </a:p>
        </p:txBody>
      </p:sp>
      <p:sp>
        <p:nvSpPr>
          <p:cNvPr id="3" name="Curved Up Arrow 2"/>
          <p:cNvSpPr/>
          <p:nvPr/>
        </p:nvSpPr>
        <p:spPr>
          <a:xfrm rot="11778644" flipV="1">
            <a:off x="4969544" y="6506625"/>
            <a:ext cx="797220" cy="304196"/>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852013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52663" y="1"/>
            <a:ext cx="12669252" cy="938462"/>
          </a:xfrm>
        </p:spPr>
        <p:txBody>
          <a:bodyPr>
            <a:noAutofit/>
          </a:bodyPr>
          <a:lstStyle/>
          <a:p>
            <a:r>
              <a:rPr lang="en-US" altLang="en-US" sz="3600" dirty="0"/>
              <a:t>Measures Data Distribution: Variance and Standard Deviation</a:t>
            </a:r>
          </a:p>
        </p:txBody>
      </p:sp>
      <p:sp>
        <p:nvSpPr>
          <p:cNvPr id="20484" name="Rectangle 3"/>
          <p:cNvSpPr>
            <a:spLocks noGrp="1" noChangeArrowheads="1"/>
          </p:cNvSpPr>
          <p:nvPr>
            <p:ph type="body" sz="half" idx="1"/>
          </p:nvPr>
        </p:nvSpPr>
        <p:spPr>
          <a:xfrm>
            <a:off x="571500" y="1142999"/>
            <a:ext cx="10788162" cy="1825891"/>
          </a:xfrm>
        </p:spPr>
        <p:txBody>
          <a:bodyPr/>
          <a:lstStyle/>
          <a:p>
            <a:pPr eaLnBrk="1" hangingPunct="1">
              <a:buSzPct val="80000"/>
            </a:pPr>
            <a:r>
              <a:rPr lang="en-US" altLang="en-US" dirty="0">
                <a:latin typeface="Calibri" panose="020F0502020204030204" pitchFamily="34" charset="0"/>
              </a:rPr>
              <a:t>Variance and standard deviation (</a:t>
            </a:r>
            <a:r>
              <a:rPr lang="en-US" altLang="en-US" i="1" dirty="0">
                <a:latin typeface="Calibri" panose="020F0502020204030204" pitchFamily="34" charset="0"/>
              </a:rPr>
              <a:t>sample:</a:t>
            </a:r>
            <a:r>
              <a:rPr lang="en-US" altLang="en-US" dirty="0">
                <a:latin typeface="Calibri" panose="020F0502020204030204" pitchFamily="34" charset="0"/>
              </a:rPr>
              <a:t> </a:t>
            </a:r>
            <a:r>
              <a:rPr lang="en-US" altLang="en-US" i="1" dirty="0">
                <a:latin typeface="Calibri" panose="020F0502020204030204" pitchFamily="34" charset="0"/>
              </a:rPr>
              <a:t>s, population: </a:t>
            </a:r>
            <a:r>
              <a:rPr lang="el-GR" altLang="en-US" i="1" dirty="0">
                <a:latin typeface="Calibri" panose="020F0502020204030204" pitchFamily="34" charset="0"/>
              </a:rPr>
              <a:t>σ</a:t>
            </a:r>
            <a:r>
              <a:rPr lang="en-US" altLang="en-US" i="1" dirty="0">
                <a:latin typeface="Calibri" panose="020F0502020204030204" pitchFamily="34" charset="0"/>
              </a:rPr>
              <a:t>)</a:t>
            </a:r>
            <a:endParaRPr lang="en-US" altLang="en-US" dirty="0">
              <a:latin typeface="Calibri" panose="020F0502020204030204" pitchFamily="34" charset="0"/>
            </a:endParaRPr>
          </a:p>
          <a:p>
            <a:pPr lvl="1" eaLnBrk="1" hangingPunct="1">
              <a:buSzPct val="80000"/>
            </a:pPr>
            <a:r>
              <a:rPr lang="en-US" altLang="en-US" b="1" dirty="0">
                <a:latin typeface="Calibri" panose="020F0502020204030204" pitchFamily="34" charset="0"/>
              </a:rPr>
              <a:t>Variance</a:t>
            </a:r>
            <a:r>
              <a:rPr lang="en-US" altLang="en-US" dirty="0">
                <a:latin typeface="Calibri" panose="020F0502020204030204" pitchFamily="34" charset="0"/>
              </a:rPr>
              <a:t>: (algebraic, scalable computation)</a:t>
            </a:r>
          </a:p>
          <a:p>
            <a:pPr lvl="3"/>
            <a:r>
              <a:rPr lang="en-US" altLang="en-US" dirty="0">
                <a:latin typeface="Calibri" panose="020F0502020204030204" pitchFamily="34" charset="0"/>
              </a:rPr>
              <a:t>Q: Can you compute it incrementally and efficiently?</a:t>
            </a:r>
          </a:p>
          <a:p>
            <a:pPr marL="200021" lvl="1" indent="0" eaLnBrk="1" hangingPunct="1">
              <a:buSzPct val="80000"/>
              <a:buNone/>
            </a:pPr>
            <a:endParaRPr lang="en-US" altLang="en-US"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r>
              <a:rPr lang="en-US" altLang="en-US" b="1" dirty="0">
                <a:latin typeface="Calibri" panose="020F0502020204030204" pitchFamily="34" charset="0"/>
              </a:rPr>
              <a:t>Standard deviation</a:t>
            </a:r>
            <a:r>
              <a:rPr lang="en-US" altLang="en-US" i="1" dirty="0">
                <a:latin typeface="Calibri" panose="020F0502020204030204" pitchFamily="34" charset="0"/>
              </a:rPr>
              <a:t> s (or </a:t>
            </a:r>
            <a:r>
              <a:rPr lang="el-GR" altLang="en-US" i="1" dirty="0">
                <a:latin typeface="Calibri" panose="020F0502020204030204" pitchFamily="34" charset="0"/>
              </a:rPr>
              <a:t>σ</a:t>
            </a:r>
            <a:r>
              <a:rPr lang="en-US" altLang="en-US" i="1" dirty="0">
                <a:latin typeface="Calibri" panose="020F0502020204030204" pitchFamily="34" charset="0"/>
              </a:rPr>
              <a:t>) </a:t>
            </a:r>
            <a:r>
              <a:rPr lang="en-US" altLang="en-US" dirty="0">
                <a:latin typeface="Calibri" panose="020F0502020204030204" pitchFamily="34" charset="0"/>
              </a:rPr>
              <a:t>is the square root of variance </a:t>
            </a:r>
            <a:r>
              <a:rPr lang="en-US" altLang="en-US" i="1" dirty="0">
                <a:latin typeface="Calibri" panose="020F0502020204030204" pitchFamily="34" charset="0"/>
              </a:rPr>
              <a:t>s</a:t>
            </a:r>
            <a:r>
              <a:rPr lang="en-US" altLang="en-US" i="1" baseline="30000" dirty="0">
                <a:latin typeface="Calibri" panose="020F0502020204030204" pitchFamily="34" charset="0"/>
              </a:rPr>
              <a:t>2 (</a:t>
            </a:r>
            <a:r>
              <a:rPr lang="en-US" altLang="en-US" i="1" dirty="0">
                <a:latin typeface="Calibri" panose="020F0502020204030204" pitchFamily="34" charset="0"/>
              </a:rPr>
              <a:t>or</a:t>
            </a:r>
            <a:r>
              <a:rPr lang="en-US" altLang="en-US" i="1" baseline="30000" dirty="0">
                <a:latin typeface="Calibri" panose="020F0502020204030204" pitchFamily="34" charset="0"/>
              </a:rPr>
              <a:t> </a:t>
            </a:r>
            <a:r>
              <a:rPr lang="el-GR" altLang="en-US" i="1" dirty="0">
                <a:latin typeface="Calibri" panose="020F0502020204030204" pitchFamily="34" charset="0"/>
              </a:rPr>
              <a:t>σ</a:t>
            </a:r>
            <a:r>
              <a:rPr lang="en-US" altLang="en-US" i="1" baseline="30000" dirty="0">
                <a:latin typeface="Calibri" panose="020F0502020204030204" pitchFamily="34" charset="0"/>
              </a:rPr>
              <a:t>2)</a:t>
            </a:r>
          </a:p>
        </p:txBody>
      </p:sp>
      <p:graphicFrame>
        <p:nvGraphicFramePr>
          <p:cNvPr id="20485" name="Object 10"/>
          <p:cNvGraphicFramePr>
            <a:graphicFrameLocks noChangeAspect="1"/>
          </p:cNvGraphicFramePr>
          <p:nvPr/>
        </p:nvGraphicFramePr>
        <p:xfrm>
          <a:off x="1342128" y="2661057"/>
          <a:ext cx="7119846" cy="1162803"/>
        </p:xfrm>
        <a:graphic>
          <a:graphicData uri="http://schemas.openxmlformats.org/presentationml/2006/ole">
            <mc:AlternateContent xmlns:mc="http://schemas.openxmlformats.org/markup-compatibility/2006">
              <mc:Choice xmlns:v="urn:schemas-microsoft-com:vml" Requires="v">
                <p:oleObj spid="_x0000_s5126" name="Equation" r:id="rId4" imgW="2959100" imgH="431800" progId="Equation.3">
                  <p:embed/>
                </p:oleObj>
              </mc:Choice>
              <mc:Fallback>
                <p:oleObj name="Equation" r:id="rId4" imgW="2959100" imgH="431800" progId="Equation.3">
                  <p:embed/>
                  <p:pic>
                    <p:nvPicPr>
                      <p:cNvPr id="2048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128" y="2661057"/>
                        <a:ext cx="7119846" cy="1162803"/>
                      </a:xfrm>
                      <a:prstGeom prst="rect">
                        <a:avLst/>
                      </a:prstGeom>
                      <a:noFill/>
                      <a:ln>
                        <a:noFill/>
                      </a:ln>
                      <a:effectLst/>
                    </p:spPr>
                  </p:pic>
                </p:oleObj>
              </mc:Fallback>
            </mc:AlternateContent>
          </a:graphicData>
        </a:graphic>
      </p:graphicFrame>
      <p:graphicFrame>
        <p:nvGraphicFramePr>
          <p:cNvPr id="20486" name="Object 11"/>
          <p:cNvGraphicFramePr>
            <a:graphicFrameLocks noGrp="1" noChangeAspect="1"/>
          </p:cNvGraphicFramePr>
          <p:nvPr>
            <p:ph sz="half" idx="2"/>
          </p:nvPr>
        </p:nvGraphicFramePr>
        <p:xfrm>
          <a:off x="1342128" y="4030749"/>
          <a:ext cx="6594783" cy="1188661"/>
        </p:xfrm>
        <a:graphic>
          <a:graphicData uri="http://schemas.openxmlformats.org/presentationml/2006/ole">
            <mc:AlternateContent xmlns:mc="http://schemas.openxmlformats.org/markup-compatibility/2006">
              <mc:Choice xmlns:v="urn:schemas-microsoft-com:vml" Requires="v">
                <p:oleObj spid="_x0000_s5127" name="Equation" r:id="rId6" imgW="2235200" imgH="431800" progId="Equation.3">
                  <p:embed/>
                </p:oleObj>
              </mc:Choice>
              <mc:Fallback>
                <p:oleObj name="Equation" r:id="rId6" imgW="2235200" imgH="431800" progId="Equation.3">
                  <p:embed/>
                  <p:pic>
                    <p:nvPicPr>
                      <p:cNvPr id="20486"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2128" y="4030749"/>
                        <a:ext cx="6594783" cy="1188661"/>
                      </a:xfrm>
                      <a:prstGeom prst="rect">
                        <a:avLst/>
                      </a:prstGeom>
                      <a:noFill/>
                      <a:ln>
                        <a:noFill/>
                      </a:ln>
                      <a:effectLst/>
                    </p:spPr>
                  </p:pic>
                </p:oleObj>
              </mc:Fallback>
            </mc:AlternateContent>
          </a:graphicData>
        </a:graphic>
      </p:graphicFrame>
      <p:sp>
        <p:nvSpPr>
          <p:cNvPr id="8" name="Striped Right Arrow 7"/>
          <p:cNvSpPr/>
          <p:nvPr/>
        </p:nvSpPr>
        <p:spPr>
          <a:xfrm rot="17157603">
            <a:off x="1217626" y="5083121"/>
            <a:ext cx="855682" cy="272578"/>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6D9B36-AB83-424E-9BAB-4B0FF96448FA}"/>
              </a:ext>
            </a:extLst>
          </p:cNvPr>
          <p:cNvSpPr txBox="1"/>
          <p:nvPr/>
        </p:nvSpPr>
        <p:spPr>
          <a:xfrm>
            <a:off x="8370277" y="3749646"/>
            <a:ext cx="3659160" cy="1261884"/>
          </a:xfrm>
          <a:prstGeom prst="rect">
            <a:avLst/>
          </a:prstGeom>
          <a:solidFill>
            <a:srgbClr val="FFFF00"/>
          </a:solidFill>
        </p:spPr>
        <p:txBody>
          <a:bodyPr wrap="square" rtlCol="0">
            <a:spAutoFit/>
          </a:bodyPr>
          <a:lstStyle/>
          <a:p>
            <a:r>
              <a:rPr lang="en-US" dirty="0"/>
              <a:t>Note: The subtle difference of formulae for sample vs. population</a:t>
            </a:r>
          </a:p>
          <a:p>
            <a:pPr marL="342900" indent="-342900">
              <a:buFont typeface="Arial" panose="020B0604020202020204" pitchFamily="34" charset="0"/>
              <a:buChar char="•"/>
            </a:pPr>
            <a:r>
              <a:rPr lang="en-US" dirty="0"/>
              <a:t>n : the size of the sample </a:t>
            </a:r>
          </a:p>
          <a:p>
            <a:pPr marL="342900" indent="-342900">
              <a:buFont typeface="Arial" panose="020B0604020202020204" pitchFamily="34" charset="0"/>
              <a:buChar char="•"/>
            </a:pPr>
            <a:r>
              <a:rPr lang="en-US" dirty="0"/>
              <a:t>N : the size of the population</a:t>
            </a:r>
          </a:p>
        </p:txBody>
      </p:sp>
      <p:sp>
        <p:nvSpPr>
          <p:cNvPr id="9" name="Striped Right Arrow 7">
            <a:extLst>
              <a:ext uri="{FF2B5EF4-FFF2-40B4-BE49-F238E27FC236}">
                <a16:creationId xmlns:a16="http://schemas.microsoft.com/office/drawing/2014/main" id="{7B9A7D90-230E-44FE-A245-6BDA05186305}"/>
              </a:ext>
            </a:extLst>
          </p:cNvPr>
          <p:cNvSpPr/>
          <p:nvPr/>
        </p:nvSpPr>
        <p:spPr>
          <a:xfrm rot="3572962" flipV="1">
            <a:off x="1974932" y="2211644"/>
            <a:ext cx="931952" cy="258023"/>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275664"/>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452282" y="304800"/>
            <a:ext cx="9269506" cy="685800"/>
          </a:xfrm>
          <a:noFill/>
        </p:spPr>
        <p:txBody>
          <a:bodyPr vert="horz" lIns="92075" tIns="46038" rIns="92075" bIns="46038" rtlCol="0" anchor="ctr">
            <a:normAutofit/>
          </a:bodyPr>
          <a:lstStyle/>
          <a:p>
            <a:r>
              <a:rPr lang="en-US" altLang="en-US" dirty="0"/>
              <a:t>Types of Data Sets: (1) Record Data</a:t>
            </a:r>
          </a:p>
        </p:txBody>
      </p:sp>
      <p:sp>
        <p:nvSpPr>
          <p:cNvPr id="17412" name="Rectangle 3"/>
          <p:cNvSpPr>
            <a:spLocks noGrp="1" noChangeArrowheads="1"/>
          </p:cNvSpPr>
          <p:nvPr>
            <p:ph type="body" idx="1"/>
          </p:nvPr>
        </p:nvSpPr>
        <p:spPr>
          <a:xfrm>
            <a:off x="656664" y="1168214"/>
            <a:ext cx="10954871" cy="5365377"/>
          </a:xfrm>
          <a:noFill/>
        </p:spPr>
        <p:txBody>
          <a:bodyPr vert="horz" lIns="92075" tIns="46038" rIns="92075" bIns="46038" rtlCol="0">
            <a:noAutofit/>
          </a:bodyPr>
          <a:lstStyle/>
          <a:p>
            <a:pPr marL="523881" indent="-342900">
              <a:spcBef>
                <a:spcPts val="0"/>
              </a:spcBef>
            </a:pPr>
            <a:r>
              <a:rPr lang="en-US" altLang="en-US" sz="2400" dirty="0">
                <a:cs typeface="Times New Roman" panose="02020603050405020304" pitchFamily="18" charset="0"/>
              </a:rPr>
              <a:t>Relational records</a:t>
            </a:r>
          </a:p>
          <a:p>
            <a:pPr marL="800100" lvl="1" indent="-342900">
              <a:spcBef>
                <a:spcPts val="0"/>
              </a:spcBef>
            </a:pPr>
            <a:r>
              <a:rPr lang="en-US" altLang="en-US" sz="2400" dirty="0">
                <a:cs typeface="Times New Roman" panose="02020603050405020304" pitchFamily="18" charset="0"/>
              </a:rPr>
              <a:t>Relational tables, highly structured</a:t>
            </a:r>
          </a:p>
          <a:p>
            <a:pPr marL="523881" indent="-342900">
              <a:spcBef>
                <a:spcPts val="0"/>
              </a:spcBef>
            </a:pPr>
            <a:r>
              <a:rPr lang="en-US" altLang="en-US" sz="2400" dirty="0">
                <a:cs typeface="Times New Roman" panose="02020603050405020304" pitchFamily="18" charset="0"/>
              </a:rPr>
              <a:t>Data matrix, e.g., numerical matrix, crosstabs</a:t>
            </a: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Transaction data</a:t>
            </a: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Document data: Term-frequency vector (matrix) of text documents</a:t>
            </a:r>
          </a:p>
          <a:p>
            <a:pPr marL="523881" indent="-342900">
              <a:spcBef>
                <a:spcPts val="0"/>
              </a:spcBef>
            </a:pPr>
            <a:endParaRPr lang="en-US" altLang="en-US" sz="2400" dirty="0"/>
          </a:p>
        </p:txBody>
      </p:sp>
      <p:graphicFrame>
        <p:nvGraphicFramePr>
          <p:cNvPr id="4" name="Object 4"/>
          <p:cNvGraphicFramePr>
            <a:graphicFrameLocks noChangeAspect="1"/>
          </p:cNvGraphicFramePr>
          <p:nvPr/>
        </p:nvGraphicFramePr>
        <p:xfrm>
          <a:off x="5354451" y="4081502"/>
          <a:ext cx="4117788" cy="1826610"/>
        </p:xfrm>
        <a:graphic>
          <a:graphicData uri="http://schemas.openxmlformats.org/presentationml/2006/ole">
            <mc:AlternateContent xmlns:mc="http://schemas.openxmlformats.org/markup-compatibility/2006">
              <mc:Choice xmlns:v="urn:schemas-microsoft-com:vml" Requires="v">
                <p:oleObj spid="_x0000_s1030" name="Visio" r:id="rId4" imgW="5925718" imgH="2693902" progId="Visio.Drawing.6">
                  <p:embed/>
                </p:oleObj>
              </mc:Choice>
              <mc:Fallback>
                <p:oleObj name="Visio" r:id="rId4" imgW="5925718" imgH="2693902" progId="Visio.Drawing.6">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451" y="4081502"/>
                        <a:ext cx="4117788" cy="1826610"/>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nvGraphicFramePr>
        <p:xfrm>
          <a:off x="1524000" y="4502116"/>
          <a:ext cx="2881406" cy="1506516"/>
        </p:xfrm>
        <a:graphic>
          <a:graphicData uri="http://schemas.openxmlformats.org/presentationml/2006/ole">
            <mc:AlternateContent xmlns:mc="http://schemas.openxmlformats.org/markup-compatibility/2006">
              <mc:Choice xmlns:v="urn:schemas-microsoft-com:vml" Requires="v">
                <p:oleObj spid="_x0000_s1031" name="Document" r:id="rId6" imgW="3823716" imgH="1999488" progId="Word.Document.8">
                  <p:embed/>
                </p:oleObj>
              </mc:Choice>
              <mc:Fallback>
                <p:oleObj name="Document" r:id="rId6" imgW="3823716" imgH="1999488" progId="Word.Document.8">
                  <p:embed/>
                  <p:pic>
                    <p:nvPicPr>
                      <p:cNvPr id="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502116"/>
                        <a:ext cx="2881406" cy="1506516"/>
                      </a:xfrm>
                      <a:prstGeom prst="rect">
                        <a:avLst/>
                      </a:prstGeom>
                      <a:noFill/>
                      <a:ln>
                        <a:noFill/>
                      </a:ln>
                      <a:effectLst/>
                    </p:spPr>
                  </p:pic>
                </p:oleObj>
              </mc:Fallback>
            </mc:AlternateContent>
          </a:graphicData>
        </a:graphic>
      </p:graphicFrame>
      <p:pic>
        <p:nvPicPr>
          <p:cNvPr id="34818" name="Picture 2" descr="http://2.bp.blogspot.com/-HXyE2OrQHKo/Utp0EdlSh7I/AAAAAAAAAK8/fEOu1tXGZEQ/s1600/hvbugogvpujij%5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1083" y="1168214"/>
            <a:ext cx="4280133" cy="2850535"/>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http://www.ibm.com/support/knowledgecenter/SS4JCV_7.5.5/com.businessobjects.integration.eclipse.designer.doc/html/images/xtab5.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0253" y="2289977"/>
            <a:ext cx="4284382" cy="17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85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55813" y="381000"/>
            <a:ext cx="11017622" cy="609600"/>
          </a:xfrm>
        </p:spPr>
        <p:txBody>
          <a:bodyPr>
            <a:noAutofit/>
          </a:bodyPr>
          <a:lstStyle/>
          <a:p>
            <a:r>
              <a:rPr lang="en-US" altLang="en-US" dirty="0"/>
              <a:t>Correlation Analysis (for Categorical Data)</a:t>
            </a:r>
          </a:p>
        </p:txBody>
      </p:sp>
      <p:sp>
        <p:nvSpPr>
          <p:cNvPr id="20484" name="Rectangle 3"/>
          <p:cNvSpPr>
            <a:spLocks noGrp="1" noChangeArrowheads="1"/>
          </p:cNvSpPr>
          <p:nvPr>
            <p:ph type="body" sz="half" idx="1"/>
          </p:nvPr>
        </p:nvSpPr>
        <p:spPr>
          <a:xfrm>
            <a:off x="670559" y="1295400"/>
            <a:ext cx="10720251" cy="5181600"/>
          </a:xfrm>
        </p:spPr>
        <p:txBody>
          <a:bodyPr/>
          <a:lstStyle/>
          <a:p>
            <a:pPr>
              <a:lnSpc>
                <a:spcPct val="110000"/>
              </a:lnSpc>
            </a:pPr>
            <a:r>
              <a:rPr lang="el-GR" altLang="en-US" b="1" dirty="0">
                <a:latin typeface="Calibri" panose="020F0502020204030204" pitchFamily="34" charset="0"/>
              </a:rPr>
              <a:t>Χ</a:t>
            </a:r>
            <a:r>
              <a:rPr lang="en-US" altLang="en-US" b="1" baseline="30000" dirty="0">
                <a:latin typeface="Calibri" panose="020F0502020204030204" pitchFamily="34" charset="0"/>
              </a:rPr>
              <a:t>2</a:t>
            </a:r>
            <a:r>
              <a:rPr lang="en-US" altLang="en-US" b="1" dirty="0">
                <a:latin typeface="Calibri" panose="020F0502020204030204" pitchFamily="34" charset="0"/>
              </a:rPr>
              <a:t> (chi-square) test:</a:t>
            </a:r>
            <a:endParaRPr lang="el-GR" altLang="en-US" b="1"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dirty="0"/>
              <a:t>Null hypothesis: The two distributions are independent</a:t>
            </a:r>
          </a:p>
          <a:p>
            <a:pPr>
              <a:lnSpc>
                <a:spcPct val="110000"/>
              </a:lnSpc>
            </a:pPr>
            <a:r>
              <a:rPr lang="en-US" altLang="en-US" dirty="0">
                <a:latin typeface="Calibri" panose="020F0502020204030204" pitchFamily="34" charset="0"/>
              </a:rPr>
              <a:t>The cells that contribute the most to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are those whose actual count is very different from the expected count</a:t>
            </a:r>
          </a:p>
          <a:p>
            <a:pPr lvl="1">
              <a:lnSpc>
                <a:spcPct val="110000"/>
              </a:lnSpc>
            </a:pPr>
            <a:r>
              <a:rPr lang="en-US" altLang="en-US" dirty="0">
                <a:latin typeface="Calibri" panose="020F0502020204030204" pitchFamily="34" charset="0"/>
              </a:rPr>
              <a:t>The larger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the more likely the variables are related</a:t>
            </a:r>
          </a:p>
          <a:p>
            <a:pPr>
              <a:lnSpc>
                <a:spcPct val="110000"/>
              </a:lnSpc>
            </a:pPr>
            <a:r>
              <a:rPr lang="en-US" altLang="en-US" dirty="0">
                <a:latin typeface="Calibri" panose="020F0502020204030204" pitchFamily="34" charset="0"/>
              </a:rPr>
              <a:t>Note:  Correlation does not imply causality</a:t>
            </a:r>
          </a:p>
          <a:p>
            <a:pPr lvl="1">
              <a:lnSpc>
                <a:spcPct val="110000"/>
              </a:lnSpc>
            </a:pPr>
            <a:r>
              <a:rPr lang="en-US" altLang="en-US" dirty="0">
                <a:latin typeface="Calibri" panose="020F0502020204030204" pitchFamily="34" charset="0"/>
              </a:rPr>
              <a:t># of hospitals and # of car-theft in a city are correlated</a:t>
            </a:r>
          </a:p>
          <a:p>
            <a:pPr lvl="1">
              <a:lnSpc>
                <a:spcPct val="110000"/>
              </a:lnSpc>
            </a:pPr>
            <a:r>
              <a:rPr lang="en-US" altLang="en-US" dirty="0">
                <a:latin typeface="Calibri" panose="020F0502020204030204" pitchFamily="34" charset="0"/>
              </a:rPr>
              <a:t>Both are causally linked to the third variable: population</a:t>
            </a:r>
          </a:p>
        </p:txBody>
      </p:sp>
      <p:pic>
        <p:nvPicPr>
          <p:cNvPr id="2" name="Picture 1"/>
          <p:cNvPicPr>
            <a:picLocks noChangeAspect="1"/>
          </p:cNvPicPr>
          <p:nvPr/>
        </p:nvPicPr>
        <p:blipFill>
          <a:blip r:embed="rId3"/>
          <a:stretch>
            <a:fillRect/>
          </a:stretch>
        </p:blipFill>
        <p:spPr>
          <a:xfrm>
            <a:off x="4648201" y="1196788"/>
            <a:ext cx="3272118" cy="1832954"/>
          </a:xfrm>
          <a:prstGeom prst="rect">
            <a:avLst/>
          </a:prstGeom>
        </p:spPr>
      </p:pic>
    </p:spTree>
    <p:extLst>
      <p:ext uri="{BB962C8B-B14F-4D97-AF65-F5344CB8AC3E}">
        <p14:creationId xmlns:p14="http://schemas.microsoft.com/office/powerpoint/2010/main" val="246781940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graphicFrame>
        <p:nvGraphicFramePr>
          <p:cNvPr id="267269" name="Group 5"/>
          <p:cNvGraphicFramePr>
            <a:graphicFrameLocks noGrp="1"/>
          </p:cNvGraphicFramePr>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(X1)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(X2)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(X3)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(X4)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文本占位符 5">
            <a:extLst>
              <a:ext uri="{FF2B5EF4-FFF2-40B4-BE49-F238E27FC236}">
                <a16:creationId xmlns:a16="http://schemas.microsoft.com/office/drawing/2014/main" id="{36072272-8A4E-4A01-83F7-726A3DC956D2}"/>
              </a:ext>
            </a:extLst>
          </p:cNvPr>
          <p:cNvSpPr>
            <a:spLocks noGrp="1"/>
          </p:cNvSpPr>
          <p:nvPr>
            <p:ph type="body" sz="half" idx="1"/>
          </p:nvPr>
        </p:nvSpPr>
        <p:spPr>
          <a:xfrm>
            <a:off x="282042" y="2896432"/>
            <a:ext cx="11141166" cy="3372694"/>
          </a:xfrm>
        </p:spPr>
        <p:txBody>
          <a:bodyPr/>
          <a:lstStyle/>
          <a:p>
            <a:r>
              <a:rPr lang="en-US" dirty="0"/>
              <a:t>Null hypothesis: The two distributions are independent</a:t>
            </a:r>
          </a:p>
          <a:p>
            <a:pPr lvl="1"/>
            <a:r>
              <a:rPr lang="en-US" dirty="0"/>
              <a:t>What does that mean?</a:t>
            </a:r>
          </a:p>
          <a:p>
            <a:pPr lvl="1"/>
            <a:r>
              <a:rPr lang="en-US" dirty="0"/>
              <a:t>The ratio between people who play chess vs not play chess is the same for both groups of like science fiction and not like science fiction </a:t>
            </a:r>
          </a:p>
          <a:p>
            <a:pPr lvl="1"/>
            <a:r>
              <a:rPr lang="en-US" dirty="0"/>
              <a:t>X1:X2=X3:X4=300:1200</a:t>
            </a:r>
          </a:p>
          <a:p>
            <a:pPr lvl="1"/>
            <a:r>
              <a:rPr lang="en-US" dirty="0"/>
              <a:t>X1:X3=X2:X4=450:1050</a:t>
            </a:r>
          </a:p>
          <a:p>
            <a:pPr lvl="1"/>
            <a:r>
              <a:rPr lang="en-US" dirty="0"/>
              <a:t>X1+X2=450	X3+X4=1050</a:t>
            </a:r>
          </a:p>
          <a:p>
            <a:pPr lvl="1"/>
            <a:r>
              <a:rPr lang="en-US" dirty="0"/>
              <a:t>X1+X3=300	X2+X4=1200</a:t>
            </a:r>
          </a:p>
          <a:p>
            <a:endParaRPr lang="en-US" dirty="0"/>
          </a:p>
        </p:txBody>
      </p:sp>
    </p:spTree>
    <p:extLst>
      <p:ext uri="{BB962C8B-B14F-4D97-AF65-F5344CB8AC3E}">
        <p14:creationId xmlns:p14="http://schemas.microsoft.com/office/powerpoint/2010/main" val="158597937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959358">
            <a:off x="10091287" y="4194039"/>
            <a:ext cx="380222" cy="46729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2994211"/>
            <a:ext cx="9324702" cy="3213847"/>
          </a:xfrm>
        </p:spPr>
        <p:txBody>
          <a:bodyPr/>
          <a:lstStyle/>
          <a:p>
            <a:pPr>
              <a:lnSpc>
                <a:spcPct val="110000"/>
              </a:lnSpc>
            </a:pP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(chi-square) calculation (numbers in parenthesis are expected counts calculated based on the data distribution in the two categories)</a:t>
            </a:r>
            <a:endParaRPr lang="el-GR"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altLang="en-US" dirty="0">
                <a:latin typeface="Calibri" panose="020F0502020204030204" pitchFamily="34" charset="0"/>
              </a:rPr>
              <a:t>It shows that </a:t>
            </a:r>
            <a:r>
              <a:rPr lang="en-US" altLang="en-US" dirty="0" err="1">
                <a:latin typeface="Calibri" panose="020F0502020204030204" pitchFamily="34" charset="0"/>
              </a:rPr>
              <a:t>like_science_fiction</a:t>
            </a:r>
            <a:r>
              <a:rPr lang="en-US" altLang="en-US" dirty="0">
                <a:latin typeface="Calibri" panose="020F0502020204030204" pitchFamily="34" charset="0"/>
              </a:rPr>
              <a:t> and </a:t>
            </a:r>
            <a:r>
              <a:rPr lang="en-US" altLang="en-US" dirty="0" err="1">
                <a:latin typeface="Calibri" panose="020F0502020204030204" pitchFamily="34" charset="0"/>
              </a:rPr>
              <a:t>play_chess</a:t>
            </a:r>
            <a:r>
              <a:rPr lang="en-US" altLang="en-US" dirty="0">
                <a:latin typeface="Calibri" panose="020F0502020204030204" pitchFamily="34" charset="0"/>
              </a:rPr>
              <a:t> are correlated in the group</a:t>
            </a:r>
          </a:p>
        </p:txBody>
      </p:sp>
      <p:graphicFrame>
        <p:nvGraphicFramePr>
          <p:cNvPr id="21509" name="Object 4"/>
          <p:cNvGraphicFramePr>
            <a:graphicFrameLocks noGrp="1" noChangeAspect="1"/>
          </p:cNvGraphicFramePr>
          <p:nvPr>
            <p:ph sz="quarter" idx="2"/>
          </p:nvPr>
        </p:nvGraphicFramePr>
        <p:xfrm>
          <a:off x="2222863" y="4002368"/>
          <a:ext cx="7772400" cy="744538"/>
        </p:xfrm>
        <a:graphic>
          <a:graphicData uri="http://schemas.openxmlformats.org/presentationml/2006/ole">
            <mc:AlternateContent xmlns:mc="http://schemas.openxmlformats.org/markup-compatibility/2006">
              <mc:Choice xmlns:v="urn:schemas-microsoft-com:vml" Requires="v">
                <p:oleObj spid="_x0000_s6148" name="Equation" r:id="rId4" imgW="4381500" imgH="419100" progId="Equation.3">
                  <p:embed/>
                </p:oleObj>
              </mc:Choice>
              <mc:Fallback>
                <p:oleObj name="Equation" r:id="rId4" imgW="4381500" imgH="419100" progId="Equation.3">
                  <p:embed/>
                  <p:pic>
                    <p:nvPicPr>
                      <p:cNvPr id="2150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63" y="4002368"/>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p:cNvGraphicFramePr>
            <a:graphicFrameLocks noGrp="1"/>
          </p:cNvGraphicFramePr>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9869756" y="2550181"/>
            <a:ext cx="2196737" cy="1631216"/>
          </a:xfrm>
          <a:prstGeom prst="rect">
            <a:avLst/>
          </a:prstGeom>
          <a:solidFill>
            <a:srgbClr val="FFFF00"/>
          </a:solidFill>
        </p:spPr>
        <p:txBody>
          <a:bodyPr wrap="square">
            <a:spAutoFit/>
          </a:bodyPr>
          <a:lstStyle/>
          <a:p>
            <a:r>
              <a:rPr lang="en-US" sz="2000" dirty="0">
                <a:latin typeface="AvenirNextCondensed-Regular"/>
              </a:rPr>
              <a:t>We can reject the</a:t>
            </a:r>
          </a:p>
          <a:p>
            <a:r>
              <a:rPr lang="en-US" sz="2000" dirty="0">
                <a:latin typeface="AvenirNextCondensed-Regular"/>
              </a:rPr>
              <a:t>null hypothesis of</a:t>
            </a:r>
          </a:p>
          <a:p>
            <a:r>
              <a:rPr lang="en-US" sz="2000" dirty="0">
                <a:latin typeface="AvenirNextCondensed-Regular"/>
              </a:rPr>
              <a:t>independence at a confidence level of 0.001</a:t>
            </a:r>
            <a:endParaRPr lang="en-US" dirty="0"/>
          </a:p>
        </p:txBody>
      </p:sp>
      <p:sp>
        <p:nvSpPr>
          <p:cNvPr id="4" name="TextBox 3"/>
          <p:cNvSpPr txBox="1"/>
          <p:nvPr/>
        </p:nvSpPr>
        <p:spPr>
          <a:xfrm>
            <a:off x="8795402" y="1533059"/>
            <a:ext cx="2752164" cy="677108"/>
          </a:xfrm>
          <a:prstGeom prst="rect">
            <a:avLst/>
          </a:prstGeom>
          <a:solidFill>
            <a:srgbClr val="F0CDBC"/>
          </a:solidFill>
        </p:spPr>
        <p:txBody>
          <a:bodyPr wrap="square" rtlCol="0">
            <a:spAutoFit/>
          </a:bodyPr>
          <a:lstStyle/>
          <a:p>
            <a:r>
              <a:rPr lang="en-US" dirty="0"/>
              <a:t>How to derive 90?</a:t>
            </a:r>
          </a:p>
          <a:p>
            <a:pPr lvl="1"/>
            <a:r>
              <a:rPr lang="en-US" dirty="0"/>
              <a:t>450/1500 * 300 = 90</a:t>
            </a:r>
          </a:p>
        </p:txBody>
      </p:sp>
    </p:spTree>
    <p:extLst>
      <p:ext uri="{BB962C8B-B14F-4D97-AF65-F5344CB8AC3E}">
        <p14:creationId xmlns:p14="http://schemas.microsoft.com/office/powerpoint/2010/main" val="396923253"/>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2994211"/>
            <a:ext cx="9324702" cy="3213847"/>
          </a:xfrm>
        </p:spPr>
        <p:txBody>
          <a:bodyPr/>
          <a:lstStyle/>
          <a:p>
            <a:pPr>
              <a:lnSpc>
                <a:spcPct val="110000"/>
              </a:lnSpc>
            </a:pPr>
            <a:r>
              <a:rPr lang="en-US" altLang="zh-CN" dirty="0">
                <a:latin typeface="Calibri" panose="020F0502020204030204" pitchFamily="34" charset="0"/>
              </a:rPr>
              <a:t>Degree of freedom</a:t>
            </a:r>
          </a:p>
          <a:p>
            <a:pPr lvl="1">
              <a:lnSpc>
                <a:spcPct val="110000"/>
              </a:lnSpc>
            </a:pPr>
            <a:r>
              <a:rPr lang="en-US" altLang="en-US" dirty="0">
                <a:latin typeface="Calibri" panose="020F0502020204030204" pitchFamily="34" charset="0"/>
              </a:rPr>
              <a:t>(#</a:t>
            </a:r>
            <a:r>
              <a:rPr lang="en-US" altLang="en-US" dirty="0" err="1">
                <a:latin typeface="Calibri" panose="020F0502020204030204" pitchFamily="34" charset="0"/>
              </a:rPr>
              <a:t>categories_in_variable_A</a:t>
            </a:r>
            <a:r>
              <a:rPr lang="en-US" altLang="en-US" dirty="0">
                <a:latin typeface="Calibri" panose="020F0502020204030204" pitchFamily="34" charset="0"/>
              </a:rPr>
              <a:t> -1)((#</a:t>
            </a:r>
            <a:r>
              <a:rPr lang="en-US" altLang="en-US" dirty="0" err="1">
                <a:latin typeface="Calibri" panose="020F0502020204030204" pitchFamily="34" charset="0"/>
              </a:rPr>
              <a:t>categories_in_variable_B</a:t>
            </a:r>
            <a:r>
              <a:rPr lang="en-US" altLang="en-US" dirty="0">
                <a:latin typeface="Calibri" panose="020F0502020204030204" pitchFamily="34" charset="0"/>
              </a:rPr>
              <a:t> -1)</a:t>
            </a:r>
          </a:p>
          <a:p>
            <a:pPr lvl="1">
              <a:lnSpc>
                <a:spcPct val="110000"/>
              </a:lnSpc>
            </a:pPr>
            <a:r>
              <a:rPr lang="en-US" altLang="en-US" dirty="0">
                <a:latin typeface="Calibri" panose="020F0502020204030204" pitchFamily="34" charset="0"/>
              </a:rPr>
              <a:t>number of values that are free to vary</a:t>
            </a:r>
          </a:p>
          <a:p>
            <a:pPr marL="200021" lvl="1" indent="0">
              <a:lnSpc>
                <a:spcPct val="110000"/>
              </a:lnSpc>
              <a:buNone/>
            </a:pPr>
            <a:endParaRPr lang="en-US" altLang="en-US" dirty="0">
              <a:latin typeface="Calibri" panose="020F0502020204030204" pitchFamily="34" charset="0"/>
            </a:endParaRPr>
          </a:p>
        </p:txBody>
      </p:sp>
      <p:graphicFrame>
        <p:nvGraphicFramePr>
          <p:cNvPr id="267269" name="Group 5"/>
          <p:cNvGraphicFramePr>
            <a:graphicFrameLocks noGrp="1"/>
          </p:cNvGraphicFramePr>
          <p:nvPr/>
        </p:nvGraphicFramePr>
        <p:xfrm>
          <a:off x="2062129" y="1165411"/>
          <a:ext cx="7535920" cy="1828800"/>
        </p:xfrm>
        <a:graphic>
          <a:graphicData uri="http://schemas.openxmlformats.org/drawingml/2006/table">
            <a:tbl>
              <a:tblPr/>
              <a:tblGrid>
                <a:gridCol w="1090975">
                  <a:extLst>
                    <a:ext uri="{9D8B030D-6E8A-4147-A177-3AD203B41FA5}">
                      <a16:colId xmlns:a16="http://schemas.microsoft.com/office/drawing/2014/main" val="20000"/>
                    </a:ext>
                  </a:extLst>
                </a:gridCol>
                <a:gridCol w="1288989">
                  <a:extLst>
                    <a:ext uri="{9D8B030D-6E8A-4147-A177-3AD203B41FA5}">
                      <a16:colId xmlns:a16="http://schemas.microsoft.com/office/drawing/2014/main" val="20001"/>
                    </a:ext>
                  </a:extLst>
                </a:gridCol>
                <a:gridCol w="1288989">
                  <a:extLst>
                    <a:ext uri="{9D8B030D-6E8A-4147-A177-3AD203B41FA5}">
                      <a16:colId xmlns:a16="http://schemas.microsoft.com/office/drawing/2014/main" val="20002"/>
                    </a:ext>
                  </a:extLst>
                </a:gridCol>
                <a:gridCol w="1288989">
                  <a:extLst>
                    <a:ext uri="{9D8B030D-6E8A-4147-A177-3AD203B41FA5}">
                      <a16:colId xmlns:a16="http://schemas.microsoft.com/office/drawing/2014/main" val="2427883829"/>
                    </a:ext>
                  </a:extLst>
                </a:gridCol>
                <a:gridCol w="1288989">
                  <a:extLst>
                    <a:ext uri="{9D8B030D-6E8A-4147-A177-3AD203B41FA5}">
                      <a16:colId xmlns:a16="http://schemas.microsoft.com/office/drawing/2014/main" val="1866276082"/>
                    </a:ext>
                  </a:extLst>
                </a:gridCol>
                <a:gridCol w="1288989">
                  <a:extLst>
                    <a:ext uri="{9D8B030D-6E8A-4147-A177-3AD203B41FA5}">
                      <a16:colId xmlns:a16="http://schemas.microsoft.com/office/drawing/2014/main" val="20003"/>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B</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C</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D</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8312"/>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8312"/>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0</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257451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5400000">
            <a:off x="9324328" y="3403824"/>
            <a:ext cx="380222" cy="71063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3652632"/>
            <a:ext cx="9324702" cy="2555425"/>
          </a:xfrm>
        </p:spPr>
        <p:txBody>
          <a:bodyPr/>
          <a:lstStyle/>
          <a:p>
            <a:pPr>
              <a:lnSpc>
                <a:spcPct val="110000"/>
              </a:lnSpc>
            </a:pPr>
            <a:r>
              <a:rPr lang="en-US" altLang="zh-CN" dirty="0">
                <a:latin typeface="Calibri" panose="020F0502020204030204" pitchFamily="34" charset="0"/>
              </a:rPr>
              <a:t>Degree of freedom =?</a:t>
            </a:r>
          </a:p>
          <a:p>
            <a:pPr marL="0" indent="0">
              <a:lnSpc>
                <a:spcPct val="110000"/>
              </a:lnSpc>
              <a:buNone/>
            </a:pPr>
            <a:endParaRPr lang="en-US" altLang="en-US" dirty="0">
              <a:latin typeface="Calibri" panose="020F0502020204030204" pitchFamily="34" charset="0"/>
            </a:endParaRPr>
          </a:p>
        </p:txBody>
      </p:sp>
      <p:graphicFrame>
        <p:nvGraphicFramePr>
          <p:cNvPr id="21509" name="Object 4"/>
          <p:cNvGraphicFramePr>
            <a:graphicFrameLocks noGrp="1" noChangeAspect="1"/>
          </p:cNvGraphicFramePr>
          <p:nvPr>
            <p:ph sz="quarter" idx="2"/>
          </p:nvPr>
        </p:nvGraphicFramePr>
        <p:xfrm>
          <a:off x="1630079" y="2883877"/>
          <a:ext cx="7772400" cy="744538"/>
        </p:xfrm>
        <a:graphic>
          <a:graphicData uri="http://schemas.openxmlformats.org/presentationml/2006/ole">
            <mc:AlternateContent xmlns:mc="http://schemas.openxmlformats.org/markup-compatibility/2006">
              <mc:Choice xmlns:v="urn:schemas-microsoft-com:vml" Requires="v">
                <p:oleObj spid="_x0000_s7172" name="Equation" r:id="rId4" imgW="4381500" imgH="419100" progId="Equation.3">
                  <p:embed/>
                </p:oleObj>
              </mc:Choice>
              <mc:Fallback>
                <p:oleObj name="Equation" r:id="rId4" imgW="4381500" imgH="419100" progId="Equation.3">
                  <p:embed/>
                  <p:pic>
                    <p:nvPicPr>
                      <p:cNvPr id="2150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079" y="2883877"/>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p:cNvGraphicFramePr>
            <a:graphicFrameLocks noGrp="1"/>
          </p:cNvGraphicFramePr>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9869756" y="2550181"/>
            <a:ext cx="2196737" cy="1631216"/>
          </a:xfrm>
          <a:prstGeom prst="rect">
            <a:avLst/>
          </a:prstGeom>
          <a:solidFill>
            <a:srgbClr val="FFFF00"/>
          </a:solidFill>
        </p:spPr>
        <p:txBody>
          <a:bodyPr wrap="square">
            <a:spAutoFit/>
          </a:bodyPr>
          <a:lstStyle/>
          <a:p>
            <a:r>
              <a:rPr lang="en-US" sz="2000" dirty="0">
                <a:latin typeface="AvenirNextCondensed-Regular"/>
              </a:rPr>
              <a:t>We can reject the</a:t>
            </a:r>
          </a:p>
          <a:p>
            <a:r>
              <a:rPr lang="en-US" sz="2000" dirty="0">
                <a:latin typeface="AvenirNextCondensed-Regular"/>
              </a:rPr>
              <a:t>null hypothesis of</a:t>
            </a:r>
          </a:p>
          <a:p>
            <a:r>
              <a:rPr lang="en-US" sz="2000" dirty="0">
                <a:latin typeface="AvenirNextCondensed-Regular"/>
              </a:rPr>
              <a:t>independence at a confidence level of 0.001</a:t>
            </a:r>
            <a:endParaRPr lang="en-US" dirty="0"/>
          </a:p>
        </p:txBody>
      </p:sp>
      <p:pic>
        <p:nvPicPr>
          <p:cNvPr id="9" name="Picture 8" descr="Screen Clipping"/>
          <p:cNvPicPr>
            <a:picLocks noChangeAspect="1"/>
          </p:cNvPicPr>
          <p:nvPr/>
        </p:nvPicPr>
        <p:blipFill rotWithShape="1">
          <a:blip r:embed="rId6">
            <a:extLst>
              <a:ext uri="{28A0092B-C50C-407E-A947-70E740481C1C}">
                <a14:useLocalDpi xmlns:a14="http://schemas.microsoft.com/office/drawing/2010/main" val="0"/>
              </a:ext>
            </a:extLst>
          </a:blip>
          <a:srcRect l="982" t="-812" r="59724" b="46323"/>
          <a:stretch/>
        </p:blipFill>
        <p:spPr>
          <a:xfrm>
            <a:off x="457200" y="4378816"/>
            <a:ext cx="3505944" cy="2321828"/>
          </a:xfrm>
          <a:prstGeom prst="rect">
            <a:avLst/>
          </a:prstGeom>
        </p:spPr>
      </p:pic>
      <p:pic>
        <p:nvPicPr>
          <p:cNvPr id="10" name="Picture 9" descr="Screen Clipping"/>
          <p:cNvPicPr>
            <a:picLocks noChangeAspect="1"/>
          </p:cNvPicPr>
          <p:nvPr/>
        </p:nvPicPr>
        <p:blipFill rotWithShape="1">
          <a:blip r:embed="rId6">
            <a:extLst>
              <a:ext uri="{28A0092B-C50C-407E-A947-70E740481C1C}">
                <a14:useLocalDpi xmlns:a14="http://schemas.microsoft.com/office/drawing/2010/main" val="0"/>
              </a:ext>
            </a:extLst>
          </a:blip>
          <a:srcRect t="51951"/>
          <a:stretch/>
        </p:blipFill>
        <p:spPr>
          <a:xfrm>
            <a:off x="3269791" y="4756103"/>
            <a:ext cx="8922209" cy="2047404"/>
          </a:xfrm>
          <a:prstGeom prst="rect">
            <a:avLst/>
          </a:prstGeom>
        </p:spPr>
      </p:pic>
    </p:spTree>
    <p:extLst>
      <p:ext uri="{BB962C8B-B14F-4D97-AF65-F5344CB8AC3E}">
        <p14:creationId xmlns:p14="http://schemas.microsoft.com/office/powerpoint/2010/main" val="274078730"/>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6675" y="1"/>
            <a:ext cx="12125325" cy="1076324"/>
          </a:xfrm>
        </p:spPr>
        <p:txBody>
          <a:bodyPr>
            <a:normAutofit/>
          </a:bodyPr>
          <a:lstStyle/>
          <a:p>
            <a:r>
              <a:rPr lang="en-US" altLang="en-US" dirty="0"/>
              <a:t>Variance for Single Variable (Numerical Data)</a:t>
            </a:r>
          </a:p>
        </p:txBody>
      </p:sp>
      <p:sp>
        <p:nvSpPr>
          <p:cNvPr id="4100" name="Rectangle 3"/>
          <p:cNvSpPr>
            <a:spLocks noGrp="1" noChangeArrowheads="1"/>
          </p:cNvSpPr>
          <p:nvPr>
            <p:ph type="body" idx="1"/>
          </p:nvPr>
        </p:nvSpPr>
        <p:spPr>
          <a:xfrm>
            <a:off x="583793" y="1246525"/>
            <a:ext cx="10981853" cy="5450312"/>
          </a:xfrm>
        </p:spPr>
        <p:txBody>
          <a:bodyPr/>
          <a:lstStyle/>
          <a:p>
            <a:pPr>
              <a:lnSpc>
                <a:spcPct val="110000"/>
              </a:lnSpc>
            </a:pPr>
            <a:r>
              <a:rPr lang="en-US" altLang="en-US" sz="2400" dirty="0">
                <a:latin typeface="Calibri" panose="020F0502020204030204" pitchFamily="34" charset="0"/>
              </a:rPr>
              <a:t>The variance of a random variable </a:t>
            </a:r>
            <a:r>
              <a:rPr lang="en-US" altLang="en-US" sz="2400" i="1" dirty="0">
                <a:latin typeface="Calibri" panose="020F0502020204030204" pitchFamily="34" charset="0"/>
              </a:rPr>
              <a:t>X</a:t>
            </a:r>
            <a:r>
              <a:rPr lang="en-US" altLang="en-US" sz="2400" dirty="0">
                <a:latin typeface="Calibri" panose="020F0502020204030204" pitchFamily="34" charset="0"/>
              </a:rPr>
              <a:t> provides a measure of how much the value of </a:t>
            </a:r>
            <a:r>
              <a:rPr lang="en-US" altLang="en-US" sz="2400" i="1" dirty="0">
                <a:latin typeface="Calibri" panose="020F0502020204030204" pitchFamily="34" charset="0"/>
              </a:rPr>
              <a:t>X</a:t>
            </a:r>
            <a:r>
              <a:rPr lang="en-US" altLang="en-US" sz="2400" dirty="0">
                <a:latin typeface="Calibri" panose="020F0502020204030204" pitchFamily="34" charset="0"/>
              </a:rPr>
              <a:t> deviates from the mean or expected value of </a:t>
            </a:r>
            <a:r>
              <a:rPr lang="en-US" altLang="en-US" sz="2400" i="1" dirty="0">
                <a:latin typeface="Calibri" panose="020F0502020204030204" pitchFamily="34" charset="0"/>
              </a:rPr>
              <a:t>X:</a:t>
            </a:r>
          </a:p>
          <a:p>
            <a:pPr lvl="2">
              <a:lnSpc>
                <a:spcPct val="110000"/>
              </a:lnSpc>
              <a:buNone/>
            </a:pPr>
            <a:r>
              <a:rPr lang="en-US" altLang="en-US" sz="2400" dirty="0">
                <a:latin typeface="Calibri" panose="020F0502020204030204" pitchFamily="34" charset="0"/>
              </a:rPr>
              <a:t> </a:t>
            </a:r>
          </a:p>
          <a:p>
            <a:pPr marL="0" indent="0">
              <a:lnSpc>
                <a:spcPct val="110000"/>
              </a:lnSpc>
              <a:buNone/>
            </a:pPr>
            <a:endParaRPr lang="en-US" altLang="en-US" sz="2400" b="1" dirty="0">
              <a:latin typeface="Calibri" panose="020F0502020204030204" pitchFamily="34" charset="0"/>
            </a:endParaRPr>
          </a:p>
          <a:p>
            <a:pPr lvl="1">
              <a:lnSpc>
                <a:spcPct val="110000"/>
              </a:lnSpc>
            </a:pPr>
            <a:endParaRPr lang="en-US" altLang="en-US" sz="2400" dirty="0">
              <a:latin typeface="Calibri" panose="020F0502020204030204" pitchFamily="34" charset="0"/>
            </a:endParaRPr>
          </a:p>
          <a:p>
            <a:pPr lvl="1">
              <a:lnSpc>
                <a:spcPct val="110000"/>
              </a:lnSpc>
            </a:pPr>
            <a:r>
              <a:rPr lang="en-US" altLang="en-US" sz="2400" dirty="0">
                <a:latin typeface="Calibri" panose="020F0502020204030204" pitchFamily="34" charset="0"/>
              </a:rPr>
              <a:t> where</a:t>
            </a:r>
            <a:r>
              <a:rPr lang="en-US" altLang="en-US" sz="2400" b="1" dirty="0">
                <a:latin typeface="Calibri" panose="020F0502020204030204" pitchFamily="34" charset="0"/>
              </a:rPr>
              <a:t> </a:t>
            </a:r>
            <a:r>
              <a:rPr lang="el-GR" altLang="en-US" sz="2400" dirty="0">
                <a:latin typeface="Calibri" panose="020F0502020204030204" pitchFamily="34" charset="0"/>
              </a:rPr>
              <a:t>σ</a:t>
            </a:r>
            <a:r>
              <a:rPr lang="en-US" altLang="en-US" sz="2400" baseline="30000" dirty="0">
                <a:latin typeface="Calibri" panose="020F0502020204030204" pitchFamily="34" charset="0"/>
              </a:rPr>
              <a:t>2</a:t>
            </a:r>
            <a:r>
              <a:rPr lang="en-US" altLang="en-US" sz="2400" dirty="0">
                <a:latin typeface="Calibri" panose="020F0502020204030204" pitchFamily="34" charset="0"/>
              </a:rPr>
              <a:t> is the variance of X, </a:t>
            </a:r>
            <a:r>
              <a:rPr lang="el-GR" altLang="en-US" sz="2400" dirty="0">
                <a:latin typeface="Calibri" panose="020F0502020204030204" pitchFamily="34" charset="0"/>
              </a:rPr>
              <a:t>σ</a:t>
            </a:r>
            <a:r>
              <a:rPr lang="en-US" altLang="en-US" sz="2400" dirty="0">
                <a:latin typeface="Calibri" panose="020F0502020204030204" pitchFamily="34" charset="0"/>
              </a:rPr>
              <a:t> is called </a:t>
            </a:r>
            <a:r>
              <a:rPr lang="en-US" altLang="en-US" sz="2400" i="1" dirty="0">
                <a:latin typeface="Calibri" panose="020F0502020204030204" pitchFamily="34" charset="0"/>
              </a:rPr>
              <a:t>standard deviation</a:t>
            </a:r>
          </a:p>
          <a:p>
            <a:pPr marL="733407" lvl="4" indent="0">
              <a:lnSpc>
                <a:spcPct val="110000"/>
              </a:lnSpc>
              <a:buNone/>
            </a:pPr>
            <a:r>
              <a:rPr lang="el-GR" altLang="en-US" sz="2400" dirty="0">
                <a:latin typeface="Calibri" panose="020F0502020204030204" pitchFamily="34" charset="0"/>
              </a:rPr>
              <a:t>µ</a:t>
            </a:r>
            <a:r>
              <a:rPr lang="en-US" altLang="en-US" sz="2400" dirty="0">
                <a:latin typeface="Calibri" panose="020F0502020204030204" pitchFamily="34" charset="0"/>
              </a:rPr>
              <a:t> is the mean, and </a:t>
            </a:r>
            <a:r>
              <a:rPr lang="el-GR" altLang="en-US" sz="2400" dirty="0">
                <a:latin typeface="Calibri" panose="020F0502020204030204" pitchFamily="34" charset="0"/>
              </a:rPr>
              <a:t>µ</a:t>
            </a:r>
            <a:r>
              <a:rPr lang="en-US" altLang="en-US" sz="2400" dirty="0">
                <a:latin typeface="Calibri" panose="020F0502020204030204" pitchFamily="34" charset="0"/>
              </a:rPr>
              <a:t> = E[X] is the expected value of X</a:t>
            </a:r>
          </a:p>
          <a:p>
            <a:pPr lvl="1">
              <a:lnSpc>
                <a:spcPct val="110000"/>
              </a:lnSpc>
            </a:pPr>
            <a:r>
              <a:rPr lang="en-US" altLang="en-US" sz="2400" dirty="0">
                <a:latin typeface="Calibri" panose="020F0502020204030204" pitchFamily="34" charset="0"/>
              </a:rPr>
              <a:t> That is, variance is the expected value of the square deviation from the mean</a:t>
            </a:r>
          </a:p>
          <a:p>
            <a:pPr lvl="1">
              <a:lnSpc>
                <a:spcPct val="110000"/>
              </a:lnSpc>
            </a:pPr>
            <a:r>
              <a:rPr lang="en-US" altLang="en-US" sz="2400" dirty="0">
                <a:latin typeface="Calibri" panose="020F0502020204030204" pitchFamily="34" charset="0"/>
              </a:rPr>
              <a:t> It can also be written as:</a:t>
            </a:r>
          </a:p>
          <a:p>
            <a:pPr>
              <a:lnSpc>
                <a:spcPct val="110000"/>
              </a:lnSpc>
            </a:pPr>
            <a:r>
              <a:rPr lang="en-US" altLang="en-US" sz="2400" dirty="0">
                <a:latin typeface="Calibri" panose="020F0502020204030204" pitchFamily="34" charset="0"/>
              </a:rPr>
              <a:t>Sample variance</a:t>
            </a:r>
          </a:p>
        </p:txBody>
      </p:sp>
      <p:graphicFrame>
        <p:nvGraphicFramePr>
          <p:cNvPr id="10" name="Object 9"/>
          <p:cNvGraphicFramePr>
            <a:graphicFrameLocks noChangeAspect="1"/>
          </p:cNvGraphicFramePr>
          <p:nvPr/>
        </p:nvGraphicFramePr>
        <p:xfrm>
          <a:off x="1785648" y="2179236"/>
          <a:ext cx="7134131" cy="1356115"/>
        </p:xfrm>
        <a:graphic>
          <a:graphicData uri="http://schemas.openxmlformats.org/presentationml/2006/ole">
            <mc:AlternateContent xmlns:mc="http://schemas.openxmlformats.org/markup-compatibility/2006">
              <mc:Choice xmlns:v="urn:schemas-microsoft-com:vml" Requires="v">
                <p:oleObj spid="_x0000_s8198" name="Equation" r:id="rId4" imgW="4178160" imgH="838080" progId="Equation.DSMT4">
                  <p:embed/>
                </p:oleObj>
              </mc:Choice>
              <mc:Fallback>
                <p:oleObj name="Equation" r:id="rId4" imgW="4178160" imgH="838080" progId="Equation.DSMT4">
                  <p:embed/>
                  <p:pic>
                    <p:nvPicPr>
                      <p:cNvPr id="10" name="Object 9"/>
                      <p:cNvPicPr/>
                      <p:nvPr/>
                    </p:nvPicPr>
                    <p:blipFill>
                      <a:blip r:embed="rId5"/>
                      <a:stretch>
                        <a:fillRect/>
                      </a:stretch>
                    </p:blipFill>
                    <p:spPr>
                      <a:xfrm>
                        <a:off x="1785648" y="2179236"/>
                        <a:ext cx="7134131" cy="1356115"/>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4598987" y="5029200"/>
          <a:ext cx="6780213" cy="412750"/>
        </p:xfrm>
        <a:graphic>
          <a:graphicData uri="http://schemas.openxmlformats.org/presentationml/2006/ole">
            <mc:AlternateContent xmlns:mc="http://schemas.openxmlformats.org/markup-compatibility/2006">
              <mc:Choice xmlns:v="urn:schemas-microsoft-com:vml" Requires="v">
                <p:oleObj spid="_x0000_s8199" name="Equation" r:id="rId6" imgW="3555720" imgH="228600" progId="Equation.DSMT4">
                  <p:embed/>
                </p:oleObj>
              </mc:Choice>
              <mc:Fallback>
                <p:oleObj name="Equation" r:id="rId6" imgW="3555720" imgH="228600" progId="Equation.DSMT4">
                  <p:embed/>
                  <p:pic>
                    <p:nvPicPr>
                      <p:cNvPr id="11" name="Object 10"/>
                      <p:cNvPicPr/>
                      <p:nvPr/>
                    </p:nvPicPr>
                    <p:blipFill>
                      <a:blip r:embed="rId7"/>
                      <a:stretch>
                        <a:fillRect/>
                      </a:stretch>
                    </p:blipFill>
                    <p:spPr>
                      <a:xfrm>
                        <a:off x="4598987" y="5029200"/>
                        <a:ext cx="6780213" cy="4127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27FB607-6D8E-4F49-96A6-5B56B3FF1FAF}"/>
                  </a:ext>
                </a:extLst>
              </p:cNvPr>
              <p:cNvSpPr/>
              <p:nvPr/>
            </p:nvSpPr>
            <p:spPr>
              <a:xfrm>
                <a:off x="2565197" y="5666130"/>
                <a:ext cx="8414918" cy="9326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𝑠</m:t>
                          </m:r>
                        </m:e>
                        <m:sup>
                          <m:r>
                            <a:rPr lang="en-US" altLang="en-US" sz="2000" i="1">
                              <a:latin typeface="Cambria Math" panose="02040503050406030204" pitchFamily="18" charset="0"/>
                            </a:rPr>
                            <m:t>2</m:t>
                          </m:r>
                        </m:sup>
                      </m:sSup>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rPr>
                            <m:t>𝑛</m:t>
                          </m:r>
                        </m:den>
                      </m:f>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sub>
                        <m:sup>
                          <m:r>
                            <a:rPr lang="en-US" altLang="en-US" sz="2000" i="1">
                              <a:latin typeface="Cambria Math" panose="02040503050406030204" pitchFamily="18" charset="0"/>
                            </a:rPr>
                            <m:t>𝑛</m:t>
                          </m:r>
                        </m:sup>
                        <m:e>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d>
                            </m:e>
                            <m:sup>
                              <m:r>
                                <a:rPr lang="en-US" altLang="en-US" sz="2000" i="1">
                                  <a:latin typeface="Cambria Math" panose="02040503050406030204" pitchFamily="18" charset="0"/>
                                </a:rPr>
                                <m:t>2</m:t>
                              </m:r>
                            </m:sup>
                          </m:sSup>
                        </m:e>
                      </m:nary>
                      <m:r>
                        <a:rPr lang="en-US" altLang="en-US" sz="2000" i="1">
                          <a:latin typeface="Cambria Math" panose="02040503050406030204" pitchFamily="18" charset="0"/>
                        </a:rPr>
                        <m:t>                           </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𝑠</m:t>
                          </m:r>
                        </m:e>
                        <m:sup>
                          <m:r>
                            <a:rPr lang="en-US" altLang="en-US" sz="2000" i="1">
                              <a:latin typeface="Cambria Math" panose="02040503050406030204" pitchFamily="18" charset="0"/>
                            </a:rPr>
                            <m:t>2</m:t>
                          </m:r>
                        </m:sup>
                      </m:sSup>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rPr>
                            <m:t>𝑛</m:t>
                          </m:r>
                          <m:r>
                            <a:rPr lang="en-US" altLang="en-US" sz="2000" i="1">
                              <a:latin typeface="Cambria Math" panose="02040503050406030204" pitchFamily="18" charset="0"/>
                            </a:rPr>
                            <m:t>−1</m:t>
                          </m:r>
                        </m:den>
                      </m:f>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sub>
                        <m:sup>
                          <m:r>
                            <a:rPr lang="en-US" altLang="en-US" sz="2000" i="1">
                              <a:latin typeface="Cambria Math" panose="02040503050406030204" pitchFamily="18" charset="0"/>
                            </a:rPr>
                            <m:t>𝑛</m:t>
                          </m:r>
                        </m:sup>
                        <m:e>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d>
                            </m:e>
                            <m:sup>
                              <m:r>
                                <a:rPr lang="en-US" altLang="en-US" sz="2000" i="1">
                                  <a:latin typeface="Cambria Math" panose="02040503050406030204" pitchFamily="18" charset="0"/>
                                </a:rPr>
                                <m:t>2</m:t>
                              </m:r>
                            </m:sup>
                          </m:sSup>
                        </m:e>
                      </m:nary>
                    </m:oMath>
                  </m:oMathPara>
                </a14:m>
                <a:endParaRPr lang="en-US" dirty="0"/>
              </a:p>
            </p:txBody>
          </p:sp>
        </mc:Choice>
        <mc:Fallback xmlns="">
          <p:sp>
            <p:nvSpPr>
              <p:cNvPr id="2" name="矩形 1">
                <a:extLst>
                  <a:ext uri="{FF2B5EF4-FFF2-40B4-BE49-F238E27FC236}">
                    <a16:creationId xmlns:a16="http://schemas.microsoft.com/office/drawing/2014/main" id="{E27FB607-6D8E-4F49-96A6-5B56B3FF1FAF}"/>
                  </a:ext>
                </a:extLst>
              </p:cNvPr>
              <p:cNvSpPr>
                <a:spLocks noRot="1" noChangeAspect="1" noMove="1" noResize="1" noEditPoints="1" noAdjustHandles="1" noChangeArrowheads="1" noChangeShapeType="1" noTextEdit="1"/>
              </p:cNvSpPr>
              <p:nvPr/>
            </p:nvSpPr>
            <p:spPr>
              <a:xfrm>
                <a:off x="2565197" y="5666130"/>
                <a:ext cx="8414918" cy="9326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054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Covariance for Two Variables </a:t>
            </a:r>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a:xfrm>
                <a:off x="552262" y="1151932"/>
                <a:ext cx="11184626" cy="5450312"/>
              </a:xfrm>
            </p:spPr>
            <p:txBody>
              <a:bodyPr/>
              <a:lstStyle/>
              <a:p>
                <a:pPr>
                  <a:lnSpc>
                    <a:spcPct val="110000"/>
                  </a:lnSpc>
                </a:pPr>
                <a:r>
                  <a:rPr lang="en-US" altLang="en-US" sz="2400" dirty="0">
                    <a:latin typeface="Calibri" panose="020F0502020204030204" pitchFamily="34" charset="0"/>
                  </a:rPr>
                  <a:t>Covariance between two variables </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and </a:t>
                </a:r>
                <a:r>
                  <a:rPr lang="en-US" altLang="en-US" sz="2400" i="1" dirty="0">
                    <a:latin typeface="Calibri" panose="020F0502020204030204" pitchFamily="34" charset="0"/>
                  </a:rPr>
                  <a:t>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marL="0" indent="0">
                  <a:lnSpc>
                    <a:spcPct val="110000"/>
                  </a:lnSpc>
                  <a:buNone/>
                </a:pPr>
                <a:endParaRPr lang="en-US" altLang="en-US" sz="2400" dirty="0">
                  <a:latin typeface="Calibri" panose="020F0502020204030204" pitchFamily="34" charset="0"/>
                </a:endParaRPr>
              </a:p>
              <a:p>
                <a:pPr lvl="2">
                  <a:lnSpc>
                    <a:spcPct val="110000"/>
                  </a:lnSpc>
                  <a:buNone/>
                </a:pPr>
                <a:r>
                  <a:rPr lang="en-US" altLang="en-US" sz="2400" dirty="0">
                    <a:latin typeface="Calibri" panose="020F0502020204030204" pitchFamily="34" charset="0"/>
                  </a:rPr>
                  <a:t>where µ</a:t>
                </a:r>
                <a:r>
                  <a:rPr lang="en-US" altLang="en-US" sz="2400" baseline="-25000" dirty="0">
                    <a:latin typeface="Calibri" panose="020F0502020204030204" pitchFamily="34" charset="0"/>
                  </a:rPr>
                  <a:t>1</a:t>
                </a:r>
                <a:r>
                  <a:rPr lang="en-US" altLang="en-US" sz="2400" dirty="0">
                    <a:latin typeface="Calibri" panose="020F0502020204030204" pitchFamily="34" charset="0"/>
                  </a:rPr>
                  <a:t> = E[</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is the respective mean or </a:t>
                </a:r>
                <a:r>
                  <a:rPr lang="en-US" altLang="en-US" sz="2400" b="1" dirty="0">
                    <a:latin typeface="Calibri" panose="020F0502020204030204" pitchFamily="34" charset="0"/>
                  </a:rPr>
                  <a:t>expected value</a:t>
                </a:r>
                <a:r>
                  <a:rPr lang="en-US" altLang="en-US" sz="2400" dirty="0">
                    <a:latin typeface="Calibri" panose="020F0502020204030204" pitchFamily="34" charset="0"/>
                  </a:rPr>
                  <a:t> of </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similarly for µ</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a:lnSpc>
                    <a:spcPct val="110000"/>
                  </a:lnSpc>
                </a:pPr>
                <a:r>
                  <a:rPr lang="en-US" altLang="en-US" sz="2400" dirty="0">
                    <a:latin typeface="Calibri" panose="020F0502020204030204" pitchFamily="34" charset="0"/>
                  </a:rPr>
                  <a:t>Sample covariance between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14:m>
                  <m:oMath xmlns:m="http://schemas.openxmlformats.org/officeDocument/2006/math">
                    <m:sSub>
                      <m:sSubPr>
                        <m:ctrlPr>
                          <a:rPr lang="en-US" altLang="en-US" sz="2400" i="1">
                            <a:latin typeface="Cambria Math" panose="02040503050406030204" pitchFamily="18" charset="0"/>
                          </a:rPr>
                        </m:ctrlPr>
                      </m:sSubPr>
                      <m:e>
                        <m:acc>
                          <m:accPr>
                            <m:chr m:val="̂"/>
                            <m:ctrlPr>
                              <a:rPr lang="en-US" altLang="en-US" sz="2400" i="1">
                                <a:latin typeface="Cambria Math" panose="02040503050406030204" pitchFamily="18" charset="0"/>
                              </a:rPr>
                            </m:ctrlPr>
                          </m:accPr>
                          <m:e>
                            <m:r>
                              <a:rPr lang="en-US" altLang="en-US" sz="2400" i="1">
                                <a:latin typeface="Cambria Math" panose="02040503050406030204" pitchFamily="18" charset="0"/>
                              </a:rPr>
                              <m:t>𝜎</m:t>
                            </m:r>
                          </m:e>
                        </m:acc>
                      </m:e>
                      <m:sub>
                        <m:r>
                          <a:rPr lang="en-US" altLang="en-US" sz="2400" i="1">
                            <a:latin typeface="Cambria Math" panose="02040503050406030204" pitchFamily="18" charset="0"/>
                          </a:rPr>
                          <m:t>1</m:t>
                        </m:r>
                        <m:r>
                          <a:rPr lang="en-US" altLang="en-US" sz="2400" b="0" i="1" smtClean="0">
                            <a:latin typeface="Cambria Math" panose="02040503050406030204" pitchFamily="18" charset="0"/>
                          </a:rPr>
                          <m:t>2</m:t>
                        </m:r>
                      </m:sub>
                    </m:sSub>
                    <m:r>
                      <a:rPr lang="en-US" altLang="en-US" sz="2400" b="0" i="1" smtClean="0">
                        <a:latin typeface="Cambria Math" panose="02040503050406030204" pitchFamily="18" charset="0"/>
                      </a:rPr>
                      <m:t>=</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1</m:t>
                        </m:r>
                      </m:num>
                      <m:den>
                        <m:r>
                          <a:rPr lang="en-US" altLang="en-US" sz="2400" b="0" i="1" smtClean="0">
                            <a:latin typeface="Cambria Math" panose="02040503050406030204" pitchFamily="18" charset="0"/>
                          </a:rPr>
                          <m:t>𝑛</m:t>
                        </m:r>
                      </m:den>
                    </m:f>
                    <m:nary>
                      <m:naryPr>
                        <m:chr m:val="∑"/>
                        <m:ctrlPr>
                          <a:rPr lang="en-US" altLang="en-US" sz="2400" b="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=1</m:t>
                        </m:r>
                      </m:sub>
                      <m:sup>
                        <m:r>
                          <a:rPr lang="en-US" altLang="en-US" sz="2400" b="0" i="1" smtClean="0">
                            <a:latin typeface="Cambria Math" panose="02040503050406030204" pitchFamily="18" charset="0"/>
                          </a:rPr>
                          <m:t>𝑛</m:t>
                        </m:r>
                      </m:sup>
                      <m:e>
                        <m:d>
                          <m:dPr>
                            <m:ctrlPr>
                              <a:rPr lang="en-US" altLang="en-US" sz="2400" b="0" i="1" smtClean="0">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i="1">
                                    <a:latin typeface="Cambria Math" panose="02040503050406030204" pitchFamily="18" charset="0"/>
                                  </a:rPr>
                                  <m:t>1</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i="1">
                                        <a:latin typeface="Cambria Math" panose="02040503050406030204" pitchFamily="18" charset="0"/>
                                      </a:rPr>
                                      <m:t>1</m:t>
                                    </m:r>
                                  </m:sub>
                                </m:sSub>
                              </m:e>
                            </m:acc>
                          </m:e>
                        </m:d>
                        <m:d>
                          <m:dPr>
                            <m:ctrlPr>
                              <a:rPr lang="en-US" altLang="en-US" sz="2400" b="0" i="1" smtClean="0">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b="0" i="1" smtClean="0">
                                    <a:latin typeface="Cambria Math" panose="02040503050406030204" pitchFamily="18" charset="0"/>
                                  </a:rPr>
                                  <m:t>2</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b="0" i="1" smtClean="0">
                                        <a:latin typeface="Cambria Math" panose="02040503050406030204" pitchFamily="18" charset="0"/>
                                      </a:rPr>
                                      <m:t>2</m:t>
                                    </m:r>
                                  </m:sub>
                                </m:sSub>
                              </m:e>
                            </m:acc>
                          </m:e>
                        </m:d>
                      </m:e>
                    </m:nary>
                    <m:r>
                      <a:rPr lang="en-US" altLang="en-US" sz="2400" b="0" i="1" smtClean="0">
                        <a:latin typeface="Cambria Math" panose="02040503050406030204" pitchFamily="18" charset="0"/>
                      </a:rPr>
                      <m:t>  </m:t>
                    </m:r>
                  </m:oMath>
                </a14:m>
                <a:endParaRPr lang="en-US" altLang="en-US" sz="2400" dirty="0">
                  <a:latin typeface="Calibri" panose="020F0502020204030204" pitchFamily="34" charset="0"/>
                </a:endParaRPr>
              </a:p>
              <a:p>
                <a:pPr>
                  <a:lnSpc>
                    <a:spcPct val="110000"/>
                  </a:lnSpc>
                </a:pPr>
                <a:r>
                  <a:rPr lang="en-US" altLang="en-US" sz="2400" dirty="0">
                    <a:latin typeface="Calibri" panose="020F0502020204030204" pitchFamily="34" charset="0"/>
                  </a:rPr>
                  <a:t>Sample covariance is a generalization of the sample variance:</a:t>
                </a:r>
                <a:r>
                  <a:rPr lang="en-US" altLang="en-US" sz="2400" i="1" dirty="0">
                    <a:latin typeface="Cambria Math" panose="02040503050406030204" pitchFamily="18" charset="0"/>
                  </a:rPr>
                  <a:t/>
                </a:r>
                <a:br>
                  <a:rPr lang="en-US" altLang="en-US" sz="2400" i="1" dirty="0">
                    <a:latin typeface="Cambria Math" panose="02040503050406030204" pitchFamily="18" charset="0"/>
                  </a:rPr>
                </a:br>
                <a14:m>
                  <m:oMath xmlns:m="http://schemas.openxmlformats.org/officeDocument/2006/math">
                    <m:sSub>
                      <m:sSubPr>
                        <m:ctrlPr>
                          <a:rPr lang="en-US" altLang="en-US" sz="2400" b="0" i="1" smtClean="0">
                            <a:latin typeface="Cambria Math" panose="02040503050406030204" pitchFamily="18" charset="0"/>
                          </a:rPr>
                        </m:ctrlPr>
                      </m:sSubPr>
                      <m:e>
                        <m:acc>
                          <m:accPr>
                            <m:chr m:val="̂"/>
                            <m:ctrlPr>
                              <a:rPr lang="en-US" altLang="en-US" sz="2400" i="1">
                                <a:latin typeface="Cambria Math" panose="02040503050406030204" pitchFamily="18" charset="0"/>
                              </a:rPr>
                            </m:ctrlPr>
                          </m:accPr>
                          <m:e>
                            <m:r>
                              <a:rPr lang="en-US" altLang="en-US" sz="2400" b="0" i="1" smtClean="0">
                                <a:latin typeface="Cambria Math" panose="02040503050406030204" pitchFamily="18" charset="0"/>
                              </a:rPr>
                              <m:t>𝜎</m:t>
                            </m:r>
                          </m:e>
                        </m:acc>
                      </m:e>
                      <m:sub>
                        <m:r>
                          <a:rPr lang="en-US" altLang="en-US" sz="2400" b="0" i="1" smtClean="0">
                            <a:latin typeface="Cambria Math" panose="02040503050406030204" pitchFamily="18" charset="0"/>
                          </a:rPr>
                          <m:t>11</m:t>
                        </m:r>
                      </m:sub>
                    </m:sSub>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𝑛</m:t>
                        </m:r>
                      </m:den>
                    </m:f>
                    <m:nary>
                      <m:naryPr>
                        <m:chr m:val="∑"/>
                        <m:ctrlPr>
                          <a:rPr lang="en-US" altLang="en-US" sz="2400" i="1">
                            <a:latin typeface="Cambria Math" panose="02040503050406030204" pitchFamily="18" charset="0"/>
                          </a:rPr>
                        </m:ctrlPr>
                      </m:naryPr>
                      <m:sub>
                        <m:r>
                          <m:rPr>
                            <m:brk m:alnAt="23"/>
                          </m:rPr>
                          <a:rPr lang="en-US" altLang="en-US" sz="2400" i="1">
                            <a:latin typeface="Cambria Math" panose="02040503050406030204" pitchFamily="18" charset="0"/>
                          </a:rPr>
                          <m:t>𝑖</m:t>
                        </m:r>
                        <m:r>
                          <a:rPr lang="en-US" altLang="en-US" sz="2400" i="1">
                            <a:latin typeface="Cambria Math" panose="02040503050406030204" pitchFamily="18" charset="0"/>
                          </a:rPr>
                          <m:t>=1</m:t>
                        </m:r>
                      </m:sub>
                      <m:sup>
                        <m:r>
                          <a:rPr lang="en-US" altLang="en-US" sz="2400" i="1">
                            <a:latin typeface="Cambria Math" panose="02040503050406030204" pitchFamily="18" charset="0"/>
                          </a:rPr>
                          <m:t>𝑛</m:t>
                        </m:r>
                      </m:sup>
                      <m:e>
                        <m:d>
                          <m:dPr>
                            <m:ctrlPr>
                              <a:rPr lang="en-US" altLang="en-US" sz="2400" i="1">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i="1">
                                    <a:latin typeface="Cambria Math" panose="02040503050406030204" pitchFamily="18" charset="0"/>
                                  </a:rPr>
                                  <m:t>1</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i="1">
                                        <a:latin typeface="Cambria Math" panose="02040503050406030204" pitchFamily="18" charset="0"/>
                                      </a:rPr>
                                      <m:t>1</m:t>
                                    </m:r>
                                  </m:sub>
                                </m:sSub>
                              </m:e>
                            </m:acc>
                          </m:e>
                        </m:d>
                        <m:d>
                          <m:dPr>
                            <m:ctrlPr>
                              <a:rPr lang="en-US" altLang="en-US" sz="2400" i="1">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i="1">
                                    <a:latin typeface="Cambria Math" panose="02040503050406030204" pitchFamily="18" charset="0"/>
                                  </a:rPr>
                                  <m:t>1</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i="1">
                                        <a:latin typeface="Cambria Math" panose="02040503050406030204" pitchFamily="18" charset="0"/>
                                      </a:rPr>
                                      <m:t>1</m:t>
                                    </m:r>
                                  </m:sub>
                                </m:sSub>
                              </m:e>
                            </m:acc>
                          </m:e>
                        </m:d>
                      </m:e>
                    </m:nary>
                  </m:oMath>
                </a14:m>
                <a:endParaRPr lang="en-US" altLang="en-US" sz="2400" b="1" dirty="0">
                  <a:latin typeface="Calibri" panose="020F0502020204030204" pitchFamily="34" charset="0"/>
                </a:endParaRPr>
              </a:p>
              <a:p>
                <a:pPr>
                  <a:lnSpc>
                    <a:spcPct val="110000"/>
                  </a:lnSpc>
                </a:pPr>
                <a:r>
                  <a:rPr lang="en-US" altLang="en-US" sz="2400" b="1" dirty="0">
                    <a:latin typeface="Calibri" panose="020F0502020204030204" pitchFamily="34" charset="0"/>
                  </a:rPr>
                  <a:t>Positive covariance:</a:t>
                </a:r>
                <a:r>
                  <a:rPr lang="en-US" altLang="en-US" sz="2400" dirty="0">
                    <a:latin typeface="Calibri" panose="020F0502020204030204" pitchFamily="34" charset="0"/>
                  </a:rPr>
                  <a:t> 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dirty="0">
                    <a:latin typeface="Calibri" panose="020F0502020204030204" pitchFamily="34" charset="0"/>
                  </a:rPr>
                  <a:t>&gt; 0</a:t>
                </a:r>
              </a:p>
              <a:p>
                <a:pPr>
                  <a:lnSpc>
                    <a:spcPct val="110000"/>
                  </a:lnSpc>
                </a:pPr>
                <a:r>
                  <a:rPr lang="en-US" altLang="en-US" sz="2400" b="1" dirty="0">
                    <a:latin typeface="Calibri" panose="020F0502020204030204" pitchFamily="34" charset="0"/>
                  </a:rPr>
                  <a:t>Negative covariance</a:t>
                </a:r>
                <a:r>
                  <a:rPr lang="en-US" altLang="en-US" sz="2400" dirty="0">
                    <a:latin typeface="Calibri" panose="020F0502020204030204" pitchFamily="34" charset="0"/>
                  </a:rPr>
                  <a:t>: 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dirty="0">
                    <a:latin typeface="Calibri" panose="020F0502020204030204" pitchFamily="34" charset="0"/>
                  </a:rPr>
                  <a:t>&lt; 0 </a:t>
                </a:r>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xfrm>
                <a:off x="552262" y="1151932"/>
                <a:ext cx="11184626" cy="5450312"/>
              </a:xfrm>
              <a:blipFill>
                <a:blip r:embed="rId4"/>
                <a:stretch>
                  <a:fillRect l="-436" t="-559"/>
                </a:stretch>
              </a:blipFill>
            </p:spPr>
            <p:txBody>
              <a:bodyPr/>
              <a:lstStyle/>
              <a:p>
                <a:r>
                  <a:rPr lang="en-US">
                    <a:noFill/>
                  </a:rPr>
                  <a:t> </a:t>
                </a:r>
              </a:p>
            </p:txBody>
          </p:sp>
        </mc:Fallback>
      </mc:AlternateContent>
      <p:graphicFrame>
        <p:nvGraphicFramePr>
          <p:cNvPr id="10" name="Object 9"/>
          <p:cNvGraphicFramePr>
            <a:graphicFrameLocks noChangeAspect="1"/>
          </p:cNvGraphicFramePr>
          <p:nvPr/>
        </p:nvGraphicFramePr>
        <p:xfrm>
          <a:off x="1878014" y="1637035"/>
          <a:ext cx="8116887" cy="422275"/>
        </p:xfrm>
        <a:graphic>
          <a:graphicData uri="http://schemas.openxmlformats.org/presentationml/2006/ole">
            <mc:AlternateContent xmlns:mc="http://schemas.openxmlformats.org/markup-compatibility/2006">
              <mc:Choice xmlns:v="urn:schemas-microsoft-com:vml" Requires="v">
                <p:oleObj spid="_x0000_s9220" name="Equation" r:id="rId5" imgW="4381200" imgH="228600" progId="Equation.DSMT4">
                  <p:embed/>
                </p:oleObj>
              </mc:Choice>
              <mc:Fallback>
                <p:oleObj name="Equation" r:id="rId5" imgW="4381200" imgH="228600" progId="Equation.DSMT4">
                  <p:embed/>
                  <p:pic>
                    <p:nvPicPr>
                      <p:cNvPr id="10" name="Object 9"/>
                      <p:cNvPicPr/>
                      <p:nvPr/>
                    </p:nvPicPr>
                    <p:blipFill>
                      <a:blip r:embed="rId6"/>
                      <a:stretch>
                        <a:fillRect/>
                      </a:stretch>
                    </p:blipFill>
                    <p:spPr>
                      <a:xfrm>
                        <a:off x="1878014" y="1637035"/>
                        <a:ext cx="8116887" cy="422275"/>
                      </a:xfrm>
                      <a:prstGeom prst="rect">
                        <a:avLst/>
                      </a:prstGeom>
                    </p:spPr>
                  </p:pic>
                </p:oleObj>
              </mc:Fallback>
            </mc:AlternateContent>
          </a:graphicData>
        </a:graphic>
      </p:graphicFrame>
    </p:spTree>
    <p:extLst>
      <p:ext uri="{BB962C8B-B14F-4D97-AF65-F5344CB8AC3E}">
        <p14:creationId xmlns:p14="http://schemas.microsoft.com/office/powerpoint/2010/main" val="9980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B11A8-F03D-454C-8871-100063EFDB15}"/>
              </a:ext>
            </a:extLst>
          </p:cNvPr>
          <p:cNvSpPr>
            <a:spLocks noGrp="1"/>
          </p:cNvSpPr>
          <p:nvPr>
            <p:ph type="title"/>
          </p:nvPr>
        </p:nvSpPr>
        <p:spPr/>
        <p:txBody>
          <a:bodyPr/>
          <a:lstStyle/>
          <a:p>
            <a:r>
              <a:rPr lang="en-US" altLang="en-US" dirty="0"/>
              <a:t>Covariance for Two Variables </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09D53F7-B691-4BC9-899A-F2CD746435F3}"/>
                  </a:ext>
                </a:extLst>
              </p:cNvPr>
              <p:cNvSpPr>
                <a:spLocks noGrp="1"/>
              </p:cNvSpPr>
              <p:nvPr>
                <p:ph idx="1"/>
              </p:nvPr>
            </p:nvSpPr>
            <p:spPr/>
            <p:txBody>
              <a:bodyPr/>
              <a:lstStyle/>
              <a:p>
                <a:pPr>
                  <a:lnSpc>
                    <a:spcPct val="80000"/>
                  </a:lnSpc>
                </a:pPr>
                <a:r>
                  <a:rPr lang="en-US" altLang="en-US" sz="2400" b="1" dirty="0">
                    <a:latin typeface="Calibri" panose="020F0502020204030204" pitchFamily="34" charset="0"/>
                  </a:rPr>
                  <a:t>Independence</a:t>
                </a:r>
                <a:r>
                  <a:rPr lang="en-US" altLang="en-US" sz="2400" dirty="0">
                    <a:latin typeface="Calibri" panose="020F0502020204030204" pitchFamily="34" charset="0"/>
                  </a:rPr>
                  <a:t>: If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a:latin typeface="Calibri" panose="020F0502020204030204" pitchFamily="34" charset="0"/>
                  </a:rPr>
                  <a:t>are</a:t>
                </a:r>
                <a:r>
                  <a:rPr lang="en-US" altLang="en-US" sz="2400" baseline="-25000" dirty="0">
                    <a:latin typeface="Calibri" panose="020F0502020204030204" pitchFamily="34" charset="0"/>
                  </a:rPr>
                  <a:t> </a:t>
                </a:r>
                <a:r>
                  <a:rPr lang="en-US" altLang="en-US" sz="2400" dirty="0">
                    <a:latin typeface="Calibri" panose="020F0502020204030204" pitchFamily="34" charset="0"/>
                  </a:rPr>
                  <a:t>independent,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altLang="en-US" sz="2400" dirty="0">
                    <a:latin typeface="Calibri" panose="020F0502020204030204" pitchFamily="34" charset="0"/>
                  </a:rPr>
                  <a:t> = 0 but the reverse is not true</a:t>
                </a:r>
              </a:p>
              <a:p>
                <a:pPr lvl="1"/>
                <a:r>
                  <a:rPr lang="en-US" altLang="en-US" sz="2400" dirty="0">
                    <a:latin typeface="Calibri" panose="020F0502020204030204" pitchFamily="34" charset="0"/>
                  </a:rPr>
                  <a:t>Some pairs of random variables may have a covariance 0 but are not independent</a:t>
                </a:r>
              </a:p>
              <a:p>
                <a:pPr lvl="1"/>
                <a:r>
                  <a:rPr lang="en-US" altLang="en-US" sz="2400" dirty="0">
                    <a:latin typeface="Calibri" panose="020F0502020204030204" pitchFamily="34" charset="0"/>
                  </a:rPr>
                  <a:t>Only under some additional assumptions (e.g., the data follow multivariate normal distributions) does a covariance of 0 imply independence</a:t>
                </a:r>
              </a:p>
              <a:p>
                <a:r>
                  <a:rPr lang="en-US" dirty="0"/>
                  <a:t>Example:</a:t>
                </a:r>
              </a:p>
              <a:p>
                <a:endParaRPr lang="en-US" dirty="0"/>
              </a:p>
              <a:p>
                <a:endParaRPr lang="en-US" dirty="0"/>
              </a:p>
              <a:p>
                <a:pPr marL="0" indent="0">
                  <a:buNone/>
                </a:pPr>
                <a:endParaRPr lang="en-US" dirty="0"/>
              </a:p>
              <a:p>
                <a:pPr marL="0" indent="0">
                  <a:buNone/>
                </a:pPr>
                <a:r>
                  <a:rPr lang="en-US" dirty="0"/>
                  <a:t> </a:t>
                </a:r>
                <a14:m>
                  <m:oMath xmlns:m="http://schemas.openxmlformats.org/officeDocument/2006/math">
                    <m:r>
                      <m:rPr>
                        <m:sty m:val="p"/>
                      </m:rPr>
                      <a:rPr lang="en-US" b="0" i="0" smtClean="0">
                        <a:solidFill>
                          <a:schemeClr val="tx1"/>
                        </a:solidFill>
                        <a:latin typeface="Cambria Math" panose="02040503050406030204" pitchFamily="18" charset="0"/>
                      </a:rPr>
                      <m:t>E</m:t>
                    </m:r>
                    <m:r>
                      <a:rPr lang="en-US" b="0" i="0"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a14:m>
                <a:r>
                  <a:rPr lang="en-US" dirty="0"/>
                  <a:t>=?</a:t>
                </a:r>
              </a:p>
              <a:p>
                <a:pPr marL="0" indent="0">
                  <a:buNone/>
                </a:pPr>
                <a:r>
                  <a:rPr lang="en-US" dirty="0"/>
                  <a:t> </a:t>
                </a:r>
                <a14:m>
                  <m:oMath xmlns:m="http://schemas.openxmlformats.org/officeDocument/2006/math">
                    <m:r>
                      <m:rPr>
                        <m:sty m:val="p"/>
                      </m:rPr>
                      <a:rPr lang="en-US">
                        <a:latin typeface="Cambria Math" panose="02040503050406030204" pitchFamily="18" charset="0"/>
                      </a:rPr>
                      <m:t>E</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a:t>
                </a:r>
              </a:p>
              <a:p>
                <a:pPr marL="0" indent="0">
                  <a:buNone/>
                </a:pPr>
                <a:r>
                  <a:rPr lang="en-US" dirty="0"/>
                  <a:t> </a:t>
                </a:r>
                <a14:m>
                  <m:oMath xmlns:m="http://schemas.openxmlformats.org/officeDocument/2006/math">
                    <m:r>
                      <m:rPr>
                        <m:sty m:val="p"/>
                      </m:rPr>
                      <a:rPr lang="en-US">
                        <a:latin typeface="Cambria Math" panose="02040503050406030204" pitchFamily="18" charset="0"/>
                      </a:rPr>
                      <m:t>E</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a:t>
                </a:r>
              </a:p>
              <a:p>
                <a:pPr marL="0" indent="0">
                  <a:buNone/>
                </a:pPr>
                <a:endParaRPr lang="en-US" dirty="0"/>
              </a:p>
              <a:p>
                <a:endParaRPr lang="en-US" dirty="0"/>
              </a:p>
              <a:p>
                <a:endParaRPr lang="en-US" dirty="0"/>
              </a:p>
              <a:p>
                <a:endParaRPr lang="en-US" dirty="0"/>
              </a:p>
              <a:p>
                <a:pPr lvl="1"/>
                <a:endParaRPr lang="en-US" dirty="0"/>
              </a:p>
            </p:txBody>
          </p:sp>
        </mc:Choice>
        <mc:Fallback xmlns="">
          <p:sp>
            <p:nvSpPr>
              <p:cNvPr id="3" name="内容占位符 2">
                <a:extLst>
                  <a:ext uri="{FF2B5EF4-FFF2-40B4-BE49-F238E27FC236}">
                    <a16:creationId xmlns:a16="http://schemas.microsoft.com/office/drawing/2014/main" id="{109D53F7-B691-4BC9-899A-F2CD746435F3}"/>
                  </a:ext>
                </a:extLst>
              </p:cNvPr>
              <p:cNvSpPr>
                <a:spLocks noGrp="1" noRot="1" noChangeAspect="1" noMove="1" noResize="1" noEditPoints="1" noAdjustHandles="1" noChangeArrowheads="1" noChangeShapeType="1" noTextEdit="1"/>
              </p:cNvSpPr>
              <p:nvPr>
                <p:ph idx="1"/>
              </p:nvPr>
            </p:nvSpPr>
            <p:spPr>
              <a:blipFill>
                <a:blip r:embed="rId3"/>
                <a:stretch>
                  <a:fillRect l="-641" t="-2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CF100699-85CA-42EA-A20B-62E3F5D6B113}"/>
                  </a:ext>
                </a:extLst>
              </p:cNvPr>
              <p:cNvGraphicFramePr>
                <a:graphicFrameLocks noGrp="1"/>
              </p:cNvGraphicFramePr>
              <p:nvPr/>
            </p:nvGraphicFramePr>
            <p:xfrm>
              <a:off x="907085" y="3429000"/>
              <a:ext cx="3386937" cy="892454"/>
            </p:xfrm>
            <a:graphic>
              <a:graphicData uri="http://schemas.openxmlformats.org/drawingml/2006/table">
                <a:tbl>
                  <a:tblPr firstRow="1" bandRow="1">
                    <a:tableStyleId>{5C22544A-7EE6-4342-B048-85BDC9FD1C3A}</a:tableStyleId>
                  </a:tblPr>
                  <a:tblGrid>
                    <a:gridCol w="519379">
                      <a:extLst>
                        <a:ext uri="{9D8B030D-6E8A-4147-A177-3AD203B41FA5}">
                          <a16:colId xmlns:a16="http://schemas.microsoft.com/office/drawing/2014/main" val="1806012423"/>
                        </a:ext>
                      </a:extLst>
                    </a:gridCol>
                    <a:gridCol w="1199884">
                      <a:extLst>
                        <a:ext uri="{9D8B030D-6E8A-4147-A177-3AD203B41FA5}">
                          <a16:colId xmlns:a16="http://schemas.microsoft.com/office/drawing/2014/main" val="3246137271"/>
                        </a:ext>
                      </a:extLst>
                    </a:gridCol>
                    <a:gridCol w="819732">
                      <a:extLst>
                        <a:ext uri="{9D8B030D-6E8A-4147-A177-3AD203B41FA5}">
                          <a16:colId xmlns:a16="http://schemas.microsoft.com/office/drawing/2014/main" val="3327408095"/>
                        </a:ext>
                      </a:extLst>
                    </a:gridCol>
                    <a:gridCol w="847942">
                      <a:extLst>
                        <a:ext uri="{9D8B030D-6E8A-4147-A177-3AD203B41FA5}">
                          <a16:colId xmlns:a16="http://schemas.microsoft.com/office/drawing/2014/main" val="2945363524"/>
                        </a:ext>
                      </a:extLst>
                    </a:gridCol>
                  </a:tblGrid>
                  <a:tr h="446227">
                    <a:tc>
                      <a:txBody>
                        <a:bodyPr/>
                        <a:lstStyle/>
                        <a:p>
                          <a:pPr marL="0" algn="ctr" defTabSz="914354" rtl="0" eaLnBrk="1" latinLnBrk="0" hangingPunct="1"/>
                          <a14:m>
                            <m:oMathPara xmlns:m="http://schemas.openxmlformats.org/officeDocument/2006/math">
                              <m:oMathParaPr>
                                <m:jc m:val="centerGroup"/>
                              </m:oMathParaPr>
                              <m:oMath xmlns:m="http://schemas.openxmlformats.org/officeDocument/2006/math">
                                <m:sSub>
                                  <m:sSubPr>
                                    <m:ctrlPr>
                                      <a:rPr lang="en-US" sz="1900" b="1" i="1" kern="1200" smtClean="0">
                                        <a:solidFill>
                                          <a:srgbClr val="002060"/>
                                        </a:solidFill>
                                        <a:latin typeface="Cambria Math" panose="02040503050406030204" pitchFamily="18" charset="0"/>
                                        <a:ea typeface="+mn-ea"/>
                                        <a:cs typeface="+mn-cs"/>
                                      </a:rPr>
                                    </m:ctrlPr>
                                  </m:sSubPr>
                                  <m:e>
                                    <m:r>
                                      <a:rPr lang="en-US" sz="1900" b="1" i="1" kern="1200" smtClean="0">
                                        <a:solidFill>
                                          <a:srgbClr val="002060"/>
                                        </a:solidFill>
                                        <a:latin typeface="Cambria Math" panose="02040503050406030204" pitchFamily="18" charset="0"/>
                                        <a:ea typeface="+mn-ea"/>
                                        <a:cs typeface="+mn-cs"/>
                                      </a:rPr>
                                      <m:t>𝑿</m:t>
                                    </m:r>
                                  </m:e>
                                  <m:sub>
                                    <m:r>
                                      <a:rPr lang="en-US" sz="1900" b="1" i="1" kern="1200" smtClean="0">
                                        <a:solidFill>
                                          <a:srgbClr val="002060"/>
                                        </a:solidFill>
                                        <a:latin typeface="Cambria Math" panose="02040503050406030204" pitchFamily="18" charset="0"/>
                                        <a:ea typeface="+mn-ea"/>
                                        <a:cs typeface="+mn-cs"/>
                                      </a:rPr>
                                      <m:t>𝟏</m:t>
                                    </m:r>
                                  </m:sub>
                                </m:sSub>
                              </m:oMath>
                            </m:oMathPara>
                          </a14:m>
                          <a:endParaRPr lang="en-US" sz="1900" b="1" kern="1200" dirty="0">
                            <a:solidFill>
                              <a:srgbClr val="002060"/>
                            </a:solidFill>
                            <a:latin typeface="+mn-lt"/>
                            <a:ea typeface="+mn-ea"/>
                            <a:cs typeface="+mn-cs"/>
                          </a:endParaRPr>
                        </a:p>
                      </a:txBody>
                      <a:tcPr/>
                    </a:tc>
                    <a:tc>
                      <a:txBody>
                        <a:bodyPr/>
                        <a:lstStyle/>
                        <a:p>
                          <a:pPr algn="ctr"/>
                          <a:r>
                            <a:rPr lang="en-US" b="1" dirty="0">
                              <a:solidFill>
                                <a:srgbClr val="002060"/>
                              </a:solidFill>
                            </a:rPr>
                            <a:t>1</a:t>
                          </a:r>
                        </a:p>
                      </a:txBody>
                      <a:tcPr/>
                    </a:tc>
                    <a:tc gridSpan="2">
                      <a:txBody>
                        <a:bodyPr/>
                        <a:lstStyle/>
                        <a:p>
                          <a:pPr algn="ctr"/>
                          <a:r>
                            <a:rPr lang="en-US" b="1" dirty="0">
                              <a:solidFill>
                                <a:srgbClr val="002060"/>
                              </a:solidFill>
                            </a:rPr>
                            <a:t>-1</a:t>
                          </a:r>
                        </a:p>
                      </a:txBody>
                      <a:tcPr/>
                    </a:tc>
                    <a:tc hMerge="1">
                      <a:txBody>
                        <a:bodyPr/>
                        <a:lstStyle/>
                        <a:p>
                          <a:endParaRPr lang="en-US"/>
                        </a:p>
                      </a:txBody>
                      <a:tcPr/>
                    </a:tc>
                    <a:extLst>
                      <a:ext uri="{0D108BD9-81ED-4DB2-BD59-A6C34878D82A}">
                        <a16:rowId xmlns:a16="http://schemas.microsoft.com/office/drawing/2014/main" val="3746194750"/>
                      </a:ext>
                    </a:extLst>
                  </a:tr>
                  <a:tr h="446227">
                    <a:tc>
                      <a:txBody>
                        <a:bodyPr/>
                        <a:lstStyle/>
                        <a:p>
                          <a:pPr marL="0" algn="ctr" defTabSz="914354" rtl="0" eaLnBrk="1" latinLnBrk="0" hangingPunct="1"/>
                          <a14:m>
                            <m:oMathPara xmlns:m="http://schemas.openxmlformats.org/officeDocument/2006/math">
                              <m:oMathParaPr>
                                <m:jc m:val="centerGroup"/>
                              </m:oMathParaPr>
                              <m:oMath xmlns:m="http://schemas.openxmlformats.org/officeDocument/2006/math">
                                <m:sSub>
                                  <m:sSubPr>
                                    <m:ctrlPr>
                                      <a:rPr lang="en-US" sz="1900" b="1" i="1" kern="1200" smtClean="0">
                                        <a:solidFill>
                                          <a:srgbClr val="002060"/>
                                        </a:solidFill>
                                        <a:latin typeface="Cambria Math" panose="02040503050406030204" pitchFamily="18" charset="0"/>
                                        <a:ea typeface="+mn-ea"/>
                                        <a:cs typeface="+mn-cs"/>
                                      </a:rPr>
                                    </m:ctrlPr>
                                  </m:sSubPr>
                                  <m:e>
                                    <m:r>
                                      <a:rPr lang="en-US" sz="1900" b="1" i="1" kern="1200" smtClean="0">
                                        <a:solidFill>
                                          <a:srgbClr val="002060"/>
                                        </a:solidFill>
                                        <a:latin typeface="Cambria Math" panose="02040503050406030204" pitchFamily="18" charset="0"/>
                                        <a:ea typeface="+mn-ea"/>
                                        <a:cs typeface="+mn-cs"/>
                                      </a:rPr>
                                      <m:t>𝑿</m:t>
                                    </m:r>
                                  </m:e>
                                  <m:sub>
                                    <m:r>
                                      <a:rPr lang="en-US" sz="1900" b="1" i="1" kern="1200" smtClean="0">
                                        <a:solidFill>
                                          <a:srgbClr val="002060"/>
                                        </a:solidFill>
                                        <a:latin typeface="Cambria Math" panose="02040503050406030204" pitchFamily="18" charset="0"/>
                                        <a:ea typeface="+mn-ea"/>
                                        <a:cs typeface="+mn-cs"/>
                                      </a:rPr>
                                      <m:t>𝟐</m:t>
                                    </m:r>
                                  </m:sub>
                                </m:sSub>
                              </m:oMath>
                            </m:oMathPara>
                          </a14:m>
                          <a:endParaRPr lang="en-US" sz="1900" b="1" kern="1200" dirty="0">
                            <a:solidFill>
                              <a:srgbClr val="002060"/>
                            </a:solidFill>
                            <a:latin typeface="+mn-lt"/>
                            <a:ea typeface="+mn-ea"/>
                            <a:cs typeface="+mn-cs"/>
                          </a:endParaRPr>
                        </a:p>
                      </a:txBody>
                      <a:tcPr/>
                    </a:tc>
                    <a:tc>
                      <a:txBody>
                        <a:bodyPr/>
                        <a:lstStyle/>
                        <a:p>
                          <a:pPr algn="ctr"/>
                          <a:r>
                            <a:rPr lang="en-US" b="1" dirty="0">
                              <a:solidFill>
                                <a:srgbClr val="002060"/>
                              </a:solidFill>
                            </a:rPr>
                            <a:t>0</a:t>
                          </a:r>
                        </a:p>
                      </a:txBody>
                      <a:tcPr/>
                    </a:tc>
                    <a:tc>
                      <a:txBody>
                        <a:bodyPr/>
                        <a:lstStyle/>
                        <a:p>
                          <a:pPr marL="0" algn="ctr" defTabSz="914354" rtl="0" eaLnBrk="1" latinLnBrk="0" hangingPunct="1"/>
                          <a:r>
                            <a:rPr lang="en-US" sz="1900" b="1" kern="1200" dirty="0">
                              <a:solidFill>
                                <a:srgbClr val="002060"/>
                              </a:solidFill>
                              <a:latin typeface="+mn-lt"/>
                              <a:ea typeface="+mn-ea"/>
                              <a:cs typeface="+mn-cs"/>
                            </a:rPr>
                            <a:t>1</a:t>
                          </a:r>
                        </a:p>
                      </a:txBody>
                      <a:tcPr/>
                    </a:tc>
                    <a:tc>
                      <a:txBody>
                        <a:bodyPr/>
                        <a:lstStyle/>
                        <a:p>
                          <a:pPr algn="ctr"/>
                          <a:r>
                            <a:rPr lang="en-US" b="1" dirty="0">
                              <a:solidFill>
                                <a:srgbClr val="002060"/>
                              </a:solidFill>
                            </a:rPr>
                            <a:t>-1</a:t>
                          </a:r>
                        </a:p>
                      </a:txBody>
                      <a:tcPr/>
                    </a:tc>
                    <a:extLst>
                      <a:ext uri="{0D108BD9-81ED-4DB2-BD59-A6C34878D82A}">
                        <a16:rowId xmlns:a16="http://schemas.microsoft.com/office/drawing/2014/main" val="1930878683"/>
                      </a:ext>
                    </a:extLst>
                  </a:tr>
                </a:tbl>
              </a:graphicData>
            </a:graphic>
          </p:graphicFrame>
        </mc:Choice>
        <mc:Fallback xmlns="">
          <p:graphicFrame>
            <p:nvGraphicFramePr>
              <p:cNvPr id="4" name="表格 3">
                <a:extLst>
                  <a:ext uri="{FF2B5EF4-FFF2-40B4-BE49-F238E27FC236}">
                    <a16:creationId xmlns:a16="http://schemas.microsoft.com/office/drawing/2014/main" id="{CF100699-85CA-42EA-A20B-62E3F5D6B113}"/>
                  </a:ext>
                </a:extLst>
              </p:cNvPr>
              <p:cNvGraphicFramePr>
                <a:graphicFrameLocks noGrp="1"/>
              </p:cNvGraphicFramePr>
              <p:nvPr/>
            </p:nvGraphicFramePr>
            <p:xfrm>
              <a:off x="907085" y="3429000"/>
              <a:ext cx="3386937" cy="892454"/>
            </p:xfrm>
            <a:graphic>
              <a:graphicData uri="http://schemas.openxmlformats.org/drawingml/2006/table">
                <a:tbl>
                  <a:tblPr firstRow="1" bandRow="1">
                    <a:tableStyleId>{5C22544A-7EE6-4342-B048-85BDC9FD1C3A}</a:tableStyleId>
                  </a:tblPr>
                  <a:tblGrid>
                    <a:gridCol w="519379">
                      <a:extLst>
                        <a:ext uri="{9D8B030D-6E8A-4147-A177-3AD203B41FA5}">
                          <a16:colId xmlns:a16="http://schemas.microsoft.com/office/drawing/2014/main" val="1806012423"/>
                        </a:ext>
                      </a:extLst>
                    </a:gridCol>
                    <a:gridCol w="1199884">
                      <a:extLst>
                        <a:ext uri="{9D8B030D-6E8A-4147-A177-3AD203B41FA5}">
                          <a16:colId xmlns:a16="http://schemas.microsoft.com/office/drawing/2014/main" val="3246137271"/>
                        </a:ext>
                      </a:extLst>
                    </a:gridCol>
                    <a:gridCol w="819732">
                      <a:extLst>
                        <a:ext uri="{9D8B030D-6E8A-4147-A177-3AD203B41FA5}">
                          <a16:colId xmlns:a16="http://schemas.microsoft.com/office/drawing/2014/main" val="3327408095"/>
                        </a:ext>
                      </a:extLst>
                    </a:gridCol>
                    <a:gridCol w="847942">
                      <a:extLst>
                        <a:ext uri="{9D8B030D-6E8A-4147-A177-3AD203B41FA5}">
                          <a16:colId xmlns:a16="http://schemas.microsoft.com/office/drawing/2014/main" val="2945363524"/>
                        </a:ext>
                      </a:extLst>
                    </a:gridCol>
                  </a:tblGrid>
                  <a:tr h="446227">
                    <a:tc>
                      <a:txBody>
                        <a:bodyPr/>
                        <a:lstStyle/>
                        <a:p>
                          <a:endParaRPr lang="en-US"/>
                        </a:p>
                      </a:txBody>
                      <a:tcPr>
                        <a:blipFill>
                          <a:blip r:embed="rId4"/>
                          <a:stretch>
                            <a:fillRect l="-1176" t="-5405" r="-560000" b="-108108"/>
                          </a:stretch>
                        </a:blipFill>
                      </a:tcPr>
                    </a:tc>
                    <a:tc>
                      <a:txBody>
                        <a:bodyPr/>
                        <a:lstStyle/>
                        <a:p>
                          <a:pPr algn="ctr"/>
                          <a:r>
                            <a:rPr lang="en-US" b="1" dirty="0">
                              <a:solidFill>
                                <a:srgbClr val="002060"/>
                              </a:solidFill>
                            </a:rPr>
                            <a:t>1</a:t>
                          </a:r>
                        </a:p>
                      </a:txBody>
                      <a:tcPr/>
                    </a:tc>
                    <a:tc gridSpan="2">
                      <a:txBody>
                        <a:bodyPr/>
                        <a:lstStyle/>
                        <a:p>
                          <a:pPr algn="ctr"/>
                          <a:r>
                            <a:rPr lang="en-US" b="1" dirty="0">
                              <a:solidFill>
                                <a:srgbClr val="002060"/>
                              </a:solidFill>
                            </a:rPr>
                            <a:t>-1</a:t>
                          </a:r>
                        </a:p>
                      </a:txBody>
                      <a:tcPr/>
                    </a:tc>
                    <a:tc hMerge="1">
                      <a:txBody>
                        <a:bodyPr/>
                        <a:lstStyle/>
                        <a:p>
                          <a:endParaRPr lang="en-US"/>
                        </a:p>
                      </a:txBody>
                      <a:tcPr/>
                    </a:tc>
                    <a:extLst>
                      <a:ext uri="{0D108BD9-81ED-4DB2-BD59-A6C34878D82A}">
                        <a16:rowId xmlns:a16="http://schemas.microsoft.com/office/drawing/2014/main" val="3746194750"/>
                      </a:ext>
                    </a:extLst>
                  </a:tr>
                  <a:tr h="446227">
                    <a:tc>
                      <a:txBody>
                        <a:bodyPr/>
                        <a:lstStyle/>
                        <a:p>
                          <a:endParaRPr lang="en-US"/>
                        </a:p>
                      </a:txBody>
                      <a:tcPr>
                        <a:blipFill>
                          <a:blip r:embed="rId4"/>
                          <a:stretch>
                            <a:fillRect l="-1176" t="-106849" r="-560000" b="-9589"/>
                          </a:stretch>
                        </a:blipFill>
                      </a:tcPr>
                    </a:tc>
                    <a:tc>
                      <a:txBody>
                        <a:bodyPr/>
                        <a:lstStyle/>
                        <a:p>
                          <a:pPr algn="ctr"/>
                          <a:r>
                            <a:rPr lang="en-US" b="1" dirty="0">
                              <a:solidFill>
                                <a:srgbClr val="002060"/>
                              </a:solidFill>
                            </a:rPr>
                            <a:t>0</a:t>
                          </a:r>
                        </a:p>
                      </a:txBody>
                      <a:tcPr/>
                    </a:tc>
                    <a:tc>
                      <a:txBody>
                        <a:bodyPr/>
                        <a:lstStyle/>
                        <a:p>
                          <a:pPr marL="0" algn="ctr" defTabSz="914354" rtl="0" eaLnBrk="1" latinLnBrk="0" hangingPunct="1"/>
                          <a:r>
                            <a:rPr lang="en-US" sz="1900" b="1" kern="1200" dirty="0">
                              <a:solidFill>
                                <a:srgbClr val="002060"/>
                              </a:solidFill>
                              <a:latin typeface="+mn-lt"/>
                              <a:ea typeface="+mn-ea"/>
                              <a:cs typeface="+mn-cs"/>
                            </a:rPr>
                            <a:t>1</a:t>
                          </a:r>
                        </a:p>
                      </a:txBody>
                      <a:tcPr/>
                    </a:tc>
                    <a:tc>
                      <a:txBody>
                        <a:bodyPr/>
                        <a:lstStyle/>
                        <a:p>
                          <a:pPr algn="ctr"/>
                          <a:r>
                            <a:rPr lang="en-US" b="1" dirty="0">
                              <a:solidFill>
                                <a:srgbClr val="002060"/>
                              </a:solidFill>
                            </a:rPr>
                            <a:t>-1</a:t>
                          </a:r>
                        </a:p>
                      </a:txBody>
                      <a:tcPr/>
                    </a:tc>
                    <a:extLst>
                      <a:ext uri="{0D108BD9-81ED-4DB2-BD59-A6C34878D82A}">
                        <a16:rowId xmlns:a16="http://schemas.microsoft.com/office/drawing/2014/main" val="1930878683"/>
                      </a:ext>
                    </a:extLst>
                  </a:tr>
                </a:tbl>
              </a:graphicData>
            </a:graphic>
          </p:graphicFrame>
        </mc:Fallback>
      </mc:AlternateContent>
      <p:graphicFrame>
        <p:nvGraphicFramePr>
          <p:cNvPr id="5" name="Object 9">
            <a:extLst>
              <a:ext uri="{FF2B5EF4-FFF2-40B4-BE49-F238E27FC236}">
                <a16:creationId xmlns:a16="http://schemas.microsoft.com/office/drawing/2014/main" id="{1148342A-9497-4E68-A928-D9BED851CB2F}"/>
              </a:ext>
            </a:extLst>
          </p:cNvPr>
          <p:cNvGraphicFramePr>
            <a:graphicFrameLocks noChangeAspect="1"/>
          </p:cNvGraphicFramePr>
          <p:nvPr/>
        </p:nvGraphicFramePr>
        <p:xfrm>
          <a:off x="641745" y="4368931"/>
          <a:ext cx="8116887" cy="422275"/>
        </p:xfrm>
        <a:graphic>
          <a:graphicData uri="http://schemas.openxmlformats.org/presentationml/2006/ole">
            <mc:AlternateContent xmlns:mc="http://schemas.openxmlformats.org/markup-compatibility/2006">
              <mc:Choice xmlns:v="urn:schemas-microsoft-com:vml" Requires="v">
                <p:oleObj spid="_x0000_s10244" name="Equation" r:id="rId5" imgW="4381200" imgH="228600" progId="Equation.DSMT4">
                  <p:embed/>
                </p:oleObj>
              </mc:Choice>
              <mc:Fallback>
                <p:oleObj name="Equation" r:id="rId5" imgW="4381200" imgH="228600" progId="Equation.DSMT4">
                  <p:embed/>
                  <p:pic>
                    <p:nvPicPr>
                      <p:cNvPr id="5" name="Object 9">
                        <a:extLst>
                          <a:ext uri="{FF2B5EF4-FFF2-40B4-BE49-F238E27FC236}">
                            <a16:creationId xmlns:a16="http://schemas.microsoft.com/office/drawing/2014/main" id="{1148342A-9497-4E68-A928-D9BED851CB2F}"/>
                          </a:ext>
                        </a:extLst>
                      </p:cNvPr>
                      <p:cNvPicPr/>
                      <p:nvPr/>
                    </p:nvPicPr>
                    <p:blipFill>
                      <a:blip r:embed="rId6"/>
                      <a:stretch>
                        <a:fillRect/>
                      </a:stretch>
                    </p:blipFill>
                    <p:spPr>
                      <a:xfrm>
                        <a:off x="641745" y="4368931"/>
                        <a:ext cx="8116887" cy="422275"/>
                      </a:xfrm>
                      <a:prstGeom prst="rect">
                        <a:avLst/>
                      </a:prstGeom>
                    </p:spPr>
                  </p:pic>
                </p:oleObj>
              </mc:Fallback>
            </mc:AlternateContent>
          </a:graphicData>
        </a:graphic>
      </p:graphicFrame>
    </p:spTree>
    <p:extLst>
      <p:ext uri="{BB962C8B-B14F-4D97-AF65-F5344CB8AC3E}">
        <p14:creationId xmlns:p14="http://schemas.microsoft.com/office/powerpoint/2010/main" val="2899822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Example:  Calculation of Covariance</a:t>
            </a:r>
          </a:p>
        </p:txBody>
      </p:sp>
      <p:sp>
        <p:nvSpPr>
          <p:cNvPr id="4100" name="Rectangle 3"/>
          <p:cNvSpPr>
            <a:spLocks noGrp="1" noChangeArrowheads="1"/>
          </p:cNvSpPr>
          <p:nvPr>
            <p:ph type="body" idx="1"/>
          </p:nvPr>
        </p:nvSpPr>
        <p:spPr>
          <a:xfrm>
            <a:off x="558089" y="1175180"/>
            <a:ext cx="10971759" cy="5551441"/>
          </a:xfrm>
        </p:spPr>
        <p:txBody>
          <a:bodyPr/>
          <a:lstStyle/>
          <a:p>
            <a:pPr>
              <a:spcAft>
                <a:spcPts val="600"/>
              </a:spcAft>
              <a:defRPr/>
            </a:pPr>
            <a:r>
              <a:rPr lang="en-US" sz="2400" dirty="0">
                <a:latin typeface="Calibri" pitchFamily="34" charset="0"/>
              </a:rPr>
              <a:t>Suppose two stocks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have the following values in one week:  </a:t>
            </a:r>
          </a:p>
          <a:p>
            <a:pPr lvl="2">
              <a:spcAft>
                <a:spcPts val="600"/>
              </a:spcAft>
              <a:defRPr/>
            </a:pPr>
            <a:r>
              <a:rPr lang="en-US" sz="2400" dirty="0">
                <a:latin typeface="Calibri" pitchFamily="34" charset="0"/>
              </a:rPr>
              <a:t>(2, 5), (3, 8), (5, 10), (4, 11), (6, 14)</a:t>
            </a:r>
          </a:p>
          <a:p>
            <a:pPr>
              <a:spcAft>
                <a:spcPts val="600"/>
              </a:spcAft>
              <a:defRPr/>
            </a:pPr>
            <a:r>
              <a:rPr lang="en-US" sz="2400" dirty="0">
                <a:latin typeface="Calibri" pitchFamily="34" charset="0"/>
              </a:rPr>
              <a:t>Question:  If the stocks are affected by the same industry trends, will their prices rise or fall together?</a:t>
            </a:r>
          </a:p>
          <a:p>
            <a:pPr>
              <a:spcAft>
                <a:spcPts val="600"/>
              </a:spcAft>
            </a:pPr>
            <a:r>
              <a:rPr lang="en-US" sz="2400" dirty="0">
                <a:latin typeface="Calibri" pitchFamily="34" charset="0"/>
              </a:rPr>
              <a:t>Covariance formula</a:t>
            </a:r>
          </a:p>
          <a:p>
            <a:pPr>
              <a:spcAft>
                <a:spcPts val="600"/>
              </a:spcAft>
              <a:defRPr/>
            </a:pPr>
            <a:endParaRPr lang="en-US" sz="2400" dirty="0">
              <a:latin typeface="Calibri" pitchFamily="34" charset="0"/>
            </a:endParaRPr>
          </a:p>
          <a:p>
            <a:pPr>
              <a:spcAft>
                <a:spcPts val="600"/>
              </a:spcAft>
              <a:defRPr/>
            </a:pPr>
            <a:r>
              <a:rPr lang="en-US" sz="2400" dirty="0">
                <a:latin typeface="Calibri" pitchFamily="34" charset="0"/>
              </a:rPr>
              <a:t>Its computation can be simplified as: </a:t>
            </a:r>
          </a:p>
          <a:p>
            <a:pPr lvl="1">
              <a:spcAft>
                <a:spcPts val="600"/>
              </a:spcAft>
              <a:defRPr/>
            </a:pPr>
            <a:r>
              <a:rPr lang="en-US" sz="2400" dirty="0">
                <a:latin typeface="Calibri" pitchFamily="34" charset="0"/>
              </a:rPr>
              <a:t>E(X</a:t>
            </a:r>
            <a:r>
              <a:rPr lang="en-US" sz="2400" baseline="-25000" dirty="0">
                <a:latin typeface="Calibri" pitchFamily="34" charset="0"/>
              </a:rPr>
              <a:t>1</a:t>
            </a:r>
            <a:r>
              <a:rPr lang="en-US" sz="2400" dirty="0">
                <a:latin typeface="Calibri" pitchFamily="34" charset="0"/>
              </a:rPr>
              <a:t>) = (2 + 3 + 5 + 4 + 6)/ 5 = 20/5 = 4</a:t>
            </a:r>
          </a:p>
          <a:p>
            <a:pPr lvl="1">
              <a:spcAft>
                <a:spcPts val="600"/>
              </a:spcAft>
              <a:defRPr/>
            </a:pPr>
            <a:r>
              <a:rPr lang="en-US" sz="2400" dirty="0">
                <a:latin typeface="Calibri" pitchFamily="34" charset="0"/>
              </a:rPr>
              <a:t>E(X</a:t>
            </a:r>
            <a:r>
              <a:rPr lang="en-US" sz="2400" baseline="-25000" dirty="0">
                <a:latin typeface="Calibri" pitchFamily="34" charset="0"/>
              </a:rPr>
              <a:t>2</a:t>
            </a:r>
            <a:r>
              <a:rPr lang="en-US" sz="2400" dirty="0">
                <a:latin typeface="Calibri" pitchFamily="34" charset="0"/>
              </a:rPr>
              <a:t>) = (5 + 8 + 10 + 11 + 14) /5 = 48/5 = 9.6</a:t>
            </a:r>
          </a:p>
          <a:p>
            <a:pPr lvl="1">
              <a:spcAft>
                <a:spcPts val="600"/>
              </a:spcAft>
              <a:defRPr/>
            </a:pP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 (2×5 + 3×8 + 5×10 + 4×11 + 6×14)/5 − 4 × 9.6 = 4</a:t>
            </a:r>
          </a:p>
          <a:p>
            <a:pPr>
              <a:spcAft>
                <a:spcPts val="600"/>
              </a:spcAft>
              <a:defRPr/>
            </a:pPr>
            <a:r>
              <a:rPr lang="en-US" sz="2400" dirty="0">
                <a:latin typeface="Calibri" pitchFamily="34" charset="0"/>
              </a:rPr>
              <a:t>Thus,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rise together since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&gt; 0</a:t>
            </a:r>
          </a:p>
        </p:txBody>
      </p:sp>
      <p:graphicFrame>
        <p:nvGraphicFramePr>
          <p:cNvPr id="8" name="Object 7"/>
          <p:cNvGraphicFramePr>
            <a:graphicFrameLocks noChangeAspect="1"/>
          </p:cNvGraphicFramePr>
          <p:nvPr/>
        </p:nvGraphicFramePr>
        <p:xfrm>
          <a:off x="1447155" y="3585335"/>
          <a:ext cx="8116887" cy="422275"/>
        </p:xfrm>
        <a:graphic>
          <a:graphicData uri="http://schemas.openxmlformats.org/presentationml/2006/ole">
            <mc:AlternateContent xmlns:mc="http://schemas.openxmlformats.org/markup-compatibility/2006">
              <mc:Choice xmlns:v="urn:schemas-microsoft-com:vml" Requires="v">
                <p:oleObj spid="_x0000_s11270" name="Equation" r:id="rId4" imgW="4381200" imgH="228600" progId="Equation.DSMT4">
                  <p:embed/>
                </p:oleObj>
              </mc:Choice>
              <mc:Fallback>
                <p:oleObj name="Equation" r:id="rId4" imgW="4381200" imgH="228600" progId="Equation.DSMT4">
                  <p:embed/>
                  <p:pic>
                    <p:nvPicPr>
                      <p:cNvPr id="8" name="Object 7"/>
                      <p:cNvPicPr/>
                      <p:nvPr/>
                    </p:nvPicPr>
                    <p:blipFill>
                      <a:blip r:embed="rId5"/>
                      <a:stretch>
                        <a:fillRect/>
                      </a:stretch>
                    </p:blipFill>
                    <p:spPr>
                      <a:xfrm>
                        <a:off x="1447155" y="3585335"/>
                        <a:ext cx="8116887" cy="422275"/>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904990" y="4150053"/>
          <a:ext cx="3340100" cy="422275"/>
        </p:xfrm>
        <a:graphic>
          <a:graphicData uri="http://schemas.openxmlformats.org/presentationml/2006/ole">
            <mc:AlternateContent xmlns:mc="http://schemas.openxmlformats.org/markup-compatibility/2006">
              <mc:Choice xmlns:v="urn:schemas-microsoft-com:vml" Requires="v">
                <p:oleObj spid="_x0000_s11271" name="Equation" r:id="rId6" imgW="1803240" imgH="228600" progId="Equation.DSMT4">
                  <p:embed/>
                </p:oleObj>
              </mc:Choice>
              <mc:Fallback>
                <p:oleObj name="Equation" r:id="rId6" imgW="1803240" imgH="228600" progId="Equation.DSMT4">
                  <p:embed/>
                  <p:pic>
                    <p:nvPicPr>
                      <p:cNvPr id="9" name="Object 8"/>
                      <p:cNvPicPr/>
                      <p:nvPr/>
                    </p:nvPicPr>
                    <p:blipFill>
                      <a:blip r:embed="rId7"/>
                      <a:stretch>
                        <a:fillRect/>
                      </a:stretch>
                    </p:blipFill>
                    <p:spPr>
                      <a:xfrm>
                        <a:off x="5904990" y="4150053"/>
                        <a:ext cx="3340100" cy="422275"/>
                      </a:xfrm>
                      <a:prstGeom prst="rect">
                        <a:avLst/>
                      </a:prstGeom>
                    </p:spPr>
                  </p:pic>
                </p:oleObj>
              </mc:Fallback>
            </mc:AlternateContent>
          </a:graphicData>
        </a:graphic>
      </p:graphicFrame>
    </p:spTree>
    <p:extLst>
      <p:ext uri="{BB962C8B-B14F-4D97-AF65-F5344CB8AC3E}">
        <p14:creationId xmlns:p14="http://schemas.microsoft.com/office/powerpoint/2010/main" val="136905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4656" y="191655"/>
            <a:ext cx="12302836" cy="762000"/>
          </a:xfrm>
        </p:spPr>
        <p:txBody>
          <a:bodyPr>
            <a:noAutofit/>
          </a:bodyPr>
          <a:lstStyle/>
          <a:p>
            <a:r>
              <a:rPr lang="en-US" altLang="en-US" dirty="0"/>
              <a:t>Correlation between Two Numerical Variables</a:t>
            </a:r>
          </a:p>
        </p:txBody>
      </p:sp>
      <p:sp>
        <p:nvSpPr>
          <p:cNvPr id="4100" name="Rectangle 3"/>
          <p:cNvSpPr>
            <a:spLocks noGrp="1" noChangeArrowheads="1"/>
          </p:cNvSpPr>
          <p:nvPr>
            <p:ph type="body" idx="1"/>
          </p:nvPr>
        </p:nvSpPr>
        <p:spPr>
          <a:xfrm>
            <a:off x="552262" y="1168754"/>
            <a:ext cx="10919301" cy="5450312"/>
          </a:xfrm>
        </p:spPr>
        <p:txBody>
          <a:bodyPr/>
          <a:lstStyle/>
          <a:p>
            <a:pPr marL="285744" lvl="1" indent="-285744">
              <a:spcAft>
                <a:spcPts val="600"/>
              </a:spcAft>
              <a:buClr>
                <a:srgbClr val="0000CC"/>
              </a:buClr>
            </a:pPr>
            <a:r>
              <a:rPr lang="en-US" altLang="en-US" sz="2400" b="1" dirty="0">
                <a:latin typeface="Calibri" panose="020F0502020204030204" pitchFamily="34" charset="0"/>
              </a:rPr>
              <a:t>Correlation</a:t>
            </a:r>
            <a:r>
              <a:rPr lang="en-US" altLang="en-US" sz="2400" dirty="0">
                <a:latin typeface="Calibri" panose="020F0502020204030204" pitchFamily="34" charset="0"/>
              </a:rPr>
              <a:t> between two variables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X</a:t>
            </a:r>
            <a:r>
              <a:rPr lang="en-US" altLang="en-US" sz="2400" baseline="-25000" dirty="0">
                <a:latin typeface="Calibri" panose="020F0502020204030204" pitchFamily="34" charset="0"/>
              </a:rPr>
              <a:t>2 </a:t>
            </a:r>
            <a:r>
              <a:rPr lang="en-US" altLang="en-US" sz="2400" dirty="0">
                <a:latin typeface="Calibri" panose="020F0502020204030204" pitchFamily="34" charset="0"/>
              </a:rPr>
              <a:t>is the standard covariance, obtained by normalizing the covariance with the standard deviation of each variable</a:t>
            </a:r>
          </a:p>
          <a:p>
            <a:pPr>
              <a:spcAft>
                <a:spcPts val="600"/>
              </a:spcAft>
            </a:pPr>
            <a:endParaRPr lang="en-US" altLang="en-US" sz="2400" dirty="0">
              <a:latin typeface="Calibri" panose="020F0502020204030204" pitchFamily="34" charset="0"/>
            </a:endParaRPr>
          </a:p>
          <a:p>
            <a:pPr>
              <a:spcAft>
                <a:spcPts val="600"/>
              </a:spcAft>
            </a:pPr>
            <a:r>
              <a:rPr lang="en-US" altLang="en-US" sz="2400" b="1" dirty="0">
                <a:latin typeface="Calibri" panose="020F0502020204030204" pitchFamily="34" charset="0"/>
              </a:rPr>
              <a:t>Sample correlation </a:t>
            </a:r>
            <a:r>
              <a:rPr lang="en-US" altLang="en-US" sz="2400" dirty="0">
                <a:latin typeface="Calibri" panose="020F0502020204030204" pitchFamily="34" charset="0"/>
              </a:rPr>
              <a:t>for two attributes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lvl="3">
              <a:spcAft>
                <a:spcPts val="600"/>
              </a:spcAft>
              <a:buNone/>
            </a:pPr>
            <a:endParaRPr lang="en-US" altLang="en-US" sz="2400" dirty="0">
              <a:latin typeface="Calibri" panose="020F0502020204030204" pitchFamily="34" charset="0"/>
            </a:endParaRPr>
          </a:p>
          <a:p>
            <a:pPr lvl="3">
              <a:spcAft>
                <a:spcPts val="600"/>
              </a:spcAft>
              <a:buNone/>
            </a:pPr>
            <a:r>
              <a:rPr lang="en-US" altLang="en-US" sz="2400" dirty="0">
                <a:latin typeface="Calibri" panose="020F0502020204030204" pitchFamily="34" charset="0"/>
              </a:rPr>
              <a:t>where n is the number of tuples, µ</a:t>
            </a:r>
            <a:r>
              <a:rPr lang="en-US" altLang="en-US" sz="2400" baseline="-25000" dirty="0">
                <a:latin typeface="Calibri" panose="020F0502020204030204" pitchFamily="34" charset="0"/>
              </a:rPr>
              <a:t>1</a:t>
            </a:r>
            <a:r>
              <a:rPr lang="en-US" altLang="en-US" sz="2400" dirty="0">
                <a:latin typeface="Calibri" panose="020F0502020204030204" pitchFamily="34" charset="0"/>
              </a:rPr>
              <a:t> and µ</a:t>
            </a:r>
            <a:r>
              <a:rPr lang="en-US" altLang="en-US" sz="2400" baseline="-25000" dirty="0">
                <a:latin typeface="Calibri" panose="020F0502020204030204" pitchFamily="34" charset="0"/>
              </a:rPr>
              <a:t>2</a:t>
            </a:r>
            <a:r>
              <a:rPr lang="en-US" altLang="en-US" sz="2400" dirty="0">
                <a:latin typeface="Calibri" panose="020F0502020204030204" pitchFamily="34" charset="0"/>
              </a:rPr>
              <a:t> are the respective means of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a:latin typeface="Calibri" panose="020F0502020204030204" pitchFamily="34" charset="0"/>
              </a:rPr>
              <a:t>, </a:t>
            </a:r>
            <a:r>
              <a:rPr lang="el-GR" altLang="en-US" sz="2400" dirty="0">
                <a:latin typeface="Calibri" panose="020F0502020204030204" pitchFamily="34" charset="0"/>
              </a:rPr>
              <a:t>σ</a:t>
            </a:r>
            <a:r>
              <a:rPr lang="en-US" altLang="en-US" sz="2400" baseline="-25000" dirty="0">
                <a:latin typeface="Calibri" panose="020F0502020204030204" pitchFamily="34" charset="0"/>
              </a:rPr>
              <a:t>1 </a:t>
            </a:r>
            <a:r>
              <a:rPr lang="en-US" altLang="en-US" sz="2400" dirty="0">
                <a:latin typeface="Calibri" panose="020F0502020204030204" pitchFamily="34" charset="0"/>
              </a:rPr>
              <a:t>and </a:t>
            </a:r>
            <a:r>
              <a:rPr lang="el-GR" altLang="en-US" sz="2400" dirty="0">
                <a:latin typeface="Calibri" panose="020F0502020204030204" pitchFamily="34" charset="0"/>
              </a:rPr>
              <a:t>σ</a:t>
            </a:r>
            <a:r>
              <a:rPr lang="en-US" altLang="en-US" sz="2400" baseline="-25000" dirty="0">
                <a:latin typeface="Calibri" panose="020F0502020204030204" pitchFamily="34" charset="0"/>
              </a:rPr>
              <a:t>2 </a:t>
            </a:r>
            <a:r>
              <a:rPr lang="en-US" altLang="en-US" sz="2400" dirty="0">
                <a:latin typeface="Calibri" panose="020F0502020204030204" pitchFamily="34" charset="0"/>
              </a:rPr>
              <a:t>are the respective standard deviation of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&gt; 0: A and B are positively correlated (X</a:t>
            </a:r>
            <a:r>
              <a:rPr lang="en-US" altLang="en-US" sz="2400" baseline="-25000" dirty="0">
                <a:latin typeface="Calibri" panose="020F0502020204030204" pitchFamily="34" charset="0"/>
              </a:rPr>
              <a:t>1</a:t>
            </a:r>
            <a:r>
              <a:rPr lang="en-US" altLang="en-US" sz="2400" dirty="0">
                <a:latin typeface="Calibri" panose="020F0502020204030204" pitchFamily="34" charset="0"/>
              </a:rPr>
              <a:t>’s values increase as X</a:t>
            </a:r>
            <a:r>
              <a:rPr lang="en-US" altLang="en-US" sz="2400" baseline="-25000" dirty="0">
                <a:latin typeface="Calibri" panose="020F0502020204030204" pitchFamily="34" charset="0"/>
              </a:rPr>
              <a:t>2</a:t>
            </a:r>
            <a:r>
              <a:rPr lang="en-US" altLang="en-US" sz="2400" dirty="0">
                <a:latin typeface="Calibri" panose="020F0502020204030204" pitchFamily="34" charset="0"/>
              </a:rPr>
              <a:t>’s)</a:t>
            </a:r>
          </a:p>
          <a:p>
            <a:pPr lvl="1">
              <a:spcAft>
                <a:spcPts val="600"/>
              </a:spcAft>
            </a:pPr>
            <a:r>
              <a:rPr lang="en-US" altLang="en-US" sz="2400" dirty="0">
                <a:latin typeface="Calibri" panose="020F0502020204030204" pitchFamily="34" charset="0"/>
              </a:rPr>
              <a:t> The higher, the stronger correlation</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 0: independent (under the same assumption as discussed in co-variance)</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&lt; 0: negatively correlated</a:t>
            </a:r>
          </a:p>
        </p:txBody>
      </p:sp>
      <p:graphicFrame>
        <p:nvGraphicFramePr>
          <p:cNvPr id="7" name="Object 6"/>
          <p:cNvGraphicFramePr>
            <a:graphicFrameLocks noChangeAspect="1"/>
          </p:cNvGraphicFramePr>
          <p:nvPr/>
        </p:nvGraphicFramePr>
        <p:xfrm>
          <a:off x="3856775" y="1880689"/>
          <a:ext cx="2284307" cy="773693"/>
        </p:xfrm>
        <a:graphic>
          <a:graphicData uri="http://schemas.openxmlformats.org/presentationml/2006/ole">
            <mc:AlternateContent xmlns:mc="http://schemas.openxmlformats.org/markup-compatibility/2006">
              <mc:Choice xmlns:v="urn:schemas-microsoft-com:vml" Requires="v">
                <p:oleObj spid="_x0000_s12292" name="Equation" r:id="rId4" imgW="1384200" imgH="469800" progId="Equation.DSMT4">
                  <p:embed/>
                </p:oleObj>
              </mc:Choice>
              <mc:Fallback>
                <p:oleObj name="Equation" r:id="rId4" imgW="1384200" imgH="469800" progId="Equation.DSMT4">
                  <p:embed/>
                  <p:pic>
                    <p:nvPicPr>
                      <p:cNvPr id="7" name="Object 6"/>
                      <p:cNvPicPr/>
                      <p:nvPr/>
                    </p:nvPicPr>
                    <p:blipFill>
                      <a:blip r:embed="rId5"/>
                      <a:stretch>
                        <a:fillRect/>
                      </a:stretch>
                    </p:blipFill>
                    <p:spPr>
                      <a:xfrm>
                        <a:off x="3856775" y="1880689"/>
                        <a:ext cx="2284307" cy="77369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526EE45-24F7-4EF6-AA9F-620010421A37}"/>
                  </a:ext>
                </a:extLst>
              </p:cNvPr>
              <p:cNvSpPr/>
              <p:nvPr/>
            </p:nvSpPr>
            <p:spPr>
              <a:xfrm>
                <a:off x="6690507" y="2732002"/>
                <a:ext cx="5435527" cy="10787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000" i="1" smtClean="0">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𝜌</m:t>
                              </m:r>
                            </m:e>
                          </m:acc>
                        </m:e>
                        <m:sub>
                          <m:r>
                            <a:rPr lang="en-US" altLang="en-US" sz="2000" i="1">
                              <a:latin typeface="Cambria Math" panose="02040503050406030204" pitchFamily="18" charset="0"/>
                            </a:rPr>
                            <m:t>12</m:t>
                          </m:r>
                        </m:sub>
                      </m:sSub>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𝜎</m:t>
                                  </m:r>
                                </m:e>
                              </m:acc>
                            </m:e>
                            <m:sub>
                              <m:r>
                                <a:rPr lang="en-US" altLang="en-US" sz="2000" i="1">
                                  <a:latin typeface="Cambria Math" panose="02040503050406030204" pitchFamily="18" charset="0"/>
                                </a:rPr>
                                <m:t>12</m:t>
                              </m:r>
                            </m:sub>
                          </m:sSub>
                        </m:num>
                        <m:den>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𝜎</m:t>
                                  </m:r>
                                </m:e>
                              </m:acc>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𝜎</m:t>
                                  </m:r>
                                </m:e>
                              </m:acc>
                            </m:e>
                            <m:sub>
                              <m:r>
                                <a:rPr lang="en-US" altLang="en-US" sz="2000" i="1">
                                  <a:latin typeface="Cambria Math" panose="02040503050406030204" pitchFamily="18" charset="0"/>
                                </a:rPr>
                                <m:t>2</m:t>
                              </m:r>
                            </m:sub>
                          </m:sSub>
                        </m:den>
                      </m:f>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r>
                                <a:rPr lang="en-US" altLang="en-US" sz="2000" i="1">
                                  <a:latin typeface="Cambria Math" panose="02040503050406030204" pitchFamily="18" charset="0"/>
                                </a:rPr>
                                <m:t>=</m:t>
                              </m:r>
                              <m:r>
                                <m:rPr>
                                  <m:brk m:alnAt="23"/>
                                </m:rPr>
                                <a:rPr lang="en-US" altLang="en-US" sz="2000" i="1">
                                  <a:latin typeface="Cambria Math" panose="02040503050406030204" pitchFamily="18" charset="0"/>
                                </a:rPr>
                                <m:t>1</m:t>
                              </m:r>
                            </m:sub>
                            <m:sup>
                              <m:r>
                                <a:rPr lang="en-US" altLang="en-US" sz="2000" i="1">
                                  <a:latin typeface="Cambria Math" panose="02040503050406030204" pitchFamily="18" charset="0"/>
                                </a:rPr>
                                <m:t>𝑛</m:t>
                              </m:r>
                            </m:sup>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1</m:t>
                                      </m:r>
                                    </m:sub>
                                  </m:sSub>
                                </m:e>
                              </m:d>
                            </m:e>
                          </m:nary>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2</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2</m:t>
                                  </m:r>
                                </m:sub>
                              </m:sSub>
                            </m:e>
                          </m:d>
                        </m:num>
                        <m:den>
                          <m:rad>
                            <m:radPr>
                              <m:degHide m:val="on"/>
                              <m:ctrlPr>
                                <a:rPr lang="en-US" altLang="en-US" sz="2000" i="1">
                                  <a:latin typeface="Cambria Math" panose="02040503050406030204" pitchFamily="18" charset="0"/>
                                </a:rPr>
                              </m:ctrlPr>
                            </m:radPr>
                            <m:deg/>
                            <m:e>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r>
                                    <a:rPr lang="en-US" altLang="en-US" sz="2000" i="1">
                                      <a:latin typeface="Cambria Math" panose="02040503050406030204" pitchFamily="18" charset="0"/>
                                    </a:rPr>
                                    <m:t>=1</m:t>
                                  </m:r>
                                </m:sub>
                                <m:sup>
                                  <m:r>
                                    <a:rPr lang="en-US" altLang="en-US" sz="2000" i="1">
                                      <a:latin typeface="Cambria Math" panose="02040503050406030204" pitchFamily="18" charset="0"/>
                                    </a:rPr>
                                    <m:t>𝑛</m:t>
                                  </m:r>
                                </m:sup>
                                <m:e>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1</m:t>
                                              </m:r>
                                            </m:sub>
                                          </m:sSub>
                                        </m:e>
                                      </m:d>
                                    </m:e>
                                    <m:sup>
                                      <m:r>
                                        <a:rPr lang="en-US" altLang="en-US" sz="2000" i="1">
                                          <a:latin typeface="Cambria Math" panose="02040503050406030204" pitchFamily="18" charset="0"/>
                                        </a:rPr>
                                        <m:t>2</m:t>
                                      </m:r>
                                    </m:sup>
                                  </m:sSup>
                                </m:e>
                              </m:nary>
                              <m:sSup>
                                <m:sSupPr>
                                  <m:ctrlPr>
                                    <a:rPr lang="en-US" altLang="en-US" sz="2000" i="1">
                                      <a:latin typeface="Cambria Math" panose="02040503050406030204" pitchFamily="18" charset="0"/>
                                    </a:rPr>
                                  </m:ctrlPr>
                                </m:sSupPr>
                                <m:e>
                                  <m:nary>
                                    <m:naryPr>
                                      <m:chr m:val="∑"/>
                                      <m:limLoc m:val="subSup"/>
                                      <m:ctrlPr>
                                        <a:rPr lang="en-US" altLang="en-US" sz="2000" i="1" smtClean="0">
                                          <a:latin typeface="Cambria Math" panose="02040503050406030204" pitchFamily="18" charset="0"/>
                                        </a:rPr>
                                      </m:ctrlPr>
                                    </m:naryPr>
                                    <m:sub>
                                      <m:r>
                                        <m:rPr>
                                          <m:brk m:alnAt="25"/>
                                        </m:rP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=1</m:t>
                                      </m:r>
                                    </m:sub>
                                    <m:sup>
                                      <m:r>
                                        <a:rPr lang="en-US" altLang="en-US" sz="2000" b="0" i="1" smtClean="0">
                                          <a:latin typeface="Cambria Math" panose="02040503050406030204" pitchFamily="18" charset="0"/>
                                        </a:rPr>
                                        <m:t>𝑛</m:t>
                                      </m:r>
                                    </m:sup>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2</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2</m:t>
                                              </m:r>
                                            </m:sub>
                                          </m:sSub>
                                        </m:e>
                                      </m:d>
                                    </m:e>
                                  </m:nary>
                                </m:e>
                                <m:sup>
                                  <m:r>
                                    <a:rPr lang="en-US" altLang="en-US" sz="2000" i="1">
                                      <a:latin typeface="Cambria Math" panose="02040503050406030204" pitchFamily="18" charset="0"/>
                                    </a:rPr>
                                    <m:t>2</m:t>
                                  </m:r>
                                </m:sup>
                              </m:sSup>
                            </m:e>
                          </m:rad>
                        </m:den>
                      </m:f>
                    </m:oMath>
                  </m:oMathPara>
                </a14:m>
                <a:endParaRPr lang="en-US" dirty="0"/>
              </a:p>
            </p:txBody>
          </p:sp>
        </mc:Choice>
        <mc:Fallback xmlns="">
          <p:sp>
            <p:nvSpPr>
              <p:cNvPr id="2" name="矩形 1">
                <a:extLst>
                  <a:ext uri="{FF2B5EF4-FFF2-40B4-BE49-F238E27FC236}">
                    <a16:creationId xmlns:a16="http://schemas.microsoft.com/office/drawing/2014/main" id="{6526EE45-24F7-4EF6-AA9F-620010421A37}"/>
                  </a:ext>
                </a:extLst>
              </p:cNvPr>
              <p:cNvSpPr>
                <a:spLocks noRot="1" noChangeAspect="1" noMove="1" noResize="1" noEditPoints="1" noAdjustHandles="1" noChangeArrowheads="1" noChangeShapeType="1" noTextEdit="1"/>
              </p:cNvSpPr>
              <p:nvPr/>
            </p:nvSpPr>
            <p:spPr>
              <a:xfrm>
                <a:off x="6690507" y="2732002"/>
                <a:ext cx="5435527" cy="107875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190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56665" y="304800"/>
            <a:ext cx="10954870" cy="685800"/>
          </a:xfrm>
          <a:noFill/>
        </p:spPr>
        <p:txBody>
          <a:bodyPr vert="horz" lIns="92075" tIns="46038" rIns="92075" bIns="46038" rtlCol="0" anchor="ctr">
            <a:normAutofit fontScale="90000"/>
          </a:bodyPr>
          <a:lstStyle/>
          <a:p>
            <a:r>
              <a:rPr lang="en-US" altLang="en-US" dirty="0"/>
              <a:t>Types of Data Sets: (2) Graphs and Networks</a:t>
            </a:r>
          </a:p>
        </p:txBody>
      </p:sp>
      <p:sp>
        <p:nvSpPr>
          <p:cNvPr id="17412" name="Rectangle 3"/>
          <p:cNvSpPr>
            <a:spLocks noGrp="1" noChangeArrowheads="1"/>
          </p:cNvSpPr>
          <p:nvPr>
            <p:ph type="body" idx="1"/>
          </p:nvPr>
        </p:nvSpPr>
        <p:spPr>
          <a:xfrm>
            <a:off x="656665" y="1116106"/>
            <a:ext cx="8747312" cy="1578968"/>
          </a:xfrm>
          <a:noFill/>
        </p:spPr>
        <p:txBody>
          <a:bodyPr vert="horz" lIns="92075" tIns="46038" rIns="92075" bIns="46038" rtlCol="0">
            <a:noAutofit/>
          </a:bodyPr>
          <a:lstStyle/>
          <a:p>
            <a:pPr marL="523881" indent="-342900">
              <a:lnSpc>
                <a:spcPct val="200000"/>
              </a:lnSpc>
              <a:spcBef>
                <a:spcPts val="0"/>
              </a:spcBef>
            </a:pPr>
            <a:r>
              <a:rPr lang="en-US" altLang="en-US" sz="2400" dirty="0">
                <a:cs typeface="Times New Roman" panose="02020603050405020304" pitchFamily="18" charset="0"/>
              </a:rPr>
              <a:t>Transportation network</a:t>
            </a:r>
          </a:p>
          <a:p>
            <a:pPr marL="523881" indent="-342900">
              <a:lnSpc>
                <a:spcPct val="200000"/>
              </a:lnSpc>
              <a:spcBef>
                <a:spcPts val="0"/>
              </a:spcBef>
            </a:pPr>
            <a:r>
              <a:rPr lang="en-US" altLang="en-US" sz="2400" dirty="0">
                <a:cs typeface="Times New Roman" panose="02020603050405020304" pitchFamily="18" charset="0"/>
              </a:rPr>
              <a:t>World Wide Web</a:t>
            </a:r>
          </a:p>
        </p:txBody>
      </p:sp>
      <p:pic>
        <p:nvPicPr>
          <p:cNvPr id="35846" name="Picture 6" descr="http://www.hotelsneardcmetro.com/wp-content/uploads/2013/03/washington-dc-metro-station-with-hotels-close-b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74" y="1263315"/>
            <a:ext cx="3110252" cy="2789405"/>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www.vlib.us/web/opte.o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725" y="1232639"/>
            <a:ext cx="2672455" cy="2850757"/>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http://chem.ch.huji.ac.il/pics/bin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418" y="2658018"/>
            <a:ext cx="2842421" cy="25882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656665" y="5156102"/>
            <a:ext cx="4952342" cy="1788460"/>
          </a:xfrm>
          <a:prstGeom prst="rect">
            <a:avLst/>
          </a:prstGeom>
          <a:noFill/>
        </p:spPr>
        <p:txBody>
          <a:bodyPr vert="horz" lIns="92075" tIns="46038" rIns="92075" bIns="46038" rtlCol="0">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523881" indent="-342900">
              <a:lnSpc>
                <a:spcPct val="200000"/>
              </a:lnSpc>
              <a:spcBef>
                <a:spcPts val="0"/>
              </a:spcBef>
            </a:pPr>
            <a:r>
              <a:rPr lang="en-US" altLang="en-US" sz="2400" dirty="0">
                <a:cs typeface="Times New Roman" panose="02020603050405020304" pitchFamily="18" charset="0"/>
              </a:rPr>
              <a:t>Molecular Structures</a:t>
            </a:r>
          </a:p>
          <a:p>
            <a:pPr marL="523881" indent="-342900">
              <a:lnSpc>
                <a:spcPct val="200000"/>
              </a:lnSpc>
              <a:spcBef>
                <a:spcPts val="0"/>
              </a:spcBef>
            </a:pPr>
            <a:r>
              <a:rPr lang="en-US" altLang="en-US" sz="2400" dirty="0">
                <a:cs typeface="Times New Roman" panose="02020603050405020304" pitchFamily="18" charset="0"/>
              </a:rPr>
              <a:t>Social or information networks</a:t>
            </a:r>
          </a:p>
        </p:txBody>
      </p:sp>
      <p:pic>
        <p:nvPicPr>
          <p:cNvPr id="35852" name="Picture 12" descr="http://cdn1.tnwcdn.com/wp-content/blogs.dir/1/files/2013/11/social-network-lin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007" y="4199929"/>
            <a:ext cx="4670924" cy="262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t>Visualizing Changes of Correlation Coefficient</a:t>
            </a:r>
          </a:p>
        </p:txBody>
      </p:sp>
      <p:sp>
        <p:nvSpPr>
          <p:cNvPr id="4100" name="Rectangle 3"/>
          <p:cNvSpPr>
            <a:spLocks noGrp="1" noChangeArrowheads="1"/>
          </p:cNvSpPr>
          <p:nvPr>
            <p:ph type="body" idx="1"/>
          </p:nvPr>
        </p:nvSpPr>
        <p:spPr>
          <a:xfrm>
            <a:off x="6224668" y="2496963"/>
            <a:ext cx="4997512" cy="2143534"/>
          </a:xfrm>
        </p:spPr>
        <p:txBody>
          <a:bodyPr/>
          <a:lstStyle/>
          <a:p>
            <a:pPr defTabSz="914400" fontAlgn="base">
              <a:spcBef>
                <a:spcPct val="50000"/>
              </a:spcBef>
              <a:spcAft>
                <a:spcPct val="0"/>
              </a:spcAft>
            </a:pPr>
            <a:r>
              <a:rPr lang="en-US" altLang="en-US" sz="2400" dirty="0">
                <a:solidFill>
                  <a:srgbClr val="000000"/>
                </a:solidFill>
              </a:rPr>
              <a:t>Correlation coefficient value range: [–1, 1]</a:t>
            </a:r>
          </a:p>
          <a:p>
            <a:pPr defTabSz="914400" fontAlgn="base">
              <a:spcBef>
                <a:spcPct val="50000"/>
              </a:spcBef>
              <a:spcAft>
                <a:spcPct val="0"/>
              </a:spcAft>
            </a:pPr>
            <a:r>
              <a:rPr lang="en-US" altLang="en-US" sz="2400" dirty="0">
                <a:solidFill>
                  <a:srgbClr val="000000"/>
                </a:solidFill>
              </a:rPr>
              <a:t>A set of scatter plots shows sets of points and their correlation coefficients changing from –1 to 1 </a:t>
            </a:r>
            <a:r>
              <a:rPr lang="en-US" altLang="en-US" sz="2400" dirty="0"/>
              <a:t> </a:t>
            </a:r>
          </a:p>
        </p:txBody>
      </p:sp>
      <p:graphicFrame>
        <p:nvGraphicFramePr>
          <p:cNvPr id="4" name="Object 3"/>
          <p:cNvGraphicFramePr>
            <a:graphicFrameLocks noChangeAspect="1"/>
          </p:cNvGraphicFramePr>
          <p:nvPr/>
        </p:nvGraphicFramePr>
        <p:xfrm>
          <a:off x="0" y="1256281"/>
          <a:ext cx="6096000" cy="5381625"/>
        </p:xfrm>
        <a:graphic>
          <a:graphicData uri="http://schemas.openxmlformats.org/presentationml/2006/ole">
            <mc:AlternateContent xmlns:mc="http://schemas.openxmlformats.org/markup-compatibility/2006">
              <mc:Choice xmlns:v="urn:schemas-microsoft-com:vml" Requires="v">
                <p:oleObj spid="_x0000_s13316" name="Bitmap Image" r:id="rId4" imgW="6035563" imgH="5784081" progId="Paint.Picture">
                  <p:embed/>
                </p:oleObj>
              </mc:Choice>
              <mc:Fallback>
                <p:oleObj name="Bitmap Image" r:id="rId4" imgW="6035563" imgH="5784081" progId="Paint.Picture">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b="7918"/>
                      <a:stretch>
                        <a:fillRect/>
                      </a:stretch>
                    </p:blipFill>
                    <p:spPr bwMode="auto">
                      <a:xfrm>
                        <a:off x="0" y="1256281"/>
                        <a:ext cx="6096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352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Covariance Matrix</a:t>
            </a:r>
          </a:p>
        </p:txBody>
      </p:sp>
      <p:sp>
        <p:nvSpPr>
          <p:cNvPr id="4100" name="Rectangle 3"/>
          <p:cNvSpPr>
            <a:spLocks noGrp="1" noChangeArrowheads="1"/>
          </p:cNvSpPr>
          <p:nvPr>
            <p:ph type="body" idx="1"/>
          </p:nvPr>
        </p:nvSpPr>
        <p:spPr>
          <a:xfrm>
            <a:off x="628934" y="1183315"/>
            <a:ext cx="9896191" cy="3312486"/>
          </a:xfrm>
        </p:spPr>
        <p:txBody>
          <a:bodyPr/>
          <a:lstStyle/>
          <a:p>
            <a:pPr>
              <a:spcAft>
                <a:spcPts val="600"/>
              </a:spcAft>
            </a:pPr>
            <a:r>
              <a:rPr lang="en-US" sz="2400" dirty="0">
                <a:latin typeface="Calibri" pitchFamily="34" charset="0"/>
              </a:rPr>
              <a:t>The variance and covariance information for the two variables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can be summarized as 2 X 2 covariance matrix as </a:t>
            </a:r>
          </a:p>
          <a:p>
            <a:pPr>
              <a:spcAft>
                <a:spcPts val="600"/>
              </a:spcAft>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a:spcAft>
                <a:spcPts val="600"/>
              </a:spcAft>
              <a:defRPr/>
            </a:pPr>
            <a:r>
              <a:rPr lang="en-US" sz="2400" dirty="0">
                <a:latin typeface="Calibri" pitchFamily="34" charset="0"/>
              </a:rPr>
              <a:t>Generalizing it to </a:t>
            </a:r>
            <a:r>
              <a:rPr lang="en-US" sz="2400" i="1" dirty="0">
                <a:latin typeface="Calibri" pitchFamily="34" charset="0"/>
              </a:rPr>
              <a:t>d</a:t>
            </a:r>
            <a:r>
              <a:rPr lang="en-US" sz="2400" dirty="0">
                <a:latin typeface="Calibri" pitchFamily="34" charset="0"/>
              </a:rPr>
              <a:t> dimensions, we have,</a:t>
            </a:r>
          </a:p>
          <a:p>
            <a:pPr marL="0" indent="0">
              <a:spcBef>
                <a:spcPts val="1200"/>
              </a:spcBef>
              <a:buNone/>
            </a:pPr>
            <a:endParaRPr lang="en-US" sz="2000" dirty="0">
              <a:latin typeface="Calibri" pitchFamily="34" charset="0"/>
            </a:endParaRPr>
          </a:p>
        </p:txBody>
      </p:sp>
      <p:graphicFrame>
        <p:nvGraphicFramePr>
          <p:cNvPr id="6" name="Object 5"/>
          <p:cNvGraphicFramePr>
            <a:graphicFrameLocks noChangeAspect="1"/>
          </p:cNvGraphicFramePr>
          <p:nvPr/>
        </p:nvGraphicFramePr>
        <p:xfrm>
          <a:off x="2138494" y="1812140"/>
          <a:ext cx="6478949" cy="832516"/>
        </p:xfrm>
        <a:graphic>
          <a:graphicData uri="http://schemas.openxmlformats.org/presentationml/2006/ole">
            <mc:AlternateContent xmlns:mc="http://schemas.openxmlformats.org/markup-compatibility/2006">
              <mc:Choice xmlns:v="urn:schemas-microsoft-com:vml" Requires="v">
                <p:oleObj spid="_x0000_s14342" name="Equation" r:id="rId4" imgW="3555720" imgH="457200" progId="Equation.DSMT4">
                  <p:embed/>
                </p:oleObj>
              </mc:Choice>
              <mc:Fallback>
                <p:oleObj name="Equation" r:id="rId4" imgW="3555720" imgH="457200" progId="Equation.DSMT4">
                  <p:embed/>
                  <p:pic>
                    <p:nvPicPr>
                      <p:cNvPr id="6" name="Object 5"/>
                      <p:cNvPicPr/>
                      <p:nvPr/>
                    </p:nvPicPr>
                    <p:blipFill>
                      <a:blip r:embed="rId5"/>
                      <a:stretch>
                        <a:fillRect/>
                      </a:stretch>
                    </p:blipFill>
                    <p:spPr>
                      <a:xfrm>
                        <a:off x="2138494" y="1812140"/>
                        <a:ext cx="6478949" cy="832516"/>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304170" y="2564377"/>
          <a:ext cx="5621510" cy="1742683"/>
        </p:xfrm>
        <a:graphic>
          <a:graphicData uri="http://schemas.openxmlformats.org/presentationml/2006/ole">
            <mc:AlternateContent xmlns:mc="http://schemas.openxmlformats.org/markup-compatibility/2006">
              <mc:Choice xmlns:v="urn:schemas-microsoft-com:vml" Requires="v">
                <p:oleObj spid="_x0000_s14343" name="Equation" r:id="rId6" imgW="3111480" imgH="965160" progId="Equation.DSMT4">
                  <p:embed/>
                </p:oleObj>
              </mc:Choice>
              <mc:Fallback>
                <p:oleObj name="Equation" r:id="rId6" imgW="3111480" imgH="965160" progId="Equation.DSMT4">
                  <p:embed/>
                  <p:pic>
                    <p:nvPicPr>
                      <p:cNvPr id="7" name="Object 6"/>
                      <p:cNvPicPr/>
                      <p:nvPr/>
                    </p:nvPicPr>
                    <p:blipFill>
                      <a:blip r:embed="rId7"/>
                      <a:stretch>
                        <a:fillRect/>
                      </a:stretch>
                    </p:blipFill>
                    <p:spPr>
                      <a:xfrm>
                        <a:off x="2304170" y="2564377"/>
                        <a:ext cx="5621510" cy="1742683"/>
                      </a:xfrm>
                      <a:prstGeom prst="rect">
                        <a:avLst/>
                      </a:prstGeom>
                    </p:spPr>
                  </p:pic>
                </p:oleObj>
              </mc:Fallback>
            </mc:AlternateContent>
          </a:graphicData>
        </a:graphic>
      </p:graphicFrame>
      <p:pic>
        <p:nvPicPr>
          <p:cNvPr id="2" name="Picture 1"/>
          <p:cNvPicPr>
            <a:picLocks noChangeAspect="1"/>
          </p:cNvPicPr>
          <p:nvPr/>
        </p:nvPicPr>
        <p:blipFill>
          <a:blip r:embed="rId8"/>
          <a:stretch>
            <a:fillRect/>
          </a:stretch>
        </p:blipFill>
        <p:spPr>
          <a:xfrm>
            <a:off x="711200" y="4697506"/>
            <a:ext cx="4403725" cy="1800458"/>
          </a:xfrm>
          <a:prstGeom prst="rect">
            <a:avLst/>
          </a:prstGeom>
        </p:spPr>
      </p:pic>
      <p:pic>
        <p:nvPicPr>
          <p:cNvPr id="3" name="Picture 2"/>
          <p:cNvPicPr>
            <a:picLocks noChangeAspect="1"/>
          </p:cNvPicPr>
          <p:nvPr/>
        </p:nvPicPr>
        <p:blipFill>
          <a:blip r:embed="rId9"/>
          <a:stretch>
            <a:fillRect/>
          </a:stretch>
        </p:blipFill>
        <p:spPr>
          <a:xfrm>
            <a:off x="5377968" y="4767783"/>
            <a:ext cx="6334125" cy="1659904"/>
          </a:xfrm>
          <a:prstGeom prst="rect">
            <a:avLst/>
          </a:prstGeom>
        </p:spPr>
      </p:pic>
    </p:spTree>
    <p:extLst>
      <p:ext uri="{BB962C8B-B14F-4D97-AF65-F5344CB8AC3E}">
        <p14:creationId xmlns:p14="http://schemas.microsoft.com/office/powerpoint/2010/main" val="143785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228600"/>
            <a:ext cx="12192000" cy="762000"/>
          </a:xfrm>
        </p:spPr>
        <p:txBody>
          <a:bodyPr>
            <a:noAutofit/>
          </a:bodyPr>
          <a:lstStyle/>
          <a:p>
            <a:pPr eaLnBrk="1" hangingPunct="1"/>
            <a:r>
              <a:rPr lang="en-US" altLang="en-US" dirty="0"/>
              <a:t>Graphic Displays of Basic Statistical Descriptions</a:t>
            </a:r>
          </a:p>
        </p:txBody>
      </p:sp>
      <p:sp>
        <p:nvSpPr>
          <p:cNvPr id="24580" name="Rectangle 3"/>
          <p:cNvSpPr>
            <a:spLocks noGrp="1" noChangeArrowheads="1"/>
          </p:cNvSpPr>
          <p:nvPr>
            <p:ph type="body" idx="1"/>
          </p:nvPr>
        </p:nvSpPr>
        <p:spPr>
          <a:xfrm>
            <a:off x="571499" y="1219200"/>
            <a:ext cx="11049001" cy="5384800"/>
          </a:xfrm>
        </p:spPr>
        <p:txBody>
          <a:bodyPr/>
          <a:lstStyle/>
          <a:p>
            <a:pPr eaLnBrk="1" hangingPunct="1">
              <a:spcAft>
                <a:spcPts val="600"/>
              </a:spcAft>
              <a:buSzPct val="80000"/>
            </a:pPr>
            <a:r>
              <a:rPr lang="en-US" altLang="en-US" sz="2400" b="1" dirty="0"/>
              <a:t>Boxplot</a:t>
            </a:r>
            <a:r>
              <a:rPr lang="en-US" altLang="en-US" sz="2400" dirty="0"/>
              <a:t>: graphic display of five-number summary</a:t>
            </a:r>
          </a:p>
          <a:p>
            <a:pPr eaLnBrk="1" hangingPunct="1">
              <a:spcAft>
                <a:spcPts val="600"/>
              </a:spcAft>
              <a:buSzPct val="80000"/>
            </a:pPr>
            <a:r>
              <a:rPr lang="en-US" altLang="en-US" sz="2400" b="1" dirty="0"/>
              <a:t>Histogram</a:t>
            </a:r>
            <a:r>
              <a:rPr lang="en-US" altLang="en-US" sz="2400" dirty="0"/>
              <a:t>: x-axis are values, y-axis </a:t>
            </a:r>
            <a:r>
              <a:rPr lang="en-US" altLang="en-US" sz="2400" dirty="0" err="1"/>
              <a:t>repres</a:t>
            </a:r>
            <a:r>
              <a:rPr lang="en-US" altLang="en-US" sz="2400" dirty="0"/>
              <a:t>. frequencies </a:t>
            </a:r>
          </a:p>
          <a:p>
            <a:pPr eaLnBrk="1" hangingPunct="1">
              <a:spcAft>
                <a:spcPts val="600"/>
              </a:spcAft>
              <a:buSzPct val="80000"/>
            </a:pPr>
            <a:r>
              <a:rPr lang="en-US" altLang="en-US" sz="2400" b="1" dirty="0"/>
              <a:t>Quantile plot</a:t>
            </a:r>
            <a:r>
              <a:rPr lang="en-US" altLang="en-US" sz="2400" dirty="0"/>
              <a:t>:  each value </a:t>
            </a:r>
            <a:r>
              <a:rPr lang="en-US" altLang="en-US" sz="2400" i="1" dirty="0"/>
              <a:t>x</a:t>
            </a:r>
            <a:r>
              <a:rPr lang="en-US" altLang="en-US" sz="2400" i="1" baseline="-25000" dirty="0"/>
              <a:t>i</a:t>
            </a:r>
            <a:r>
              <a:rPr lang="en-US" altLang="en-US" sz="2400" baseline="-25000" dirty="0"/>
              <a:t>  </a:t>
            </a:r>
            <a:r>
              <a:rPr lang="en-US" altLang="en-US" sz="2400" dirty="0"/>
              <a:t>is paired with </a:t>
            </a:r>
            <a:r>
              <a:rPr lang="en-US" altLang="en-US" sz="2400" i="1" dirty="0"/>
              <a:t>f</a:t>
            </a:r>
            <a:r>
              <a:rPr lang="en-US" altLang="en-US" sz="2400" i="1" baseline="-25000" dirty="0"/>
              <a:t>i </a:t>
            </a:r>
            <a:r>
              <a:rPr lang="en-US" altLang="en-US" sz="2400" dirty="0"/>
              <a:t> indicating that approximately 100 </a:t>
            </a:r>
            <a:r>
              <a:rPr lang="en-US" altLang="en-US" sz="2400" i="1" dirty="0"/>
              <a:t>f</a:t>
            </a:r>
            <a:r>
              <a:rPr lang="en-US" altLang="en-US" sz="2400" i="1" baseline="-25000" dirty="0"/>
              <a:t>i </a:t>
            </a:r>
            <a:r>
              <a:rPr lang="en-US" altLang="en-US" sz="2400" dirty="0"/>
              <a:t>% of data  are </a:t>
            </a:r>
            <a:r>
              <a:rPr lang="en-US" altLang="en-US" sz="2400" dirty="0">
                <a:sym typeface="Symbol" panose="05050102010706020507" pitchFamily="18" charset="2"/>
              </a:rPr>
              <a:t></a:t>
            </a:r>
            <a:r>
              <a:rPr lang="en-US" altLang="en-US" sz="2400" dirty="0"/>
              <a:t> </a:t>
            </a:r>
            <a:r>
              <a:rPr lang="en-US" altLang="en-US" sz="2400" i="1" dirty="0"/>
              <a:t>x</a:t>
            </a:r>
            <a:r>
              <a:rPr lang="en-US" altLang="en-US" sz="2400" i="1" baseline="-25000" dirty="0"/>
              <a:t>i</a:t>
            </a:r>
            <a:r>
              <a:rPr lang="en-US" altLang="en-US" sz="2400" baseline="-25000" dirty="0"/>
              <a:t> </a:t>
            </a:r>
            <a:endParaRPr lang="en-US" altLang="en-US" sz="2400" dirty="0"/>
          </a:p>
          <a:p>
            <a:pPr eaLnBrk="1" hangingPunct="1">
              <a:spcAft>
                <a:spcPts val="600"/>
              </a:spcAft>
              <a:buSzPct val="80000"/>
            </a:pPr>
            <a:r>
              <a:rPr lang="en-US" altLang="en-US" sz="2400" b="1" dirty="0"/>
              <a:t>Quantile-quantile (q-q) plot</a:t>
            </a:r>
            <a:r>
              <a:rPr lang="en-US" altLang="en-US" sz="2400" dirty="0"/>
              <a:t>: graphs the quantiles of one </a:t>
            </a:r>
            <a:r>
              <a:rPr lang="en-US" altLang="en-US" sz="2400" dirty="0" err="1"/>
              <a:t>univariant</a:t>
            </a:r>
            <a:r>
              <a:rPr lang="en-US" altLang="en-US" sz="2400" dirty="0"/>
              <a:t> distribution against the corresponding quantiles of another</a:t>
            </a:r>
          </a:p>
          <a:p>
            <a:pPr eaLnBrk="1" hangingPunct="1">
              <a:spcAft>
                <a:spcPts val="600"/>
              </a:spcAft>
              <a:buSzPct val="80000"/>
            </a:pPr>
            <a:r>
              <a:rPr lang="en-US" altLang="en-US" sz="2400" b="1" dirty="0"/>
              <a:t>Scatter plot</a:t>
            </a:r>
            <a:r>
              <a:rPr lang="en-US" altLang="en-US" sz="2400" dirty="0"/>
              <a:t>: each pair of values is a pair of coordinates and plotted as points in the plane</a:t>
            </a:r>
          </a:p>
        </p:txBody>
      </p:sp>
    </p:spTree>
    <p:extLst>
      <p:ext uri="{BB962C8B-B14F-4D97-AF65-F5344CB8AC3E}">
        <p14:creationId xmlns:p14="http://schemas.microsoft.com/office/powerpoint/2010/main" val="218631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1718" y="0"/>
            <a:ext cx="12263718" cy="950259"/>
          </a:xfrm>
        </p:spPr>
        <p:txBody>
          <a:bodyPr>
            <a:noAutofit/>
          </a:bodyPr>
          <a:lstStyle/>
          <a:p>
            <a:r>
              <a:rPr lang="en-US" altLang="en-US" sz="4000" dirty="0"/>
              <a:t>Measuring the Dispersion of Data: Quartiles &amp; Boxplots   </a:t>
            </a:r>
          </a:p>
        </p:txBody>
      </p:sp>
      <p:sp>
        <p:nvSpPr>
          <p:cNvPr id="20484" name="Rectangle 3"/>
          <p:cNvSpPr>
            <a:spLocks noGrp="1" noChangeArrowheads="1"/>
          </p:cNvSpPr>
          <p:nvPr>
            <p:ph type="body" sz="half" idx="1"/>
          </p:nvPr>
        </p:nvSpPr>
        <p:spPr>
          <a:xfrm>
            <a:off x="571500" y="1164292"/>
            <a:ext cx="7153364" cy="4516072"/>
          </a:xfrm>
        </p:spPr>
        <p:txBody>
          <a:bodyPr/>
          <a:lstStyle/>
          <a:p>
            <a:pPr>
              <a:spcAft>
                <a:spcPts val="600"/>
              </a:spcAft>
            </a:pPr>
            <a:r>
              <a:rPr lang="en-US" altLang="en-US" b="1" dirty="0">
                <a:latin typeface="Calibri" panose="020F0502020204030204" pitchFamily="34" charset="0"/>
              </a:rPr>
              <a:t>Quartiles</a:t>
            </a:r>
            <a:r>
              <a:rPr lang="en-US" altLang="en-US" dirty="0">
                <a:latin typeface="Calibri" panose="020F0502020204030204" pitchFamily="34" charset="0"/>
              </a:rPr>
              <a:t>: Q</a:t>
            </a:r>
            <a:r>
              <a:rPr lang="en-US" altLang="en-US" baseline="-25000" dirty="0">
                <a:latin typeface="Calibri" panose="020F0502020204030204" pitchFamily="34" charset="0"/>
              </a:rPr>
              <a:t>1</a:t>
            </a:r>
            <a:r>
              <a:rPr lang="en-US" altLang="en-US" dirty="0">
                <a:latin typeface="Calibri" panose="020F0502020204030204" pitchFamily="34" charset="0"/>
              </a:rPr>
              <a:t> (25</a:t>
            </a:r>
            <a:r>
              <a:rPr lang="en-US" altLang="en-US" baseline="30000" dirty="0">
                <a:latin typeface="Calibri" panose="020F0502020204030204" pitchFamily="34" charset="0"/>
              </a:rPr>
              <a:t>th</a:t>
            </a:r>
            <a:r>
              <a:rPr lang="en-US" altLang="en-US" dirty="0">
                <a:latin typeface="Calibri" panose="020F0502020204030204" pitchFamily="34" charset="0"/>
              </a:rPr>
              <a:t> percentile), Q</a:t>
            </a:r>
            <a:r>
              <a:rPr lang="en-US" altLang="en-US" baseline="-25000" dirty="0">
                <a:latin typeface="Calibri" panose="020F0502020204030204" pitchFamily="34" charset="0"/>
              </a:rPr>
              <a:t>3</a:t>
            </a:r>
            <a:r>
              <a:rPr lang="en-US" altLang="en-US" dirty="0">
                <a:latin typeface="Calibri" panose="020F0502020204030204" pitchFamily="34" charset="0"/>
              </a:rPr>
              <a:t> (75</a:t>
            </a:r>
            <a:r>
              <a:rPr lang="en-US" altLang="en-US" baseline="30000" dirty="0">
                <a:latin typeface="Calibri" panose="020F0502020204030204" pitchFamily="34" charset="0"/>
              </a:rPr>
              <a:t>th</a:t>
            </a:r>
            <a:r>
              <a:rPr lang="en-US" altLang="en-US" dirty="0">
                <a:latin typeface="Calibri" panose="020F0502020204030204" pitchFamily="34" charset="0"/>
              </a:rPr>
              <a:t> percentile)</a:t>
            </a:r>
          </a:p>
          <a:p>
            <a:pPr>
              <a:spcAft>
                <a:spcPts val="600"/>
              </a:spcAft>
            </a:pPr>
            <a:r>
              <a:rPr lang="en-US" altLang="en-US" b="1" dirty="0">
                <a:latin typeface="Calibri" panose="020F0502020204030204" pitchFamily="34" charset="0"/>
              </a:rPr>
              <a:t>Inter-quartile range</a:t>
            </a:r>
            <a:r>
              <a:rPr lang="en-US" altLang="en-US" dirty="0">
                <a:latin typeface="Calibri" panose="020F0502020204030204" pitchFamily="34" charset="0"/>
              </a:rPr>
              <a:t>: IQR = Q</a:t>
            </a:r>
            <a:r>
              <a:rPr lang="en-US" altLang="en-US" baseline="-25000" dirty="0">
                <a:latin typeface="Calibri" panose="020F0502020204030204" pitchFamily="34" charset="0"/>
              </a:rPr>
              <a:t>3 </a:t>
            </a:r>
            <a:r>
              <a:rPr lang="en-US" altLang="en-US" dirty="0">
                <a:latin typeface="Calibri" panose="020F0502020204030204" pitchFamily="34" charset="0"/>
              </a:rPr>
              <a:t>–</a:t>
            </a:r>
            <a:r>
              <a:rPr lang="en-US" altLang="en-US" baseline="-25000" dirty="0">
                <a:latin typeface="Calibri" panose="020F0502020204030204" pitchFamily="34" charset="0"/>
              </a:rPr>
              <a:t> </a:t>
            </a:r>
            <a:r>
              <a:rPr lang="en-US" altLang="en-US" dirty="0">
                <a:latin typeface="Calibri" panose="020F0502020204030204" pitchFamily="34" charset="0"/>
              </a:rPr>
              <a:t>Q</a:t>
            </a:r>
            <a:r>
              <a:rPr lang="en-US" altLang="en-US" baseline="-25000" dirty="0">
                <a:latin typeface="Calibri" panose="020F0502020204030204" pitchFamily="34" charset="0"/>
              </a:rPr>
              <a:t>1 </a:t>
            </a:r>
          </a:p>
          <a:p>
            <a:pPr>
              <a:spcAft>
                <a:spcPts val="600"/>
              </a:spcAft>
            </a:pPr>
            <a:r>
              <a:rPr lang="en-US" altLang="en-US" b="1" dirty="0">
                <a:latin typeface="Calibri" panose="020F0502020204030204" pitchFamily="34" charset="0"/>
              </a:rPr>
              <a:t>Five number summary</a:t>
            </a:r>
            <a:r>
              <a:rPr lang="en-US" altLang="en-US" dirty="0">
                <a:latin typeface="Calibri" panose="020F0502020204030204" pitchFamily="34" charset="0"/>
              </a:rPr>
              <a:t>: min, Q</a:t>
            </a:r>
            <a:r>
              <a:rPr lang="en-US" altLang="en-US" baseline="-25000" dirty="0">
                <a:latin typeface="Calibri" panose="020F0502020204030204" pitchFamily="34" charset="0"/>
              </a:rPr>
              <a:t>1</a:t>
            </a:r>
            <a:r>
              <a:rPr lang="en-US" altLang="en-US" dirty="0">
                <a:latin typeface="Calibri" panose="020F0502020204030204" pitchFamily="34" charset="0"/>
              </a:rPr>
              <a:t>, median,</a:t>
            </a:r>
            <a:r>
              <a:rPr lang="en-US" altLang="en-US" baseline="-25000" dirty="0">
                <a:latin typeface="Calibri" panose="020F0502020204030204" pitchFamily="34" charset="0"/>
              </a:rPr>
              <a:t> </a:t>
            </a:r>
            <a:r>
              <a:rPr lang="en-US" altLang="en-US" dirty="0">
                <a:latin typeface="Calibri" panose="020F0502020204030204" pitchFamily="34" charset="0"/>
              </a:rPr>
              <a:t>Q</a:t>
            </a:r>
            <a:r>
              <a:rPr lang="en-US" altLang="en-US" baseline="-25000" dirty="0">
                <a:latin typeface="Calibri" panose="020F0502020204030204" pitchFamily="34" charset="0"/>
              </a:rPr>
              <a:t>3</a:t>
            </a:r>
            <a:r>
              <a:rPr lang="en-US" altLang="en-US" dirty="0">
                <a:latin typeface="Calibri" panose="020F0502020204030204" pitchFamily="34" charset="0"/>
              </a:rPr>
              <a:t>, max</a:t>
            </a:r>
          </a:p>
          <a:p>
            <a:pPr>
              <a:spcAft>
                <a:spcPts val="600"/>
              </a:spcAft>
            </a:pPr>
            <a:r>
              <a:rPr lang="en-US" altLang="en-US" b="1" dirty="0">
                <a:latin typeface="Calibri" panose="020F0502020204030204" pitchFamily="34" charset="0"/>
              </a:rPr>
              <a:t>Boxplot</a:t>
            </a:r>
            <a:r>
              <a:rPr lang="en-US" altLang="en-US" dirty="0">
                <a:latin typeface="Calibri" panose="020F0502020204030204" pitchFamily="34" charset="0"/>
              </a:rPr>
              <a:t>: Data is represented with a box</a:t>
            </a:r>
          </a:p>
          <a:p>
            <a:pPr lvl="1">
              <a:lnSpc>
                <a:spcPct val="120000"/>
              </a:lnSpc>
            </a:pPr>
            <a:r>
              <a:rPr lang="en-US" altLang="en-US" dirty="0">
                <a:latin typeface="Calibri" panose="020F0502020204030204" pitchFamily="34" charset="0"/>
              </a:rPr>
              <a:t>Q</a:t>
            </a:r>
            <a:r>
              <a:rPr lang="en-US" altLang="en-US" baseline="-25000" dirty="0">
                <a:latin typeface="Calibri" panose="020F0502020204030204" pitchFamily="34" charset="0"/>
              </a:rPr>
              <a:t>1</a:t>
            </a:r>
            <a:r>
              <a:rPr lang="en-US" altLang="en-US" dirty="0">
                <a:latin typeface="Calibri" panose="020F0502020204030204" pitchFamily="34" charset="0"/>
              </a:rPr>
              <a:t>, Q</a:t>
            </a:r>
            <a:r>
              <a:rPr lang="en-US" altLang="en-US" baseline="-25000" dirty="0">
                <a:latin typeface="Calibri" panose="020F0502020204030204" pitchFamily="34" charset="0"/>
              </a:rPr>
              <a:t>3</a:t>
            </a:r>
            <a:r>
              <a:rPr lang="en-US" altLang="en-US" dirty="0">
                <a:latin typeface="Calibri" panose="020F0502020204030204" pitchFamily="34" charset="0"/>
              </a:rPr>
              <a:t>, IQR:  The ends of the box are at the first and third quartiles, i.e., the height of the box is IQR</a:t>
            </a:r>
          </a:p>
          <a:p>
            <a:pPr lvl="1">
              <a:spcAft>
                <a:spcPts val="600"/>
              </a:spcAft>
            </a:pPr>
            <a:r>
              <a:rPr lang="en-US" altLang="en-US" dirty="0">
                <a:latin typeface="Calibri" panose="020F0502020204030204" pitchFamily="34" charset="0"/>
              </a:rPr>
              <a:t>Median (Q</a:t>
            </a:r>
            <a:r>
              <a:rPr lang="en-US" altLang="en-US" baseline="-25000" dirty="0">
                <a:latin typeface="Calibri" panose="020F0502020204030204" pitchFamily="34" charset="0"/>
              </a:rPr>
              <a:t>2</a:t>
            </a:r>
            <a:r>
              <a:rPr lang="en-US" altLang="en-US" dirty="0">
                <a:latin typeface="Calibri" panose="020F0502020204030204" pitchFamily="34" charset="0"/>
              </a:rPr>
              <a:t>) is marked by a line within the box </a:t>
            </a:r>
          </a:p>
          <a:p>
            <a:pPr lvl="1">
              <a:lnSpc>
                <a:spcPct val="120000"/>
              </a:lnSpc>
            </a:pPr>
            <a:r>
              <a:rPr lang="en-US" altLang="en-US" dirty="0">
                <a:latin typeface="Calibri" panose="020F0502020204030204" pitchFamily="34" charset="0"/>
              </a:rPr>
              <a:t>Whiskers: two lines outside the box extended to Minimum and Maximum</a:t>
            </a:r>
          </a:p>
        </p:txBody>
      </p:sp>
      <p:pic>
        <p:nvPicPr>
          <p:cNvPr id="6" name="Picture 2" descr="http://blog.contextures.com/wp-content/uploads/2013/06/boxplotsimple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370" y="1262902"/>
            <a:ext cx="3467100" cy="37719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571500" y="5476348"/>
            <a:ext cx="10595264" cy="1033318"/>
          </a:xfrm>
          <a:prstGeom prst="rect">
            <a:avLst/>
          </a:prstGeom>
        </p:spPr>
        <p:txBody>
          <a:bodyPr vert="horz" lIns="91436" tIns="45718" rIns="91436" bIns="4571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lnSpc>
                <a:spcPct val="120000"/>
              </a:lnSpc>
            </a:pPr>
            <a:r>
              <a:rPr lang="en-US" altLang="en-US" dirty="0">
                <a:latin typeface="Calibri" panose="020F0502020204030204" pitchFamily="34" charset="0"/>
              </a:rPr>
              <a:t>Outliers: points beyond a specified outlier threshold, plotted individually</a:t>
            </a:r>
          </a:p>
          <a:p>
            <a:pPr lvl="2">
              <a:spcAft>
                <a:spcPts val="600"/>
              </a:spcAft>
            </a:pPr>
            <a:r>
              <a:rPr lang="en-US" altLang="en-US" b="1" dirty="0">
                <a:latin typeface="Calibri" panose="020F0502020204030204" pitchFamily="34" charset="0"/>
              </a:rPr>
              <a:t>Outlier</a:t>
            </a:r>
            <a:r>
              <a:rPr lang="en-US" altLang="en-US" dirty="0">
                <a:latin typeface="Calibri" panose="020F0502020204030204" pitchFamily="34" charset="0"/>
              </a:rPr>
              <a:t>: usually, a value higher/lower than 1.5 x IQR</a:t>
            </a:r>
          </a:p>
        </p:txBody>
      </p:sp>
    </p:spTree>
    <p:extLst>
      <p:ext uri="{BB962C8B-B14F-4D97-AF65-F5344CB8AC3E}">
        <p14:creationId xmlns:p14="http://schemas.microsoft.com/office/powerpoint/2010/main" val="3278097179"/>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5" name="Object 1029"/>
          <p:cNvGraphicFramePr>
            <a:graphicFrameLocks noGrp="1"/>
          </p:cNvGraphicFramePr>
          <p:nvPr>
            <p:ph sz="half" idx="2"/>
          </p:nvPr>
        </p:nvGraphicFramePr>
        <p:xfrm>
          <a:off x="7511303" y="1088090"/>
          <a:ext cx="4833097" cy="3197039"/>
        </p:xfrm>
        <a:graphic>
          <a:graphicData uri="http://schemas.openxmlformats.org/presentationml/2006/ole">
            <mc:AlternateContent xmlns:mc="http://schemas.openxmlformats.org/markup-compatibility/2006">
              <mc:Choice xmlns:v="urn:schemas-microsoft-com:vml" Requires="v">
                <p:oleObj spid="_x0000_s15364" name="Chart" r:id="rId4" imgW="7915243" imgH="3848215" progId="MSGraph.Chart.8">
                  <p:embed followColorScheme="full"/>
                </p:oleObj>
              </mc:Choice>
              <mc:Fallback>
                <p:oleObj name="Chart" r:id="rId4" imgW="7915243" imgH="3848215" progId="MSGraph.Chart.8">
                  <p:embed followColorScheme="full"/>
                  <p:pic>
                    <p:nvPicPr>
                      <p:cNvPr id="25605" name="Object 1029"/>
                      <p:cNvPicPr>
                        <a:picLocks noChangeArrowheads="1"/>
                      </p:cNvPicPr>
                      <p:nvPr/>
                    </p:nvPicPr>
                    <p:blipFill>
                      <a:blip r:embed="rId5"/>
                      <a:srcRect/>
                      <a:stretch>
                        <a:fillRect/>
                      </a:stretch>
                    </p:blipFill>
                    <p:spPr bwMode="auto">
                      <a:xfrm>
                        <a:off x="7511303" y="1088090"/>
                        <a:ext cx="4833097" cy="3197039"/>
                      </a:xfrm>
                      <a:prstGeom prst="rect">
                        <a:avLst/>
                      </a:prstGeom>
                      <a:noFill/>
                      <a:ln>
                        <a:noFill/>
                      </a:ln>
                      <a:effectLst/>
                    </p:spPr>
                  </p:pic>
                </p:oleObj>
              </mc:Fallback>
            </mc:AlternateContent>
          </a:graphicData>
        </a:graphic>
      </p:graphicFrame>
      <p:sp>
        <p:nvSpPr>
          <p:cNvPr id="25603" name="Rectangle 1026"/>
          <p:cNvSpPr>
            <a:spLocks noGrp="1" noChangeArrowheads="1"/>
          </p:cNvSpPr>
          <p:nvPr>
            <p:ph type="title"/>
          </p:nvPr>
        </p:nvSpPr>
        <p:spPr/>
        <p:txBody>
          <a:bodyPr>
            <a:noAutofit/>
          </a:bodyPr>
          <a:lstStyle/>
          <a:p>
            <a:pPr eaLnBrk="1" hangingPunct="1"/>
            <a:r>
              <a:rPr lang="en-US" altLang="en-US" dirty="0"/>
              <a:t>Histogram Analysis</a:t>
            </a:r>
          </a:p>
        </p:txBody>
      </p:sp>
      <p:sp>
        <p:nvSpPr>
          <p:cNvPr id="25604" name="Rectangle 1027"/>
          <p:cNvSpPr>
            <a:spLocks noGrp="1" noChangeArrowheads="1"/>
          </p:cNvSpPr>
          <p:nvPr>
            <p:ph type="body" sz="half" idx="1"/>
          </p:nvPr>
        </p:nvSpPr>
        <p:spPr>
          <a:xfrm>
            <a:off x="595032" y="1088090"/>
            <a:ext cx="6747062" cy="5689227"/>
          </a:xfrm>
        </p:spPr>
        <p:txBody>
          <a:bodyPr/>
          <a:lstStyle/>
          <a:p>
            <a:pPr eaLnBrk="1" hangingPunct="1">
              <a:lnSpc>
                <a:spcPct val="110000"/>
              </a:lnSpc>
            </a:pPr>
            <a:r>
              <a:rPr lang="en-US" altLang="en-US" dirty="0">
                <a:latin typeface="Calibri" panose="020F0502020204030204" pitchFamily="34" charset="0"/>
              </a:rPr>
              <a:t>Histogram: Graph display of tabulated frequencies, shown as bars</a:t>
            </a:r>
          </a:p>
          <a:p>
            <a:pPr>
              <a:lnSpc>
                <a:spcPct val="110000"/>
              </a:lnSpc>
            </a:pPr>
            <a:r>
              <a:rPr lang="en-US" altLang="en-US" dirty="0">
                <a:latin typeface="Calibri" panose="020F0502020204030204" pitchFamily="34" charset="0"/>
              </a:rPr>
              <a:t>Differences between histograms and bar charts</a:t>
            </a:r>
          </a:p>
          <a:p>
            <a:pPr lvl="1"/>
            <a:r>
              <a:rPr lang="en-US" dirty="0"/>
              <a:t>Histograms are used to show distributions of variables while bar charts are used to compare variables</a:t>
            </a:r>
          </a:p>
          <a:p>
            <a:pPr lvl="1"/>
            <a:r>
              <a:rPr lang="en-US" dirty="0"/>
              <a:t>Histograms plot binned quantitative data while bar charts plot categorical data</a:t>
            </a:r>
          </a:p>
          <a:p>
            <a:pPr lvl="1"/>
            <a:r>
              <a:rPr lang="en-US" dirty="0"/>
              <a:t>Bars can be reordered in bar charts but not in histograms</a:t>
            </a:r>
          </a:p>
          <a:p>
            <a:pPr lvl="1"/>
            <a:r>
              <a:rPr lang="en-US" dirty="0"/>
              <a:t>Differs from a bar chart in that it is the area of the bar that denotes the value, not the height as in bar charts, a crucial distinction when the categories are not of uniform width </a:t>
            </a:r>
          </a:p>
        </p:txBody>
      </p:sp>
      <p:pic>
        <p:nvPicPr>
          <p:cNvPr id="23585" name="Picture 33" descr="http://canvasjs.com/wp-content/uploads/2013/01/html5_multi_series_bar_cha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1135" y="4204446"/>
            <a:ext cx="5351571" cy="2572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18378" y="895729"/>
            <a:ext cx="1343584" cy="384721"/>
          </a:xfrm>
          <a:prstGeom prst="rect">
            <a:avLst/>
          </a:prstGeom>
          <a:solidFill>
            <a:srgbClr val="92D050"/>
          </a:solidFill>
        </p:spPr>
        <p:txBody>
          <a:bodyPr wrap="square" rtlCol="0">
            <a:spAutoFit/>
          </a:bodyPr>
          <a:lstStyle/>
          <a:p>
            <a:pPr algn="ctr"/>
            <a:r>
              <a:rPr lang="en-US" dirty="0"/>
              <a:t>Histogram</a:t>
            </a:r>
          </a:p>
        </p:txBody>
      </p:sp>
      <p:sp>
        <p:nvSpPr>
          <p:cNvPr id="8" name="TextBox 7"/>
          <p:cNvSpPr txBox="1"/>
          <p:nvPr/>
        </p:nvSpPr>
        <p:spPr>
          <a:xfrm>
            <a:off x="10723110" y="6473279"/>
            <a:ext cx="1164090" cy="384721"/>
          </a:xfrm>
          <a:prstGeom prst="rect">
            <a:avLst/>
          </a:prstGeom>
          <a:solidFill>
            <a:srgbClr val="00B0F0"/>
          </a:solidFill>
        </p:spPr>
        <p:txBody>
          <a:bodyPr wrap="square" rtlCol="0">
            <a:spAutoFit/>
          </a:bodyPr>
          <a:lstStyle/>
          <a:p>
            <a:pPr algn="ctr"/>
            <a:r>
              <a:rPr lang="en-US" dirty="0"/>
              <a:t>Bar chart</a:t>
            </a:r>
          </a:p>
        </p:txBody>
      </p:sp>
    </p:spTree>
    <p:extLst>
      <p:ext uri="{BB962C8B-B14F-4D97-AF65-F5344CB8AC3E}">
        <p14:creationId xmlns:p14="http://schemas.microsoft.com/office/powerpoint/2010/main" val="2988311795"/>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152400"/>
            <a:ext cx="11201400" cy="762000"/>
          </a:xfrm>
        </p:spPr>
        <p:txBody>
          <a:bodyPr>
            <a:noAutofit/>
          </a:bodyPr>
          <a:lstStyle/>
          <a:p>
            <a:pPr eaLnBrk="1" hangingPunct="1"/>
            <a:r>
              <a:rPr lang="en-US" altLang="en-US" dirty="0"/>
              <a:t>Histograms Often Tell More than Boxplots</a:t>
            </a:r>
          </a:p>
        </p:txBody>
      </p:sp>
      <p:graphicFrame>
        <p:nvGraphicFramePr>
          <p:cNvPr id="26628" name="Object 4"/>
          <p:cNvGraphicFramePr>
            <a:graphicFrameLocks noGrp="1" noChangeAspect="1"/>
          </p:cNvGraphicFramePr>
          <p:nvPr>
            <p:ph sz="half" idx="2"/>
          </p:nvPr>
        </p:nvGraphicFramePr>
        <p:xfrm>
          <a:off x="1314450" y="1277936"/>
          <a:ext cx="3962400" cy="2417763"/>
        </p:xfrm>
        <a:graphic>
          <a:graphicData uri="http://schemas.openxmlformats.org/presentationml/2006/ole">
            <mc:AlternateContent xmlns:mc="http://schemas.openxmlformats.org/markup-compatibility/2006">
              <mc:Choice xmlns:v="urn:schemas-microsoft-com:vml" Requires="v">
                <p:oleObj spid="_x0000_s16390" name="SmartDraw" r:id="rId4" imgW="3063240" imgH="1691640" progId="SmartDraw.2">
                  <p:embed/>
                </p:oleObj>
              </mc:Choice>
              <mc:Fallback>
                <p:oleObj name="SmartDraw" r:id="rId4" imgW="3063240" imgH="1691640" progId="SmartDraw.2">
                  <p:embed/>
                  <p:pic>
                    <p:nvPicPr>
                      <p:cNvPr id="266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1277936"/>
                        <a:ext cx="3962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7"/>
          <p:cNvGraphicFramePr>
            <a:graphicFrameLocks noGrp="1" noChangeAspect="1"/>
          </p:cNvGraphicFramePr>
          <p:nvPr>
            <p:ph sz="half" idx="1"/>
          </p:nvPr>
        </p:nvGraphicFramePr>
        <p:xfrm>
          <a:off x="1390650" y="4059235"/>
          <a:ext cx="3886200" cy="2433637"/>
        </p:xfrm>
        <a:graphic>
          <a:graphicData uri="http://schemas.openxmlformats.org/presentationml/2006/ole">
            <mc:AlternateContent xmlns:mc="http://schemas.openxmlformats.org/markup-compatibility/2006">
              <mc:Choice xmlns:v="urn:schemas-microsoft-com:vml" Requires="v">
                <p:oleObj spid="_x0000_s16391" name="SmartDraw" r:id="rId6" imgW="3063240" imgH="1691640" progId="SmartDraw.2">
                  <p:embed/>
                </p:oleObj>
              </mc:Choice>
              <mc:Fallback>
                <p:oleObj name="SmartDraw" r:id="rId6" imgW="3063240" imgH="1691640" progId="SmartDraw.2">
                  <p:embed/>
                  <p:pic>
                    <p:nvPicPr>
                      <p:cNvPr id="2662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50" y="4059235"/>
                        <a:ext cx="388620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9"/>
          <p:cNvSpPr>
            <a:spLocks noChangeArrowheads="1"/>
          </p:cNvSpPr>
          <p:nvPr/>
        </p:nvSpPr>
        <p:spPr bwMode="auto">
          <a:xfrm>
            <a:off x="6400800" y="1522414"/>
            <a:ext cx="36576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10000"/>
              </a:lnSpc>
            </a:pPr>
            <a:endParaRPr lang="en-US" altLang="en-US" sz="2400" dirty="0">
              <a:latin typeface="Calibri" panose="020F0502020204030204" pitchFamily="34" charset="0"/>
            </a:endParaRPr>
          </a:p>
        </p:txBody>
      </p:sp>
      <p:sp>
        <p:nvSpPr>
          <p:cNvPr id="7" name="Rectangle 3"/>
          <p:cNvSpPr txBox="1">
            <a:spLocks noChangeArrowheads="1"/>
          </p:cNvSpPr>
          <p:nvPr/>
        </p:nvSpPr>
        <p:spPr>
          <a:xfrm>
            <a:off x="5800725" y="2039935"/>
            <a:ext cx="5457825" cy="3379790"/>
          </a:xfrm>
          <a:prstGeom prst="rect">
            <a:avLst/>
          </a:prstGeom>
        </p:spPr>
        <p:txBody>
          <a:bodyPr vert="horz" lIns="91436" tIns="45718" rIns="91436" bIns="4571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0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18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1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9pPr>
          </a:lstStyle>
          <a:p>
            <a:pPr>
              <a:lnSpc>
                <a:spcPct val="110000"/>
              </a:lnSpc>
            </a:pPr>
            <a:r>
              <a:rPr lang="en-US" altLang="en-US" sz="2400" dirty="0">
                <a:latin typeface="Calibri" panose="020F0502020204030204" pitchFamily="34" charset="0"/>
              </a:rPr>
              <a:t>The two histograms shown in the left may have the same boxplot representation</a:t>
            </a:r>
          </a:p>
          <a:p>
            <a:pPr lvl="1">
              <a:lnSpc>
                <a:spcPct val="110000"/>
              </a:lnSpc>
            </a:pPr>
            <a:r>
              <a:rPr lang="en-US" altLang="en-US" dirty="0">
                <a:latin typeface="Calibri" panose="020F0502020204030204" pitchFamily="34" charset="0"/>
              </a:rPr>
              <a:t>The same values for: min, Q1, median, Q3, max</a:t>
            </a:r>
          </a:p>
          <a:p>
            <a:pPr>
              <a:lnSpc>
                <a:spcPct val="110000"/>
              </a:lnSpc>
            </a:pPr>
            <a:r>
              <a:rPr lang="en-US" altLang="en-US" sz="2400" dirty="0">
                <a:latin typeface="Calibri" panose="020F0502020204030204" pitchFamily="34" charset="0"/>
              </a:rPr>
              <a:t>But they have rather different data distributions</a:t>
            </a:r>
          </a:p>
        </p:txBody>
      </p:sp>
    </p:spTree>
    <p:extLst>
      <p:ext uri="{BB962C8B-B14F-4D97-AF65-F5344CB8AC3E}">
        <p14:creationId xmlns:p14="http://schemas.microsoft.com/office/powerpoint/2010/main" val="2426591551"/>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4294967295"/>
          </p:nvPr>
        </p:nvSpPr>
        <p:spPr bwMode="auto">
          <a:xfrm>
            <a:off x="4648200" y="6477000"/>
            <a:ext cx="28956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t>Data Mining: Concepts and Techniques</a:t>
            </a:r>
          </a:p>
        </p:txBody>
      </p:sp>
      <p:sp>
        <p:nvSpPr>
          <p:cNvPr id="27652" name="Rectangle 2"/>
          <p:cNvSpPr>
            <a:spLocks noGrp="1" noChangeArrowheads="1"/>
          </p:cNvSpPr>
          <p:nvPr>
            <p:ph type="title"/>
          </p:nvPr>
        </p:nvSpPr>
        <p:spPr>
          <a:xfrm>
            <a:off x="334818" y="269301"/>
            <a:ext cx="11369963" cy="738909"/>
          </a:xfrm>
        </p:spPr>
        <p:txBody>
          <a:bodyPr/>
          <a:lstStyle/>
          <a:p>
            <a:pPr eaLnBrk="1" hangingPunct="1"/>
            <a:r>
              <a:rPr lang="en-US" altLang="en-US"/>
              <a:t>Quantile Plot</a:t>
            </a:r>
          </a:p>
        </p:txBody>
      </p:sp>
      <p:sp>
        <p:nvSpPr>
          <p:cNvPr id="27653" name="Rectangle 3"/>
          <p:cNvSpPr>
            <a:spLocks noGrp="1" noChangeArrowheads="1"/>
          </p:cNvSpPr>
          <p:nvPr>
            <p:ph type="body" idx="1"/>
          </p:nvPr>
        </p:nvSpPr>
        <p:spPr>
          <a:xfrm>
            <a:off x="552449" y="1331914"/>
            <a:ext cx="10810875" cy="2478087"/>
          </a:xfrm>
        </p:spPr>
        <p:txBody>
          <a:bodyPr/>
          <a:lstStyle/>
          <a:p>
            <a:pPr eaLnBrk="1" hangingPunct="1">
              <a:spcAft>
                <a:spcPts val="600"/>
              </a:spcAft>
            </a:pPr>
            <a:r>
              <a:rPr lang="en-US" altLang="en-US" sz="2400" dirty="0"/>
              <a:t>Displays all of the data (allowing the user to assess both the overall behavior and unusual occurrences)</a:t>
            </a:r>
          </a:p>
          <a:p>
            <a:pPr eaLnBrk="1" hangingPunct="1">
              <a:spcAft>
                <a:spcPts val="600"/>
              </a:spcAft>
            </a:pPr>
            <a:r>
              <a:rPr lang="en-US" altLang="en-US" sz="2400" dirty="0"/>
              <a:t>Plots </a:t>
            </a:r>
            <a:r>
              <a:rPr lang="en-US" altLang="en-US" sz="2400" b="1" dirty="0"/>
              <a:t>quantile</a:t>
            </a:r>
            <a:r>
              <a:rPr lang="en-US" altLang="en-US" sz="2400" dirty="0"/>
              <a:t> information</a:t>
            </a:r>
          </a:p>
          <a:p>
            <a:pPr lvl="1" eaLnBrk="1" hangingPunct="1">
              <a:spcAft>
                <a:spcPts val="600"/>
              </a:spcAft>
            </a:pPr>
            <a:r>
              <a:rPr lang="en-US" altLang="en-US" sz="2400" dirty="0"/>
              <a:t>For a data </a:t>
            </a:r>
            <a:r>
              <a:rPr lang="en-US" altLang="en-US" sz="2400" i="1" dirty="0"/>
              <a:t>x</a:t>
            </a:r>
            <a:r>
              <a:rPr lang="en-US" altLang="en-US" sz="2400" i="1" baseline="-25000" dirty="0"/>
              <a:t>i</a:t>
            </a:r>
            <a:r>
              <a:rPr lang="en-US" altLang="en-US" sz="2400" i="1" dirty="0"/>
              <a:t> </a:t>
            </a:r>
            <a:r>
              <a:rPr lang="en-US" altLang="en-US" sz="2400" dirty="0"/>
              <a:t>data sorted in increasing order, </a:t>
            </a:r>
            <a:r>
              <a:rPr lang="en-US" altLang="en-US" sz="2400" i="1" dirty="0"/>
              <a:t>f</a:t>
            </a:r>
            <a:r>
              <a:rPr lang="en-US" altLang="en-US" sz="2400" i="1" baseline="-25000" dirty="0"/>
              <a:t>i</a:t>
            </a:r>
            <a:r>
              <a:rPr lang="en-US" altLang="en-US" sz="2400" i="1" dirty="0"/>
              <a:t> </a:t>
            </a:r>
            <a:r>
              <a:rPr lang="en-US" altLang="en-US" sz="2400" dirty="0"/>
              <a:t>indicates that approximately 100 </a:t>
            </a:r>
            <a:r>
              <a:rPr lang="en-US" altLang="en-US" sz="2400" i="1" dirty="0"/>
              <a:t>f</a:t>
            </a:r>
            <a:r>
              <a:rPr lang="en-US" altLang="en-US" sz="2400" i="1" baseline="-25000" dirty="0"/>
              <a:t>i</a:t>
            </a:r>
            <a:r>
              <a:rPr lang="en-US" altLang="en-US" sz="2400" dirty="0"/>
              <a:t>% of the data are below or equal to the value </a:t>
            </a:r>
            <a:r>
              <a:rPr lang="en-US" altLang="en-US" sz="2400" i="1" dirty="0"/>
              <a:t>x</a:t>
            </a:r>
            <a:r>
              <a:rPr lang="en-US" altLang="en-US" sz="2400" i="1" baseline="-25000" dirty="0"/>
              <a:t>i</a:t>
            </a:r>
          </a:p>
        </p:txBody>
      </p:sp>
      <p:pic>
        <p:nvPicPr>
          <p:cNvPr id="276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3602038"/>
            <a:ext cx="64008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22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6" y="3257550"/>
            <a:ext cx="60293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p:txBody>
          <a:bodyPr/>
          <a:lstStyle/>
          <a:p>
            <a:pPr eaLnBrk="1" hangingPunct="1"/>
            <a:r>
              <a:rPr lang="en-US" altLang="en-US"/>
              <a:t>Quantile-Quantile (Q-Q) Plot</a:t>
            </a:r>
          </a:p>
        </p:txBody>
      </p:sp>
      <p:sp>
        <p:nvSpPr>
          <p:cNvPr id="28677" name="Rectangle 3"/>
          <p:cNvSpPr>
            <a:spLocks noGrp="1" noChangeArrowheads="1"/>
          </p:cNvSpPr>
          <p:nvPr>
            <p:ph type="body" idx="1"/>
          </p:nvPr>
        </p:nvSpPr>
        <p:spPr>
          <a:xfrm>
            <a:off x="587666" y="1143000"/>
            <a:ext cx="10896600" cy="2209800"/>
          </a:xfrm>
        </p:spPr>
        <p:txBody>
          <a:bodyPr/>
          <a:lstStyle/>
          <a:p>
            <a:pPr eaLnBrk="1" hangingPunct="1"/>
            <a:r>
              <a:rPr lang="en-US" altLang="en-US" sz="2400" dirty="0"/>
              <a:t>Graphs the quantiles of one univariate distribution against the corresponding quantiles of another</a:t>
            </a:r>
          </a:p>
          <a:p>
            <a:pPr eaLnBrk="1" hangingPunct="1"/>
            <a:r>
              <a:rPr lang="en-US" altLang="en-US" sz="2400" dirty="0"/>
              <a:t>View: Is there is a shift in going from one distribution to another?</a:t>
            </a:r>
          </a:p>
          <a:p>
            <a:pPr eaLnBrk="1" hangingPunct="1"/>
            <a:r>
              <a:rPr lang="en-US" altLang="en-US" sz="2400" dirty="0"/>
              <a:t>Example shows unit price of items sold at Branch 1 vs. Branch 2 for each quantile.  Unit prices of items sold at Branch 1 tend to be lower than those at Branch 2</a:t>
            </a:r>
          </a:p>
        </p:txBody>
      </p:sp>
      <p:pic>
        <p:nvPicPr>
          <p:cNvPr id="46082" name="Picture 2" descr="Image result for quantile-quantile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799" y="3187700"/>
            <a:ext cx="4969087"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4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scatter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08" y="1918060"/>
            <a:ext cx="6824477" cy="4874626"/>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1026"/>
          <p:cNvSpPr>
            <a:spLocks noGrp="1" noChangeArrowheads="1"/>
          </p:cNvSpPr>
          <p:nvPr>
            <p:ph type="title"/>
          </p:nvPr>
        </p:nvSpPr>
        <p:spPr/>
        <p:txBody>
          <a:bodyPr/>
          <a:lstStyle/>
          <a:p>
            <a:pPr eaLnBrk="1" hangingPunct="1"/>
            <a:r>
              <a:rPr lang="en-US" altLang="en-US"/>
              <a:t>Scatter plot</a:t>
            </a:r>
          </a:p>
        </p:txBody>
      </p:sp>
      <p:sp>
        <p:nvSpPr>
          <p:cNvPr id="29700" name="Rectangle 1027"/>
          <p:cNvSpPr>
            <a:spLocks noGrp="1" noChangeArrowheads="1"/>
          </p:cNvSpPr>
          <p:nvPr>
            <p:ph type="body" idx="1"/>
          </p:nvPr>
        </p:nvSpPr>
        <p:spPr>
          <a:xfrm>
            <a:off x="571500" y="1295400"/>
            <a:ext cx="10972800" cy="1779588"/>
          </a:xfrm>
        </p:spPr>
        <p:txBody>
          <a:bodyPr/>
          <a:lstStyle/>
          <a:p>
            <a:pPr eaLnBrk="1" hangingPunct="1"/>
            <a:r>
              <a:rPr lang="en-US" altLang="en-US" sz="2400" dirty="0"/>
              <a:t>Provides a first look at bivariate data to see clusters of points, outliers, etc.</a:t>
            </a:r>
          </a:p>
          <a:p>
            <a:pPr eaLnBrk="1" hangingPunct="1"/>
            <a:r>
              <a:rPr lang="en-US" altLang="en-US" sz="2400" dirty="0"/>
              <a:t>Each pair of values is treated as a pair of coordinates and plotted as points in the plane</a:t>
            </a:r>
          </a:p>
        </p:txBody>
      </p:sp>
      <p:pic>
        <p:nvPicPr>
          <p:cNvPr id="2970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35" y="3112915"/>
            <a:ext cx="5217843" cy="28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79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19125" y="209550"/>
            <a:ext cx="10972800" cy="857250"/>
          </a:xfrm>
          <a:noFill/>
        </p:spPr>
        <p:txBody>
          <a:bodyPr vert="horz" lIns="92075" tIns="46038" rIns="92075" bIns="46038" rtlCol="0" anchor="ctr">
            <a:normAutofit/>
          </a:bodyPr>
          <a:lstStyle/>
          <a:p>
            <a:pPr eaLnBrk="1" hangingPunct="1"/>
            <a:r>
              <a:rPr lang="en-US" altLang="en-US" dirty="0"/>
              <a:t>Positively and Negatively Correlated Data</a:t>
            </a:r>
          </a:p>
        </p:txBody>
      </p:sp>
      <p:sp>
        <p:nvSpPr>
          <p:cNvPr id="30724" name="Rectangle 3"/>
          <p:cNvSpPr>
            <a:spLocks noGrp="1" noChangeArrowheads="1"/>
          </p:cNvSpPr>
          <p:nvPr>
            <p:ph type="body" idx="1"/>
          </p:nvPr>
        </p:nvSpPr>
        <p:spPr>
          <a:xfrm>
            <a:off x="6562724" y="4437062"/>
            <a:ext cx="4676775" cy="2116138"/>
          </a:xfrm>
          <a:noFill/>
        </p:spPr>
        <p:txBody>
          <a:bodyPr vert="horz" lIns="92075" tIns="46038" rIns="92075" bIns="46038" rtlCol="0">
            <a:noAutofit/>
          </a:bodyPr>
          <a:lstStyle/>
          <a:p>
            <a:pPr eaLnBrk="1" hangingPunct="1">
              <a:lnSpc>
                <a:spcPct val="140000"/>
              </a:lnSpc>
            </a:pPr>
            <a:r>
              <a:rPr lang="en-US" altLang="en-US" sz="2400" dirty="0"/>
              <a:t>The left half fragment is positively correlated</a:t>
            </a:r>
          </a:p>
          <a:p>
            <a:pPr eaLnBrk="1" hangingPunct="1">
              <a:lnSpc>
                <a:spcPct val="140000"/>
              </a:lnSpc>
            </a:pPr>
            <a:r>
              <a:rPr lang="en-US" altLang="en-US" sz="2400" dirty="0"/>
              <a:t>The right half is negative correlated</a:t>
            </a:r>
            <a:endParaRPr lang="en-US" altLang="en-US" sz="2400" dirty="0">
              <a:solidFill>
                <a:schemeClr val="hlink"/>
              </a:solidFill>
            </a:endParaRPr>
          </a:p>
        </p:txBody>
      </p:sp>
      <p:pic>
        <p:nvPicPr>
          <p:cNvPr id="30725" name="Picture 4" descr="ha02corr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3365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ha02corre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2192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fig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1148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715000" y="5076825"/>
            <a:ext cx="6096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90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56665" y="304800"/>
            <a:ext cx="10954870" cy="685800"/>
          </a:xfrm>
          <a:noFill/>
        </p:spPr>
        <p:txBody>
          <a:bodyPr vert="horz" lIns="92075" tIns="46038" rIns="92075" bIns="46038" rtlCol="0" anchor="ctr">
            <a:normAutofit/>
          </a:bodyPr>
          <a:lstStyle/>
          <a:p>
            <a:r>
              <a:rPr lang="en-US" altLang="en-US" dirty="0"/>
              <a:t>Types of Data Sets: (3) </a:t>
            </a:r>
            <a:r>
              <a:rPr lang="en-US" altLang="en-US" dirty="0">
                <a:cs typeface="Times New Roman" panose="02020603050405020304" pitchFamily="18" charset="0"/>
              </a:rPr>
              <a:t>Ordered Data</a:t>
            </a:r>
            <a:endParaRPr lang="en-US" altLang="en-US" dirty="0"/>
          </a:p>
        </p:txBody>
      </p:sp>
      <p:sp>
        <p:nvSpPr>
          <p:cNvPr id="17412" name="Rectangle 3"/>
          <p:cNvSpPr>
            <a:spLocks noGrp="1" noChangeArrowheads="1"/>
          </p:cNvSpPr>
          <p:nvPr>
            <p:ph type="body" idx="1"/>
          </p:nvPr>
        </p:nvSpPr>
        <p:spPr>
          <a:xfrm>
            <a:off x="656666" y="1151556"/>
            <a:ext cx="5768198" cy="5525970"/>
          </a:xfrm>
          <a:noFill/>
        </p:spPr>
        <p:txBody>
          <a:bodyPr vert="horz" lIns="92075" tIns="46038" rIns="92075" bIns="46038" rtlCol="0">
            <a:noAutofit/>
          </a:bodyPr>
          <a:lstStyle/>
          <a:p>
            <a:pPr marL="523881" indent="-342900">
              <a:spcBef>
                <a:spcPts val="0"/>
              </a:spcBef>
            </a:pPr>
            <a:r>
              <a:rPr lang="en-US" altLang="en-US" sz="2400" dirty="0">
                <a:cs typeface="Times New Roman" panose="02020603050405020304" pitchFamily="18" charset="0"/>
              </a:rPr>
              <a:t>Video data: sequence of images</a:t>
            </a: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Temporal data: time-series</a:t>
            </a: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Sequential Data: transaction sequences</a:t>
            </a:r>
          </a:p>
          <a:p>
            <a:pPr marL="180981" indent="0">
              <a:spcBef>
                <a:spcPts val="0"/>
              </a:spcBef>
              <a:buNone/>
            </a:pPr>
            <a:endParaRPr lang="en-US" altLang="en-US" sz="2400" dirty="0">
              <a:cs typeface="Times New Roman" panose="02020603050405020304" pitchFamily="18" charset="0"/>
            </a:endParaRP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Genetic sequence data</a:t>
            </a:r>
          </a:p>
        </p:txBody>
      </p:sp>
      <p:pic>
        <p:nvPicPr>
          <p:cNvPr id="37892" name="Picture 4" descr="http://www.panspermia.org/cll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612" y="3637815"/>
            <a:ext cx="5179096" cy="3039711"/>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www.albertbelle.net/pictures/jimart/belleart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451" y="1684625"/>
            <a:ext cx="6688257" cy="1872712"/>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s://onlinecourses.science.psu.edu/stat510/sites/onlinecourses.science.psu.edu.stat510/files/L01/graph_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641" y="2474064"/>
            <a:ext cx="3245990" cy="216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7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fig18-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917950" y="1714500"/>
            <a:ext cx="4038600" cy="3733800"/>
          </a:xfrm>
          <a:noFill/>
        </p:spPr>
      </p:pic>
      <p:pic>
        <p:nvPicPr>
          <p:cNvPr id="31748" name="Picture 4" descr="fig18-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696200" y="1943100"/>
            <a:ext cx="4191000" cy="3505200"/>
          </a:xfrm>
          <a:noFill/>
        </p:spPr>
      </p:pic>
      <p:pic>
        <p:nvPicPr>
          <p:cNvPr id="31749" name="Picture 5" descr="fig18-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7950" y="1735138"/>
            <a:ext cx="4267200" cy="3606800"/>
          </a:xfrm>
          <a:noFill/>
        </p:spPr>
      </p:pic>
      <p:sp>
        <p:nvSpPr>
          <p:cNvPr id="31750" name="Rectangle 2"/>
          <p:cNvSpPr>
            <a:spLocks noGrp="1" noChangeArrowheads="1"/>
          </p:cNvSpPr>
          <p:nvPr>
            <p:ph type="title" sz="quarter"/>
          </p:nvPr>
        </p:nvSpPr>
        <p:spPr/>
        <p:txBody>
          <a:bodyPr>
            <a:normAutofit fontScale="90000"/>
          </a:bodyPr>
          <a:lstStyle/>
          <a:p>
            <a:pPr eaLnBrk="1" hangingPunct="1"/>
            <a:r>
              <a:rPr lang="en-US" altLang="en-US" sz="3200" dirty="0"/>
              <a:t> </a:t>
            </a:r>
            <a:r>
              <a:rPr lang="en-US" altLang="en-US" sz="4900" dirty="0"/>
              <a:t>Uncorrelated Data</a:t>
            </a:r>
          </a:p>
        </p:txBody>
      </p:sp>
    </p:spTree>
    <p:extLst>
      <p:ext uri="{BB962C8B-B14F-4D97-AF65-F5344CB8AC3E}">
        <p14:creationId xmlns:p14="http://schemas.microsoft.com/office/powerpoint/2010/main" val="859033763"/>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71500" y="228600"/>
            <a:ext cx="11106150" cy="838200"/>
          </a:xfrm>
        </p:spPr>
        <p:txBody>
          <a:bodyPr>
            <a:normAutofit/>
          </a:bodyPr>
          <a:lstStyle/>
          <a:p>
            <a:r>
              <a:rPr lang="en-US" altLang="en-US" sz="4400" dirty="0"/>
              <a:t>Similarity and Distance Measures</a:t>
            </a:r>
            <a:endParaRPr lang="en-US" altLang="en-US" dirty="0"/>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Data Matrix versus Dissimilarity Matrix </a:t>
            </a:r>
          </a:p>
          <a:p>
            <a:pPr>
              <a:spcAft>
                <a:spcPts val="600"/>
              </a:spcAft>
            </a:pPr>
            <a:r>
              <a:rPr lang="en-US" altLang="en-US" dirty="0"/>
              <a:t>Proximity Measures for Nominal Attributes </a:t>
            </a:r>
          </a:p>
          <a:p>
            <a:pPr>
              <a:spcAft>
                <a:spcPts val="600"/>
              </a:spcAft>
            </a:pPr>
            <a:r>
              <a:rPr lang="en-US" altLang="en-US" dirty="0"/>
              <a:t>Proximity Measures for Binary Attributes</a:t>
            </a:r>
          </a:p>
          <a:p>
            <a:pPr>
              <a:spcAft>
                <a:spcPts val="600"/>
              </a:spcAft>
            </a:pPr>
            <a:r>
              <a:rPr lang="en-US" altLang="en-US" dirty="0"/>
              <a:t>Dissimilarity of Numeric Data: </a:t>
            </a:r>
            <a:r>
              <a:rPr lang="en-US" altLang="en-US" dirty="0" err="1"/>
              <a:t>Minkowski</a:t>
            </a:r>
            <a:r>
              <a:rPr lang="en-US" altLang="en-US" dirty="0"/>
              <a:t> Distance</a:t>
            </a:r>
          </a:p>
          <a:p>
            <a:pPr>
              <a:spcAft>
                <a:spcPts val="600"/>
              </a:spcAft>
            </a:pPr>
            <a:r>
              <a:rPr lang="en-US" altLang="en-US" dirty="0"/>
              <a:t>Proximity Measures for Ordinal Attributes </a:t>
            </a:r>
          </a:p>
          <a:p>
            <a:pPr>
              <a:spcAft>
                <a:spcPts val="600"/>
              </a:spcAft>
            </a:pPr>
            <a:r>
              <a:rPr lang="en-US" altLang="en-US" dirty="0"/>
              <a:t>Dissimilarity for Attributes of Mixed Types</a:t>
            </a:r>
          </a:p>
          <a:p>
            <a:pPr>
              <a:spcAft>
                <a:spcPts val="600"/>
              </a:spcAft>
            </a:pPr>
            <a:r>
              <a:rPr lang="en-US" altLang="en-US" dirty="0"/>
              <a:t>Cosine Similarity</a:t>
            </a:r>
          </a:p>
          <a:p>
            <a:pPr>
              <a:spcAft>
                <a:spcPts val="600"/>
              </a:spcAft>
            </a:pPr>
            <a:r>
              <a:rPr lang="en-US" altLang="en-US" dirty="0"/>
              <a:t>Measuring Similar Distributions: The </a:t>
            </a:r>
            <a:r>
              <a:rPr lang="en-US" altLang="en-US" dirty="0" err="1"/>
              <a:t>Kullback-Leibler</a:t>
            </a:r>
            <a:r>
              <a:rPr lang="en-US" altLang="en-US" dirty="0"/>
              <a:t> Divergence  </a:t>
            </a:r>
          </a:p>
          <a:p>
            <a:pPr>
              <a:spcAft>
                <a:spcPts val="600"/>
              </a:spcAft>
            </a:pPr>
            <a:r>
              <a:rPr lang="en-US" altLang="en-US" dirty="0"/>
              <a:t>Capturing Hidden Semantics in Similarity Measures</a:t>
            </a:r>
          </a:p>
        </p:txBody>
      </p:sp>
    </p:spTree>
    <p:extLst>
      <p:ext uri="{BB962C8B-B14F-4D97-AF65-F5344CB8AC3E}">
        <p14:creationId xmlns:p14="http://schemas.microsoft.com/office/powerpoint/2010/main" val="423952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en-US" dirty="0"/>
              <a:t>Similarity, Dissimilarity, and Proximity</a:t>
            </a:r>
          </a:p>
        </p:txBody>
      </p:sp>
      <p:sp>
        <p:nvSpPr>
          <p:cNvPr id="4100" name="Rectangle 3"/>
          <p:cNvSpPr>
            <a:spLocks noGrp="1" noChangeArrowheads="1"/>
          </p:cNvSpPr>
          <p:nvPr>
            <p:ph type="body" idx="1"/>
          </p:nvPr>
        </p:nvSpPr>
        <p:spPr>
          <a:xfrm>
            <a:off x="552262" y="1233409"/>
            <a:ext cx="10148934" cy="5450312"/>
          </a:xfrm>
        </p:spPr>
        <p:txBody>
          <a:bodyPr/>
          <a:lstStyle/>
          <a:p>
            <a:pPr>
              <a:spcBef>
                <a:spcPts val="1200"/>
              </a:spcBef>
            </a:pPr>
            <a:r>
              <a:rPr lang="en-US" altLang="en-US" sz="2400" b="1" dirty="0"/>
              <a:t>Similarity </a:t>
            </a:r>
            <a:r>
              <a:rPr lang="en-US" sz="2400" b="1" dirty="0"/>
              <a:t>measure</a:t>
            </a:r>
            <a:r>
              <a:rPr lang="en-US" sz="2400" dirty="0"/>
              <a:t> or </a:t>
            </a:r>
            <a:r>
              <a:rPr lang="en-US" sz="2400" b="1" dirty="0"/>
              <a:t>similarity function</a:t>
            </a:r>
            <a:endParaRPr lang="en-US" altLang="en-US" sz="2400" b="1" dirty="0"/>
          </a:p>
          <a:p>
            <a:pPr lvl="1">
              <a:spcBef>
                <a:spcPts val="1200"/>
              </a:spcBef>
            </a:pPr>
            <a:r>
              <a:rPr lang="en-US" sz="2400" dirty="0"/>
              <a:t>A real-valued function that quantifies the similarity between two objects</a:t>
            </a:r>
            <a:endParaRPr lang="en-US" altLang="en-US" sz="2400" b="1" dirty="0"/>
          </a:p>
          <a:p>
            <a:pPr lvl="1">
              <a:spcBef>
                <a:spcPts val="1200"/>
              </a:spcBef>
            </a:pPr>
            <a:r>
              <a:rPr lang="en-US" altLang="en-US" sz="2400" dirty="0"/>
              <a:t>Measure how two data objects are alike: The higher value, the more alike</a:t>
            </a:r>
          </a:p>
          <a:p>
            <a:pPr lvl="1">
              <a:spcBef>
                <a:spcPts val="1200"/>
              </a:spcBef>
            </a:pPr>
            <a:r>
              <a:rPr lang="en-US" altLang="en-US" sz="2400" dirty="0"/>
              <a:t>Often falls in the range [0,1]:  0: no similarity; 1: completely similar</a:t>
            </a:r>
          </a:p>
          <a:p>
            <a:pPr>
              <a:spcBef>
                <a:spcPts val="1200"/>
              </a:spcBef>
            </a:pPr>
            <a:r>
              <a:rPr lang="en-US" altLang="en-US" sz="2400" b="1" dirty="0"/>
              <a:t>Dissimilarity</a:t>
            </a:r>
            <a:r>
              <a:rPr lang="en-US" altLang="en-US" sz="2400" dirty="0"/>
              <a:t> (or </a:t>
            </a:r>
            <a:r>
              <a:rPr lang="en-US" altLang="en-US" sz="2400" b="1" dirty="0"/>
              <a:t>distance</a:t>
            </a:r>
            <a:r>
              <a:rPr lang="en-US" altLang="en-US" sz="2400" dirty="0"/>
              <a:t>) measure</a:t>
            </a:r>
          </a:p>
          <a:p>
            <a:pPr lvl="1">
              <a:spcBef>
                <a:spcPts val="1200"/>
              </a:spcBef>
            </a:pPr>
            <a:r>
              <a:rPr lang="en-US" altLang="en-US" sz="2400" dirty="0"/>
              <a:t>Numerical measure of how different two data objects are</a:t>
            </a:r>
          </a:p>
          <a:p>
            <a:pPr lvl="1">
              <a:spcBef>
                <a:spcPts val="1200"/>
              </a:spcBef>
            </a:pPr>
            <a:r>
              <a:rPr lang="en-US" altLang="en-US" sz="2400" dirty="0"/>
              <a:t>In some sense, the inverse of similarity: </a:t>
            </a:r>
            <a:r>
              <a:rPr lang="en-US" sz="2400" dirty="0"/>
              <a:t> The </a:t>
            </a:r>
            <a:r>
              <a:rPr lang="en-US" altLang="en-US" sz="2400" dirty="0"/>
              <a:t>lower, the more alike</a:t>
            </a:r>
          </a:p>
          <a:p>
            <a:pPr lvl="1">
              <a:spcBef>
                <a:spcPts val="1200"/>
              </a:spcBef>
            </a:pPr>
            <a:r>
              <a:rPr lang="en-US" altLang="en-US" sz="2400" dirty="0"/>
              <a:t>Minimum dissimilarity is often 0 (i.e., completely similar)</a:t>
            </a:r>
          </a:p>
          <a:p>
            <a:pPr lvl="1">
              <a:spcBef>
                <a:spcPts val="1200"/>
              </a:spcBef>
            </a:pPr>
            <a:r>
              <a:rPr lang="en-US" altLang="en-US" sz="2400" dirty="0"/>
              <a:t>Range [0, 1] or [0, ∞) , depending on the definition</a:t>
            </a:r>
          </a:p>
          <a:p>
            <a:pPr>
              <a:spcBef>
                <a:spcPts val="1200"/>
              </a:spcBef>
            </a:pPr>
            <a:r>
              <a:rPr lang="en-US" altLang="en-US" sz="2400" b="1" dirty="0"/>
              <a:t>Proximity</a:t>
            </a:r>
            <a:r>
              <a:rPr lang="en-US" altLang="en-US" sz="2400" dirty="0"/>
              <a:t> usually refers to either similarity or dissimilarity</a:t>
            </a:r>
          </a:p>
        </p:txBody>
      </p:sp>
    </p:spTree>
    <p:extLst>
      <p:ext uri="{BB962C8B-B14F-4D97-AF65-F5344CB8AC3E}">
        <p14:creationId xmlns:p14="http://schemas.microsoft.com/office/powerpoint/2010/main" val="2548003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Data Matrix and Dissimilarity Matrix</a:t>
            </a:r>
          </a:p>
        </p:txBody>
      </p:sp>
      <p:sp>
        <p:nvSpPr>
          <p:cNvPr id="4100" name="Rectangle 3"/>
          <p:cNvSpPr>
            <a:spLocks noGrp="1" noChangeArrowheads="1"/>
          </p:cNvSpPr>
          <p:nvPr>
            <p:ph type="body" idx="1"/>
          </p:nvPr>
        </p:nvSpPr>
        <p:spPr>
          <a:xfrm>
            <a:off x="552262" y="1167897"/>
            <a:ext cx="7912728" cy="5316648"/>
          </a:xfrm>
        </p:spPr>
        <p:txBody>
          <a:bodyPr/>
          <a:lstStyle/>
          <a:p>
            <a:pPr>
              <a:spcBef>
                <a:spcPts val="1200"/>
              </a:spcBef>
              <a:spcAft>
                <a:spcPts val="600"/>
              </a:spcAft>
            </a:pPr>
            <a:r>
              <a:rPr lang="en-US" altLang="en-US" sz="2400" dirty="0"/>
              <a:t>Data matrix</a:t>
            </a:r>
          </a:p>
          <a:p>
            <a:pPr lvl="1">
              <a:spcBef>
                <a:spcPts val="1200"/>
              </a:spcBef>
              <a:spcAft>
                <a:spcPts val="600"/>
              </a:spcAft>
            </a:pPr>
            <a:r>
              <a:rPr lang="en-US" altLang="en-US" sz="2400" dirty="0"/>
              <a:t>A data matrix of n data points with </a:t>
            </a:r>
            <a:r>
              <a:rPr lang="en-US" altLang="en-US" sz="2400" i="1" dirty="0"/>
              <a:t>l</a:t>
            </a:r>
            <a:r>
              <a:rPr lang="en-US" altLang="en-US" sz="2400" dirty="0"/>
              <a:t> dimensions</a:t>
            </a:r>
          </a:p>
          <a:p>
            <a:pPr>
              <a:spcBef>
                <a:spcPts val="1200"/>
              </a:spcBef>
              <a:spcAft>
                <a:spcPts val="600"/>
              </a:spcAft>
            </a:pPr>
            <a:r>
              <a:rPr lang="en-US" altLang="en-US" sz="2400" dirty="0"/>
              <a:t>Dissimilarity (distance) matrix</a:t>
            </a:r>
          </a:p>
          <a:p>
            <a:pPr lvl="1">
              <a:spcBef>
                <a:spcPts val="1200"/>
              </a:spcBef>
              <a:spcAft>
                <a:spcPts val="600"/>
              </a:spcAft>
            </a:pPr>
            <a:r>
              <a:rPr lang="en-US" altLang="en-US" sz="2400" dirty="0"/>
              <a:t>n data points, but registers only the distance </a:t>
            </a:r>
            <a:r>
              <a:rPr lang="en-US" altLang="zh-CN" sz="2400" i="1" dirty="0">
                <a:ea typeface="SimSun" panose="02010600030101010101" pitchFamily="2" charset="-122"/>
              </a:rPr>
              <a:t>d</a:t>
            </a:r>
            <a:r>
              <a:rPr lang="en-US" altLang="zh-CN" sz="2400" dirty="0">
                <a:ea typeface="SimSun" panose="02010600030101010101" pitchFamily="2" charset="-122"/>
              </a:rPr>
              <a:t>(</a:t>
            </a:r>
            <a:r>
              <a:rPr lang="en-US" altLang="zh-CN" sz="2400" i="1" dirty="0" err="1">
                <a:ea typeface="SimSun" panose="02010600030101010101" pitchFamily="2" charset="-122"/>
              </a:rPr>
              <a:t>i</a:t>
            </a:r>
            <a:r>
              <a:rPr lang="en-US" altLang="zh-CN" sz="2400" i="1" dirty="0">
                <a:ea typeface="SimSun" panose="02010600030101010101" pitchFamily="2" charset="-122"/>
              </a:rPr>
              <a:t>, j</a:t>
            </a:r>
            <a:r>
              <a:rPr lang="en-US" altLang="zh-CN" sz="2400" dirty="0">
                <a:ea typeface="SimSun" panose="02010600030101010101" pitchFamily="2" charset="-122"/>
              </a:rPr>
              <a:t>) (typically metric)</a:t>
            </a:r>
            <a:endParaRPr lang="en-US" altLang="en-US" sz="2400" dirty="0"/>
          </a:p>
          <a:p>
            <a:pPr lvl="1">
              <a:spcBef>
                <a:spcPts val="1200"/>
              </a:spcBef>
              <a:spcAft>
                <a:spcPts val="600"/>
              </a:spcAft>
            </a:pPr>
            <a:r>
              <a:rPr lang="en-US" altLang="en-US" sz="2400" dirty="0"/>
              <a:t>Usually symmetric, thus a triangular matrix</a:t>
            </a:r>
          </a:p>
          <a:p>
            <a:pPr lvl="1">
              <a:spcBef>
                <a:spcPts val="1200"/>
              </a:spcBef>
              <a:spcAft>
                <a:spcPts val="600"/>
              </a:spcAft>
            </a:pPr>
            <a:r>
              <a:rPr lang="en-US" altLang="zh-CN" sz="2400" dirty="0">
                <a:solidFill>
                  <a:srgbClr val="FF0000"/>
                </a:solidFill>
                <a:ea typeface="SimSun" panose="02010600030101010101" pitchFamily="2" charset="-122"/>
              </a:rPr>
              <a:t>Distance functions </a:t>
            </a:r>
            <a:r>
              <a:rPr lang="en-US" altLang="zh-CN" sz="2400" dirty="0">
                <a:ea typeface="SimSun" panose="02010600030101010101" pitchFamily="2" charset="-122"/>
              </a:rPr>
              <a:t>are usually different for real, </a:t>
            </a:r>
            <a:r>
              <a:rPr lang="en-US" altLang="zh-CN" sz="2400" dirty="0" err="1">
                <a:ea typeface="SimSun" panose="02010600030101010101" pitchFamily="2" charset="-122"/>
              </a:rPr>
              <a:t>boolean</a:t>
            </a:r>
            <a:r>
              <a:rPr lang="en-US" altLang="zh-CN" sz="2400" dirty="0">
                <a:ea typeface="SimSun" panose="02010600030101010101" pitchFamily="2" charset="-122"/>
              </a:rPr>
              <a:t>, categorical, ordinal, ratio, and vector variables</a:t>
            </a:r>
          </a:p>
          <a:p>
            <a:pPr lvl="1">
              <a:spcBef>
                <a:spcPts val="1200"/>
              </a:spcBef>
              <a:spcAft>
                <a:spcPts val="600"/>
              </a:spcAft>
            </a:pPr>
            <a:r>
              <a:rPr lang="en-US" altLang="zh-CN" sz="2400" dirty="0">
                <a:ea typeface="SimSun" panose="02010600030101010101" pitchFamily="2" charset="-122"/>
              </a:rPr>
              <a:t>Weights can be associated with different variables based on applications and data semantics</a:t>
            </a:r>
            <a:endParaRPr lang="en-US" altLang="zh-CN" sz="2400" dirty="0">
              <a:ea typeface="SimSun" panose="02010600030101010101" pitchFamily="2" charset="-122"/>
              <a:sym typeface="Symbol" panose="05050102010706020507" pitchFamily="18" charset="2"/>
            </a:endParaRPr>
          </a:p>
          <a:p>
            <a:pPr lvl="1"/>
            <a:endParaRPr lang="en-US" altLang="en-US" sz="2400" dirty="0"/>
          </a:p>
        </p:txBody>
      </p:sp>
      <p:sp>
        <p:nvSpPr>
          <p:cNvPr id="2" name="Right Arrow 1"/>
          <p:cNvSpPr/>
          <p:nvPr/>
        </p:nvSpPr>
        <p:spPr>
          <a:xfrm>
            <a:off x="7427666" y="1762408"/>
            <a:ext cx="914400" cy="497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777763">
            <a:off x="7523431" y="3563671"/>
            <a:ext cx="769545" cy="52510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8233763" y="1190896"/>
          <a:ext cx="3529680" cy="2138904"/>
        </p:xfrm>
        <a:graphic>
          <a:graphicData uri="http://schemas.openxmlformats.org/presentationml/2006/ole">
            <mc:AlternateContent xmlns:mc="http://schemas.openxmlformats.org/markup-compatibility/2006">
              <mc:Choice xmlns:v="urn:schemas-microsoft-com:vml" Requires="v">
                <p:oleObj spid="_x0000_s17414" name="Equation" r:id="rId4" imgW="1549080" imgH="939600" progId="Equation.DSMT4">
                  <p:embed/>
                </p:oleObj>
              </mc:Choice>
              <mc:Fallback>
                <p:oleObj name="Equation" r:id="rId4" imgW="1549080" imgH="939600" progId="Equation.DSMT4">
                  <p:embed/>
                  <p:pic>
                    <p:nvPicPr>
                      <p:cNvPr id="8" name="Object 7"/>
                      <p:cNvPicPr/>
                      <p:nvPr/>
                    </p:nvPicPr>
                    <p:blipFill>
                      <a:blip r:embed="rId5"/>
                      <a:stretch>
                        <a:fillRect/>
                      </a:stretch>
                    </p:blipFill>
                    <p:spPr>
                      <a:xfrm>
                        <a:off x="8233763" y="1190896"/>
                        <a:ext cx="3529680" cy="2138904"/>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8516938" y="3687751"/>
          <a:ext cx="3246505" cy="1837115"/>
        </p:xfrm>
        <a:graphic>
          <a:graphicData uri="http://schemas.openxmlformats.org/presentationml/2006/ole">
            <mc:AlternateContent xmlns:mc="http://schemas.openxmlformats.org/markup-compatibility/2006">
              <mc:Choice xmlns:v="urn:schemas-microsoft-com:vml" Requires="v">
                <p:oleObj spid="_x0000_s17415" name="Equation" r:id="rId6" imgW="1612800" imgH="914400" progId="Equation.DSMT4">
                  <p:embed/>
                </p:oleObj>
              </mc:Choice>
              <mc:Fallback>
                <p:oleObj name="Equation" r:id="rId6" imgW="1612800" imgH="914400" progId="Equation.DSMT4">
                  <p:embed/>
                  <p:pic>
                    <p:nvPicPr>
                      <p:cNvPr id="9" name="Object 8"/>
                      <p:cNvPicPr/>
                      <p:nvPr/>
                    </p:nvPicPr>
                    <p:blipFill>
                      <a:blip r:embed="rId7"/>
                      <a:stretch>
                        <a:fillRect/>
                      </a:stretch>
                    </p:blipFill>
                    <p:spPr>
                      <a:xfrm>
                        <a:off x="8516938" y="3687751"/>
                        <a:ext cx="3246505" cy="1837115"/>
                      </a:xfrm>
                      <a:prstGeom prst="rect">
                        <a:avLst/>
                      </a:prstGeom>
                    </p:spPr>
                  </p:pic>
                </p:oleObj>
              </mc:Fallback>
            </mc:AlternateContent>
          </a:graphicData>
        </a:graphic>
      </p:graphicFrame>
    </p:spTree>
    <p:extLst>
      <p:ext uri="{BB962C8B-B14F-4D97-AF65-F5344CB8AC3E}">
        <p14:creationId xmlns:p14="http://schemas.microsoft.com/office/powerpoint/2010/main" val="364179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noFill/>
        </p:spPr>
        <p:txBody>
          <a:bodyPr vert="horz" lIns="92075" tIns="46038" rIns="92075" bIns="46038" rtlCol="0" anchor="ctr">
            <a:noAutofit/>
          </a:bodyPr>
          <a:lstStyle/>
          <a:p>
            <a:pPr eaLnBrk="1" hangingPunct="1"/>
            <a:r>
              <a:rPr lang="en-US" altLang="en-US" dirty="0"/>
              <a:t>Standardizing Numeric Data</a:t>
            </a:r>
          </a:p>
        </p:txBody>
      </p:sp>
      <p:sp>
        <p:nvSpPr>
          <p:cNvPr id="59396" name="Rectangle 3"/>
          <p:cNvSpPr>
            <a:spLocks noGrp="1" noChangeArrowheads="1"/>
          </p:cNvSpPr>
          <p:nvPr>
            <p:ph type="body" sz="half" idx="1"/>
          </p:nvPr>
        </p:nvSpPr>
        <p:spPr>
          <a:xfrm>
            <a:off x="629138" y="1281967"/>
            <a:ext cx="10832123" cy="5282955"/>
          </a:xfrm>
          <a:noFill/>
        </p:spPr>
        <p:txBody>
          <a:bodyPr vert="horz" lIns="92075" tIns="46038" rIns="92075" bIns="46038" rtlCol="0">
            <a:noAutofit/>
          </a:bodyPr>
          <a:lstStyle/>
          <a:p>
            <a:pPr eaLnBrk="1" hangingPunct="1">
              <a:lnSpc>
                <a:spcPct val="110000"/>
              </a:lnSpc>
            </a:pPr>
            <a:r>
              <a:rPr lang="en-US" altLang="en-US" dirty="0">
                <a:latin typeface="Calibri" panose="020F0502020204030204" pitchFamily="34" charset="0"/>
              </a:rPr>
              <a:t>Z-score: </a:t>
            </a:r>
          </a:p>
          <a:p>
            <a:pPr lvl="1" eaLnBrk="1" hangingPunct="1">
              <a:lnSpc>
                <a:spcPct val="110000"/>
              </a:lnSpc>
            </a:pPr>
            <a:r>
              <a:rPr lang="en-US" altLang="en-US" dirty="0">
                <a:latin typeface="Calibri" panose="020F0502020204030204" pitchFamily="34" charset="0"/>
              </a:rPr>
              <a:t>X: raw score to be standardized, </a:t>
            </a:r>
            <a:r>
              <a:rPr lang="el-GR" altLang="en-US" dirty="0">
                <a:latin typeface="Calibri" panose="020F0502020204030204" pitchFamily="34" charset="0"/>
                <a:cs typeface="Tahoma" panose="020B0604030504040204" pitchFamily="34" charset="0"/>
              </a:rPr>
              <a:t>μ</a:t>
            </a:r>
            <a:r>
              <a:rPr lang="en-US" altLang="en-US" dirty="0">
                <a:latin typeface="Calibri" panose="020F0502020204030204" pitchFamily="34" charset="0"/>
                <a:cs typeface="Tahoma" panose="020B0604030504040204" pitchFamily="34" charset="0"/>
              </a:rPr>
              <a:t>: mean of the population, </a:t>
            </a:r>
            <a:r>
              <a:rPr lang="el-GR" altLang="en-US" dirty="0">
                <a:latin typeface="Calibri" panose="020F0502020204030204" pitchFamily="34" charset="0"/>
                <a:cs typeface="Tahoma" panose="020B0604030504040204" pitchFamily="34" charset="0"/>
              </a:rPr>
              <a:t>σ</a:t>
            </a:r>
            <a:r>
              <a:rPr lang="en-US" altLang="en-US" dirty="0">
                <a:latin typeface="Calibri" panose="020F0502020204030204" pitchFamily="34" charset="0"/>
                <a:cs typeface="Tahoma" panose="020B0604030504040204" pitchFamily="34" charset="0"/>
              </a:rPr>
              <a:t>: standard deviation</a:t>
            </a:r>
            <a:endParaRPr lang="el-GR" altLang="en-US" dirty="0">
              <a:latin typeface="Calibri" panose="020F0502020204030204" pitchFamily="34" charset="0"/>
              <a:cs typeface="Tahoma" panose="020B0604030504040204" pitchFamily="34" charset="0"/>
            </a:endParaRPr>
          </a:p>
          <a:p>
            <a:pPr lvl="1" eaLnBrk="1" hangingPunct="1">
              <a:lnSpc>
                <a:spcPct val="110000"/>
              </a:lnSpc>
            </a:pPr>
            <a:r>
              <a:rPr lang="en-US" altLang="en-US" dirty="0">
                <a:latin typeface="Calibri" panose="020F0502020204030204" pitchFamily="34" charset="0"/>
              </a:rPr>
              <a:t>the distance between the raw score and the population mean in units of the standard deviation</a:t>
            </a:r>
          </a:p>
          <a:p>
            <a:pPr lvl="1" eaLnBrk="1" hangingPunct="1">
              <a:lnSpc>
                <a:spcPct val="110000"/>
              </a:lnSpc>
            </a:pPr>
            <a:r>
              <a:rPr lang="en-US" altLang="en-US" dirty="0">
                <a:latin typeface="Calibri" panose="020F0502020204030204" pitchFamily="34" charset="0"/>
                <a:cs typeface="Tahoma" panose="020B0604030504040204" pitchFamily="34" charset="0"/>
              </a:rPr>
              <a:t>negative </a:t>
            </a:r>
            <a:r>
              <a:rPr lang="en-US" altLang="en-US" dirty="0">
                <a:latin typeface="Calibri" panose="020F0502020204030204" pitchFamily="34" charset="0"/>
              </a:rPr>
              <a:t>when the raw score is below the mean, “+” when above</a:t>
            </a:r>
          </a:p>
          <a:p>
            <a:pPr eaLnBrk="1" hangingPunct="1">
              <a:lnSpc>
                <a:spcPct val="110000"/>
              </a:lnSpc>
            </a:pPr>
            <a:r>
              <a:rPr lang="en-US" altLang="en-US" dirty="0">
                <a:latin typeface="Calibri" panose="020F0502020204030204" pitchFamily="34" charset="0"/>
              </a:rPr>
              <a:t>An alternative way: Calculate the mean absolute deviation</a:t>
            </a:r>
          </a:p>
          <a:p>
            <a:pPr eaLnBrk="1" hangingPunct="1">
              <a:lnSpc>
                <a:spcPct val="110000"/>
              </a:lnSpc>
            </a:pPr>
            <a:endParaRPr lang="en-US" altLang="en-US" dirty="0">
              <a:latin typeface="Calibri" panose="020F0502020204030204" pitchFamily="34" charset="0"/>
            </a:endParaRPr>
          </a:p>
          <a:p>
            <a:pPr lvl="1" eaLnBrk="1" hangingPunct="1">
              <a:lnSpc>
                <a:spcPct val="110000"/>
              </a:lnSpc>
              <a:buFont typeface="Wingdings" panose="05000000000000000000" pitchFamily="2" charset="2"/>
              <a:buNone/>
            </a:pPr>
            <a:r>
              <a:rPr lang="en-US" altLang="en-US" dirty="0">
                <a:latin typeface="Calibri" panose="020F0502020204030204" pitchFamily="34" charset="0"/>
              </a:rPr>
              <a:t>where</a:t>
            </a:r>
          </a:p>
          <a:p>
            <a:pPr lvl="1" eaLnBrk="1" hangingPunct="1">
              <a:lnSpc>
                <a:spcPct val="110000"/>
              </a:lnSpc>
            </a:pPr>
            <a:endParaRPr lang="en-US" altLang="en-US" dirty="0">
              <a:latin typeface="Calibri" panose="020F0502020204030204" pitchFamily="34" charset="0"/>
            </a:endParaRPr>
          </a:p>
          <a:p>
            <a:pPr lvl="1" eaLnBrk="1" hangingPunct="1">
              <a:lnSpc>
                <a:spcPct val="110000"/>
              </a:lnSpc>
            </a:pPr>
            <a:r>
              <a:rPr lang="en-US" altLang="en-US" dirty="0">
                <a:latin typeface="Calibri" panose="020F0502020204030204" pitchFamily="34" charset="0"/>
              </a:rPr>
              <a:t>standardized measure (</a:t>
            </a:r>
            <a:r>
              <a:rPr lang="en-US" altLang="en-US" i="1" dirty="0">
                <a:latin typeface="Calibri" panose="020F0502020204030204" pitchFamily="34" charset="0"/>
              </a:rPr>
              <a:t>z-score</a:t>
            </a:r>
            <a:r>
              <a:rPr lang="en-US" altLang="en-US" dirty="0">
                <a:latin typeface="Calibri" panose="020F0502020204030204" pitchFamily="34" charset="0"/>
              </a:rPr>
              <a:t>):</a:t>
            </a:r>
          </a:p>
          <a:p>
            <a:pPr eaLnBrk="1" hangingPunct="1">
              <a:lnSpc>
                <a:spcPct val="110000"/>
              </a:lnSpc>
            </a:pPr>
            <a:r>
              <a:rPr lang="en-US" altLang="en-US" dirty="0">
                <a:latin typeface="Calibri" panose="020F0502020204030204" pitchFamily="34" charset="0"/>
              </a:rPr>
              <a:t>Using mean absolute deviation is more robust than using standard deviation </a:t>
            </a:r>
          </a:p>
        </p:txBody>
      </p:sp>
      <p:graphicFrame>
        <p:nvGraphicFramePr>
          <p:cNvPr id="59397" name="Object 4"/>
          <p:cNvGraphicFramePr>
            <a:graphicFrameLocks noChangeAspect="1"/>
          </p:cNvGraphicFramePr>
          <p:nvPr/>
        </p:nvGraphicFramePr>
        <p:xfrm>
          <a:off x="2403231" y="4849813"/>
          <a:ext cx="2819400" cy="495300"/>
        </p:xfrm>
        <a:graphic>
          <a:graphicData uri="http://schemas.openxmlformats.org/presentationml/2006/ole">
            <mc:AlternateContent xmlns:mc="http://schemas.openxmlformats.org/markup-compatibility/2006">
              <mc:Choice xmlns:v="urn:schemas-microsoft-com:vml" Requires="v">
                <p:oleObj spid="_x0000_s18442" name="Equation" r:id="rId4" imgW="2374900" imgH="419100" progId="Equation.3">
                  <p:embed/>
                </p:oleObj>
              </mc:Choice>
              <mc:Fallback>
                <p:oleObj name="Equation" r:id="rId4" imgW="2374900" imgH="419100" progId="Equation.3">
                  <p:embed/>
                  <p:pic>
                    <p:nvPicPr>
                      <p:cNvPr id="5939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231" y="4849813"/>
                        <a:ext cx="2819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8" name="Object 5"/>
          <p:cNvGraphicFramePr>
            <a:graphicFrameLocks noChangeAspect="1"/>
          </p:cNvGraphicFramePr>
          <p:nvPr/>
        </p:nvGraphicFramePr>
        <p:xfrm>
          <a:off x="3505200" y="4087814"/>
          <a:ext cx="5334000" cy="496887"/>
        </p:xfrm>
        <a:graphic>
          <a:graphicData uri="http://schemas.openxmlformats.org/presentationml/2006/ole">
            <mc:AlternateContent xmlns:mc="http://schemas.openxmlformats.org/markup-compatibility/2006">
              <mc:Choice xmlns:v="urn:schemas-microsoft-com:vml" Requires="v">
                <p:oleObj spid="_x0000_s18443" name="Equation" r:id="rId6" imgW="4343400" imgH="406400" progId="Equation.3">
                  <p:embed/>
                </p:oleObj>
              </mc:Choice>
              <mc:Fallback>
                <p:oleObj name="Equation" r:id="rId6" imgW="4343400" imgH="406400" progId="Equation.3">
                  <p:embed/>
                  <p:pic>
                    <p:nvPicPr>
                      <p:cNvPr id="5939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087814"/>
                        <a:ext cx="53340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9" name="Object 6"/>
          <p:cNvGraphicFramePr>
            <a:graphicFrameLocks noChangeAspect="1"/>
          </p:cNvGraphicFramePr>
          <p:nvPr/>
        </p:nvGraphicFramePr>
        <p:xfrm>
          <a:off x="5791200" y="5274164"/>
          <a:ext cx="1905000" cy="892175"/>
        </p:xfrm>
        <a:graphic>
          <a:graphicData uri="http://schemas.openxmlformats.org/presentationml/2006/ole">
            <mc:AlternateContent xmlns:mc="http://schemas.openxmlformats.org/markup-compatibility/2006">
              <mc:Choice xmlns:v="urn:schemas-microsoft-com:vml" Requires="v">
                <p:oleObj spid="_x0000_s18444" name="Equation" r:id="rId8" imgW="1409088" imgH="660113" progId="Equation.3">
                  <p:embed/>
                </p:oleObj>
              </mc:Choice>
              <mc:Fallback>
                <p:oleObj name="Equation" r:id="rId8" imgW="1409088" imgH="660113" progId="Equation.3">
                  <p:embed/>
                  <p:pic>
                    <p:nvPicPr>
                      <p:cNvPr id="59399"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5274164"/>
                        <a:ext cx="19050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0" name="Object 7"/>
          <p:cNvGraphicFramePr>
            <a:graphicFrameLocks noGrp="1" noChangeAspect="1"/>
          </p:cNvGraphicFramePr>
          <p:nvPr>
            <p:ph sz="half" idx="2"/>
          </p:nvPr>
        </p:nvGraphicFramePr>
        <p:xfrm>
          <a:off x="3505200" y="1303338"/>
          <a:ext cx="1409700" cy="601662"/>
        </p:xfrm>
        <a:graphic>
          <a:graphicData uri="http://schemas.openxmlformats.org/presentationml/2006/ole">
            <mc:AlternateContent xmlns:mc="http://schemas.openxmlformats.org/markup-compatibility/2006">
              <mc:Choice xmlns:v="urn:schemas-microsoft-com:vml" Requires="v">
                <p:oleObj spid="_x0000_s18445" name="Equation" r:id="rId10" imgW="952087" imgH="406224" progId="Equation.3">
                  <p:embed/>
                </p:oleObj>
              </mc:Choice>
              <mc:Fallback>
                <p:oleObj name="Equation" r:id="rId10" imgW="952087" imgH="406224" progId="Equation.3">
                  <p:embed/>
                  <p:pic>
                    <p:nvPicPr>
                      <p:cNvPr id="5940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1303338"/>
                        <a:ext cx="14097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65166469"/>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534154" y="304800"/>
            <a:ext cx="11325886" cy="762000"/>
          </a:xfrm>
        </p:spPr>
        <p:txBody>
          <a:bodyPr>
            <a:normAutofit/>
          </a:bodyPr>
          <a:lstStyle/>
          <a:p>
            <a:pPr eaLnBrk="1" hangingPunct="1"/>
            <a:r>
              <a:rPr lang="en-US" altLang="en-US" sz="4000" dirty="0"/>
              <a:t>Example: Data Matrix and Dissimilarity Matrix</a:t>
            </a:r>
          </a:p>
        </p:txBody>
      </p:sp>
      <p:graphicFrame>
        <p:nvGraphicFramePr>
          <p:cNvPr id="60420" name="Object 4"/>
          <p:cNvGraphicFramePr>
            <a:graphicFrameLocks noChangeAspect="1"/>
          </p:cNvGraphicFramePr>
          <p:nvPr/>
        </p:nvGraphicFramePr>
        <p:xfrm>
          <a:off x="5069021" y="1961582"/>
          <a:ext cx="2947987" cy="1581150"/>
        </p:xfrm>
        <a:graphic>
          <a:graphicData uri="http://schemas.openxmlformats.org/presentationml/2006/ole">
            <mc:AlternateContent xmlns:mc="http://schemas.openxmlformats.org/markup-compatibility/2006">
              <mc:Choice xmlns:v="urn:schemas-microsoft-com:vml" Requires="v">
                <p:oleObj spid="_x0000_s19464" name="Worksheet" r:id="rId4" imgW="1838249" imgH="857402" progId="Excel.Sheet.8">
                  <p:embed/>
                </p:oleObj>
              </mc:Choice>
              <mc:Fallback>
                <p:oleObj name="Worksheet" r:id="rId4" imgW="1838249" imgH="857402" progId="Excel.Sheet.8">
                  <p:embed/>
                  <p:pic>
                    <p:nvPicPr>
                      <p:cNvPr id="604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9021" y="1961582"/>
                        <a:ext cx="294798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1" name="Text Box 5"/>
          <p:cNvSpPr txBox="1">
            <a:spLocks noChangeArrowheads="1"/>
          </p:cNvSpPr>
          <p:nvPr/>
        </p:nvSpPr>
        <p:spPr bwMode="auto">
          <a:xfrm>
            <a:off x="4904715" y="3962401"/>
            <a:ext cx="6240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spcBef>
                <a:spcPct val="50000"/>
              </a:spcBef>
              <a:spcAft>
                <a:spcPct val="0"/>
              </a:spcAft>
              <a:buClrTx/>
              <a:buSzTx/>
              <a:buNone/>
            </a:pPr>
            <a:r>
              <a:rPr lang="en-US" altLang="en-US" sz="2000" b="1" dirty="0">
                <a:solidFill>
                  <a:srgbClr val="000000"/>
                </a:solidFill>
              </a:rPr>
              <a:t>Dissimilarity Matrix (by </a:t>
            </a:r>
            <a:r>
              <a:rPr lang="en-US" altLang="en-US" sz="2000" b="1" dirty="0">
                <a:solidFill>
                  <a:srgbClr val="FF0000"/>
                </a:solidFill>
              </a:rPr>
              <a:t>Euclidean Distance</a:t>
            </a:r>
            <a:r>
              <a:rPr lang="en-US" altLang="en-US" sz="2000" b="1" dirty="0">
                <a:solidFill>
                  <a:srgbClr val="333399"/>
                </a:solidFill>
              </a:rPr>
              <a:t>)</a:t>
            </a:r>
          </a:p>
        </p:txBody>
      </p:sp>
      <p:graphicFrame>
        <p:nvGraphicFramePr>
          <p:cNvPr id="60422" name="Object 6"/>
          <p:cNvGraphicFramePr>
            <a:graphicFrameLocks noChangeAspect="1"/>
          </p:cNvGraphicFramePr>
          <p:nvPr/>
        </p:nvGraphicFramePr>
        <p:xfrm>
          <a:off x="5069021" y="4417446"/>
          <a:ext cx="4906962" cy="1365250"/>
        </p:xfrm>
        <a:graphic>
          <a:graphicData uri="http://schemas.openxmlformats.org/presentationml/2006/ole">
            <mc:AlternateContent xmlns:mc="http://schemas.openxmlformats.org/markup-compatibility/2006">
              <mc:Choice xmlns:v="urn:schemas-microsoft-com:vml" Requires="v">
                <p:oleObj spid="_x0000_s19465" name="Worksheet" r:id="rId6" imgW="3057441" imgH="866747" progId="Excel.Sheet.8">
                  <p:embed/>
                </p:oleObj>
              </mc:Choice>
              <mc:Fallback>
                <p:oleObj name="Worksheet" r:id="rId6" imgW="3057441" imgH="866747" progId="Excel.Sheet.8">
                  <p:embed/>
                  <p:pic>
                    <p:nvPicPr>
                      <p:cNvPr id="6042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9021" y="4417446"/>
                        <a:ext cx="490696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Text Box 7"/>
          <p:cNvSpPr txBox="1">
            <a:spLocks noChangeArrowheads="1"/>
          </p:cNvSpPr>
          <p:nvPr/>
        </p:nvSpPr>
        <p:spPr bwMode="auto">
          <a:xfrm>
            <a:off x="4904715" y="1325562"/>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spcBef>
                <a:spcPct val="50000"/>
              </a:spcBef>
              <a:spcAft>
                <a:spcPct val="0"/>
              </a:spcAft>
              <a:buClrTx/>
              <a:buSzTx/>
              <a:buNone/>
            </a:pPr>
            <a:r>
              <a:rPr lang="en-US" altLang="en-US" sz="2000" b="1" dirty="0">
                <a:solidFill>
                  <a:srgbClr val="000000"/>
                </a:solidFill>
                <a:latin typeface="Arial" panose="020B0604020202020204" pitchFamily="34" charset="0"/>
              </a:rPr>
              <a:t>Data Matrix</a:t>
            </a:r>
          </a:p>
        </p:txBody>
      </p:sp>
      <p:graphicFrame>
        <p:nvGraphicFramePr>
          <p:cNvPr id="60424" name="Object 12"/>
          <p:cNvGraphicFramePr>
            <a:graphicFrameLocks noChangeAspect="1"/>
          </p:cNvGraphicFramePr>
          <p:nvPr/>
        </p:nvGraphicFramePr>
        <p:xfrm>
          <a:off x="398352" y="1282574"/>
          <a:ext cx="4209862" cy="4191000"/>
        </p:xfrm>
        <a:graphic>
          <a:graphicData uri="http://schemas.openxmlformats.org/presentationml/2006/ole">
            <mc:AlternateContent xmlns:mc="http://schemas.openxmlformats.org/markup-compatibility/2006">
              <mc:Choice xmlns:v="urn:schemas-microsoft-com:vml" Requires="v">
                <p:oleObj spid="_x0000_s19466" name="SmartDraw" r:id="rId8" imgW="4379976" imgH="5551932" progId="SmartDraw.2">
                  <p:embed/>
                </p:oleObj>
              </mc:Choice>
              <mc:Fallback>
                <p:oleObj name="SmartDraw" r:id="rId8" imgW="4379976" imgH="5551932" progId="SmartDraw.2">
                  <p:embed/>
                  <p:pic>
                    <p:nvPicPr>
                      <p:cNvPr id="60424"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352" y="1282574"/>
                        <a:ext cx="4209862" cy="4191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4243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497941" y="228600"/>
            <a:ext cx="11117655" cy="685800"/>
          </a:xfrm>
        </p:spPr>
        <p:txBody>
          <a:bodyPr>
            <a:noAutofit/>
          </a:bodyPr>
          <a:lstStyle/>
          <a:p>
            <a:pPr eaLnBrk="1" hangingPunct="1"/>
            <a:r>
              <a:rPr lang="en-US" altLang="en-US" sz="4000" dirty="0"/>
              <a:t>Distance on Numeric Data: </a:t>
            </a:r>
            <a:r>
              <a:rPr lang="en-US" altLang="en-US" sz="4000" dirty="0" err="1"/>
              <a:t>Minkowski</a:t>
            </a:r>
            <a:r>
              <a:rPr lang="en-US" altLang="en-US" sz="4000" dirty="0"/>
              <a:t> Distance</a:t>
            </a:r>
          </a:p>
        </p:txBody>
      </p:sp>
      <p:sp>
        <p:nvSpPr>
          <p:cNvPr id="61444" name="Rectangle 3"/>
          <p:cNvSpPr>
            <a:spLocks noGrp="1" noChangeArrowheads="1"/>
          </p:cNvSpPr>
          <p:nvPr>
            <p:ph type="body" idx="1"/>
          </p:nvPr>
        </p:nvSpPr>
        <p:spPr>
          <a:xfrm>
            <a:off x="669955" y="1119617"/>
            <a:ext cx="10420539" cy="5426044"/>
          </a:xfrm>
        </p:spPr>
        <p:txBody>
          <a:bodyPr/>
          <a:lstStyle/>
          <a:p>
            <a:pPr marL="381000" indent="-381000" eaLnBrk="1" hangingPunct="1">
              <a:spcBef>
                <a:spcPts val="600"/>
              </a:spcBef>
              <a:spcAft>
                <a:spcPts val="600"/>
              </a:spcAft>
            </a:pPr>
            <a:r>
              <a:rPr lang="en-US" altLang="en-US" sz="2400" dirty="0" err="1">
                <a:solidFill>
                  <a:srgbClr val="FF0000"/>
                </a:solidFill>
              </a:rPr>
              <a:t>Minkowski</a:t>
            </a:r>
            <a:r>
              <a:rPr lang="en-US" altLang="en-US" sz="2400" dirty="0">
                <a:solidFill>
                  <a:srgbClr val="FF0000"/>
                </a:solidFill>
              </a:rPr>
              <a:t> distance</a:t>
            </a:r>
            <a:r>
              <a:rPr lang="en-US" altLang="en-US" sz="2400" dirty="0"/>
              <a:t>: A popular distance measure</a:t>
            </a:r>
          </a:p>
          <a:p>
            <a:pPr marL="838200" lvl="1" indent="-381000" eaLnBrk="1" hangingPunct="1">
              <a:spcBef>
                <a:spcPts val="600"/>
              </a:spcBef>
              <a:spcAft>
                <a:spcPts val="600"/>
              </a:spcAft>
              <a:buNone/>
            </a:pPr>
            <a:endParaRPr lang="en-US" altLang="en-US" sz="2400" dirty="0"/>
          </a:p>
          <a:p>
            <a:pPr marL="838200" lvl="1" indent="-381000" eaLnBrk="1" hangingPunct="1">
              <a:spcBef>
                <a:spcPts val="600"/>
              </a:spcBef>
              <a:spcAft>
                <a:spcPts val="600"/>
              </a:spcAft>
              <a:buNone/>
            </a:pPr>
            <a:r>
              <a:rPr lang="en-US" altLang="en-US" sz="2400" dirty="0"/>
              <a:t>where  </a:t>
            </a:r>
            <a:r>
              <a:rPr lang="en-US" altLang="en-US" sz="2400" i="1" dirty="0" err="1"/>
              <a:t>i</a:t>
            </a:r>
            <a:r>
              <a:rPr lang="en-US" altLang="en-US" sz="2400" dirty="0"/>
              <a:t> = (</a:t>
            </a:r>
            <a:r>
              <a:rPr lang="en-US" altLang="en-US" sz="2400" i="1" dirty="0"/>
              <a:t>x</a:t>
            </a:r>
            <a:r>
              <a:rPr lang="en-US" altLang="en-US" sz="2400" baseline="-25000" dirty="0"/>
              <a:t>i1</a:t>
            </a:r>
            <a:r>
              <a:rPr lang="en-US" altLang="en-US" sz="2400" dirty="0"/>
              <a:t>, </a:t>
            </a:r>
            <a:r>
              <a:rPr lang="en-US" altLang="en-US" sz="2400" i="1" dirty="0"/>
              <a:t>x</a:t>
            </a:r>
            <a:r>
              <a:rPr lang="en-US" altLang="en-US" sz="2400" baseline="-25000" dirty="0"/>
              <a:t>i2</a:t>
            </a:r>
            <a:r>
              <a:rPr lang="en-US" altLang="en-US" sz="2400" dirty="0"/>
              <a:t>, …, </a:t>
            </a:r>
            <a:r>
              <a:rPr lang="en-US" altLang="en-US" sz="2400" i="1" dirty="0" err="1"/>
              <a:t>x</a:t>
            </a:r>
            <a:r>
              <a:rPr lang="en-US" altLang="en-US" sz="2400" baseline="-25000" dirty="0" err="1"/>
              <a:t>il</a:t>
            </a:r>
            <a:r>
              <a:rPr lang="en-US" altLang="en-US" sz="2400" dirty="0"/>
              <a:t>) and</a:t>
            </a:r>
            <a:r>
              <a:rPr lang="en-US" altLang="en-US" sz="2400" i="1" dirty="0"/>
              <a:t> j</a:t>
            </a:r>
            <a:r>
              <a:rPr lang="en-US" altLang="en-US" sz="2400" dirty="0"/>
              <a:t> = (</a:t>
            </a:r>
            <a:r>
              <a:rPr lang="en-US" altLang="en-US" sz="2400" i="1" dirty="0"/>
              <a:t>x</a:t>
            </a:r>
            <a:r>
              <a:rPr lang="en-US" altLang="en-US" sz="2400" baseline="-25000" dirty="0"/>
              <a:t>j1</a:t>
            </a:r>
            <a:r>
              <a:rPr lang="en-US" altLang="en-US" sz="2400" dirty="0"/>
              <a:t>, </a:t>
            </a:r>
            <a:r>
              <a:rPr lang="en-US" altLang="en-US" sz="2400" i="1" dirty="0"/>
              <a:t>x</a:t>
            </a:r>
            <a:r>
              <a:rPr lang="en-US" altLang="en-US" sz="2400" baseline="-25000" dirty="0"/>
              <a:t>j2</a:t>
            </a:r>
            <a:r>
              <a:rPr lang="en-US" altLang="en-US" sz="2400" dirty="0"/>
              <a:t>, …, </a:t>
            </a:r>
            <a:r>
              <a:rPr lang="en-US" altLang="en-US" sz="2400" i="1" dirty="0" err="1"/>
              <a:t>x</a:t>
            </a:r>
            <a:r>
              <a:rPr lang="en-US" altLang="en-US" sz="2400" baseline="-25000" dirty="0" err="1"/>
              <a:t>jl</a:t>
            </a:r>
            <a:r>
              <a:rPr lang="en-US" altLang="en-US" sz="2400" dirty="0"/>
              <a:t>) are two </a:t>
            </a:r>
            <a:r>
              <a:rPr lang="en-US" altLang="en-US" sz="2400" i="1" dirty="0"/>
              <a:t>l</a:t>
            </a:r>
            <a:r>
              <a:rPr lang="en-US" altLang="en-US" sz="2400" dirty="0"/>
              <a:t>-dimensional data objects, and </a:t>
            </a:r>
            <a:r>
              <a:rPr lang="en-US" altLang="en-US" sz="2400" i="1" dirty="0"/>
              <a:t>p</a:t>
            </a:r>
            <a:r>
              <a:rPr lang="en-US" altLang="en-US" sz="2400" dirty="0"/>
              <a:t> is the order (the distance so defined is also called L-</a:t>
            </a:r>
            <a:r>
              <a:rPr lang="en-US" altLang="en-US" sz="2400" i="1" dirty="0"/>
              <a:t>p</a:t>
            </a:r>
            <a:r>
              <a:rPr lang="en-US" altLang="en-US" sz="2400" dirty="0"/>
              <a:t> norm)</a:t>
            </a:r>
          </a:p>
          <a:p>
            <a:pPr marL="381000" indent="-381000">
              <a:spcAft>
                <a:spcPts val="600"/>
              </a:spcAft>
            </a:pPr>
            <a:r>
              <a:rPr lang="en-US" altLang="en-US" sz="2400" dirty="0"/>
              <a:t>Properties</a:t>
            </a:r>
          </a:p>
          <a:p>
            <a:pPr marL="838200" lvl="1" indent="-381000" eaLnBrk="1" hangingPunct="1">
              <a:spcBef>
                <a:spcPts val="600"/>
              </a:spcBef>
              <a:spcAft>
                <a:spcPts val="600"/>
              </a:spcAft>
            </a:pPr>
            <a:r>
              <a:rPr lang="en-US" altLang="en-US" sz="2400" dirty="0"/>
              <a:t>d(</a:t>
            </a:r>
            <a:r>
              <a:rPr lang="en-US" altLang="en-US" sz="2400" dirty="0" err="1"/>
              <a:t>i</a:t>
            </a:r>
            <a:r>
              <a:rPr lang="en-US" altLang="en-US" sz="2400" dirty="0"/>
              <a:t>, j) </a:t>
            </a:r>
            <a:r>
              <a:rPr lang="en-US" altLang="en-US" sz="2400" dirty="0">
                <a:sym typeface="Symbol" panose="05050102010706020507" pitchFamily="18" charset="2"/>
              </a:rPr>
              <a:t>&gt; 0 if </a:t>
            </a:r>
            <a:r>
              <a:rPr lang="en-US" altLang="en-US" sz="2400" dirty="0" err="1">
                <a:sym typeface="Symbol" panose="05050102010706020507" pitchFamily="18" charset="2"/>
              </a:rPr>
              <a:t>i</a:t>
            </a:r>
            <a:r>
              <a:rPr lang="en-US" altLang="en-US" sz="2400" dirty="0">
                <a:sym typeface="Symbol" panose="05050102010706020507" pitchFamily="18" charset="2"/>
              </a:rPr>
              <a:t> </a:t>
            </a:r>
            <a:r>
              <a:rPr lang="en-US" altLang="en-US" sz="2400" dirty="0">
                <a:cs typeface="Tahoma" panose="020B0604030504040204" pitchFamily="34" charset="0"/>
                <a:sym typeface="Symbol" panose="05050102010706020507" pitchFamily="18" charset="2"/>
              </a:rPr>
              <a:t>≠ j</a:t>
            </a:r>
            <a:r>
              <a:rPr lang="en-US" altLang="en-US" sz="2400" dirty="0">
                <a:cs typeface="Tahoma" panose="020B0604030504040204" pitchFamily="34" charset="0"/>
              </a:rPr>
              <a:t>, and </a:t>
            </a:r>
            <a:r>
              <a:rPr lang="en-US" altLang="en-US" sz="2400" dirty="0"/>
              <a:t>d(</a:t>
            </a:r>
            <a:r>
              <a:rPr lang="en-US" altLang="en-US" sz="2400" dirty="0" err="1"/>
              <a:t>i</a:t>
            </a:r>
            <a:r>
              <a:rPr lang="en-US" altLang="en-US" sz="2400" dirty="0"/>
              <a:t>, </a:t>
            </a:r>
            <a:r>
              <a:rPr lang="en-US" altLang="en-US" sz="2400" dirty="0" err="1"/>
              <a:t>i</a:t>
            </a:r>
            <a:r>
              <a:rPr lang="en-US" altLang="en-US" sz="2400" dirty="0"/>
              <a:t>) </a:t>
            </a:r>
            <a:r>
              <a:rPr lang="en-US" altLang="en-US" sz="2400" dirty="0">
                <a:sym typeface="Symbol" panose="05050102010706020507" pitchFamily="18" charset="2"/>
              </a:rPr>
              <a:t>= 0 </a:t>
            </a:r>
            <a:r>
              <a:rPr lang="en-US" altLang="en-US" sz="2400" dirty="0"/>
              <a:t>(Positivity)</a:t>
            </a:r>
          </a:p>
          <a:p>
            <a:pPr marL="838200" lvl="1" indent="-381000" eaLnBrk="1" hangingPunct="1">
              <a:spcBef>
                <a:spcPts val="600"/>
              </a:spcBef>
              <a:spcAft>
                <a:spcPts val="600"/>
              </a:spcAft>
            </a:pPr>
            <a:r>
              <a:rPr lang="en-US" altLang="en-US" sz="2400" dirty="0"/>
              <a:t>d(</a:t>
            </a:r>
            <a:r>
              <a:rPr lang="en-US" altLang="en-US" sz="2400" dirty="0" err="1"/>
              <a:t>i</a:t>
            </a:r>
            <a:r>
              <a:rPr lang="en-US" altLang="en-US" sz="2400" dirty="0"/>
              <a:t>, j) </a:t>
            </a:r>
            <a:r>
              <a:rPr lang="en-US" altLang="en-US" sz="2400" dirty="0">
                <a:sym typeface="Symbol" panose="05050102010706020507" pitchFamily="18" charset="2"/>
              </a:rPr>
              <a:t>= </a:t>
            </a:r>
            <a:r>
              <a:rPr lang="en-US" altLang="en-US" sz="2400" dirty="0"/>
              <a:t>d(j, </a:t>
            </a:r>
            <a:r>
              <a:rPr lang="en-US" altLang="en-US" sz="2400" dirty="0" err="1"/>
              <a:t>i</a:t>
            </a:r>
            <a:r>
              <a:rPr lang="en-US" altLang="en-US" sz="2400" dirty="0"/>
              <a:t>)</a:t>
            </a:r>
            <a:r>
              <a:rPr lang="en-US" altLang="en-US" sz="2400" i="1" dirty="0"/>
              <a:t>  </a:t>
            </a:r>
            <a:r>
              <a:rPr lang="en-US" altLang="en-US" sz="2400" dirty="0"/>
              <a:t>(Symmetry)</a:t>
            </a:r>
          </a:p>
          <a:p>
            <a:pPr marL="838200" lvl="1" indent="-381000" eaLnBrk="1" hangingPunct="1">
              <a:spcBef>
                <a:spcPts val="600"/>
              </a:spcBef>
              <a:spcAft>
                <a:spcPts val="600"/>
              </a:spcAft>
            </a:pPr>
            <a:r>
              <a:rPr lang="en-US" altLang="en-US" sz="2400" dirty="0"/>
              <a:t>d(</a:t>
            </a:r>
            <a:r>
              <a:rPr lang="en-US" altLang="en-US" sz="2400" dirty="0" err="1"/>
              <a:t>i</a:t>
            </a:r>
            <a:r>
              <a:rPr lang="en-US" altLang="en-US" sz="2400" dirty="0"/>
              <a:t>, j) </a:t>
            </a:r>
            <a:r>
              <a:rPr lang="en-US" altLang="en-US" sz="2400" dirty="0">
                <a:sym typeface="Symbol" panose="05050102010706020507" pitchFamily="18" charset="2"/>
              </a:rPr>
              <a:t> </a:t>
            </a:r>
            <a:r>
              <a:rPr lang="en-US" altLang="en-US" sz="2400" dirty="0"/>
              <a:t>d(</a:t>
            </a:r>
            <a:r>
              <a:rPr lang="en-US" altLang="en-US" sz="2400" dirty="0" err="1"/>
              <a:t>i</a:t>
            </a:r>
            <a:r>
              <a:rPr lang="en-US" altLang="en-US" sz="2400" dirty="0"/>
              <a:t>, k) </a:t>
            </a:r>
            <a:r>
              <a:rPr lang="en-US" altLang="en-US" sz="2400" dirty="0">
                <a:sym typeface="Symbol" panose="05050102010706020507" pitchFamily="18" charset="2"/>
              </a:rPr>
              <a:t>+ </a:t>
            </a:r>
            <a:r>
              <a:rPr lang="en-US" altLang="en-US" sz="2400" dirty="0"/>
              <a:t>d(k, j)</a:t>
            </a:r>
            <a:r>
              <a:rPr lang="en-US" altLang="en-US" sz="2400" i="1" dirty="0"/>
              <a:t>  </a:t>
            </a:r>
            <a:r>
              <a:rPr lang="en-US" altLang="en-US" sz="2400" dirty="0"/>
              <a:t>(Triangle Inequality)</a:t>
            </a:r>
            <a:endParaRPr lang="en-US" altLang="en-US" sz="2400" i="1" dirty="0"/>
          </a:p>
          <a:p>
            <a:pPr marL="381000" indent="-381000" eaLnBrk="1" hangingPunct="1">
              <a:spcBef>
                <a:spcPts val="600"/>
              </a:spcBef>
              <a:spcAft>
                <a:spcPts val="600"/>
              </a:spcAft>
            </a:pPr>
            <a:r>
              <a:rPr lang="en-US" altLang="en-US" sz="2400" dirty="0"/>
              <a:t>A distance that satisfies these properties is a </a:t>
            </a:r>
            <a:r>
              <a:rPr lang="en-US" altLang="en-US" sz="2400" dirty="0">
                <a:solidFill>
                  <a:srgbClr val="FF0000"/>
                </a:solidFill>
              </a:rPr>
              <a:t>metric</a:t>
            </a:r>
          </a:p>
          <a:p>
            <a:pPr marL="381000" indent="-381000" eaLnBrk="1" hangingPunct="1">
              <a:spcBef>
                <a:spcPts val="600"/>
              </a:spcBef>
              <a:spcAft>
                <a:spcPts val="600"/>
              </a:spcAft>
            </a:pPr>
            <a:r>
              <a:rPr lang="en-US" altLang="en-US" sz="2400" dirty="0"/>
              <a:t>Note:  There are nonmetric dissimilarities, e.g., set differences</a:t>
            </a:r>
          </a:p>
        </p:txBody>
      </p:sp>
      <p:graphicFrame>
        <p:nvGraphicFramePr>
          <p:cNvPr id="5" name="Object 4"/>
          <p:cNvGraphicFramePr>
            <a:graphicFrameLocks noChangeAspect="1"/>
          </p:cNvGraphicFramePr>
          <p:nvPr/>
        </p:nvGraphicFramePr>
        <p:xfrm>
          <a:off x="2197976" y="1550715"/>
          <a:ext cx="6481586" cy="624927"/>
        </p:xfrm>
        <a:graphic>
          <a:graphicData uri="http://schemas.openxmlformats.org/presentationml/2006/ole">
            <mc:AlternateContent xmlns:mc="http://schemas.openxmlformats.org/markup-compatibility/2006">
              <mc:Choice xmlns:v="urn:schemas-microsoft-com:vml" Requires="v">
                <p:oleObj spid="_x0000_s20484" name="Equation" r:id="rId4" imgW="3162240" imgH="304560" progId="Equation.DSMT4">
                  <p:embed/>
                </p:oleObj>
              </mc:Choice>
              <mc:Fallback>
                <p:oleObj name="Equation" r:id="rId4" imgW="3162240" imgH="304560" progId="Equation.DSMT4">
                  <p:embed/>
                  <p:pic>
                    <p:nvPicPr>
                      <p:cNvPr id="5" name="Object 4"/>
                      <p:cNvPicPr/>
                      <p:nvPr/>
                    </p:nvPicPr>
                    <p:blipFill>
                      <a:blip r:embed="rId5"/>
                      <a:stretch>
                        <a:fillRect/>
                      </a:stretch>
                    </p:blipFill>
                    <p:spPr>
                      <a:xfrm>
                        <a:off x="2197976" y="1550715"/>
                        <a:ext cx="6481586" cy="624927"/>
                      </a:xfrm>
                      <a:prstGeom prst="rect">
                        <a:avLst/>
                      </a:prstGeom>
                    </p:spPr>
                  </p:pic>
                </p:oleObj>
              </mc:Fallback>
            </mc:AlternateContent>
          </a:graphicData>
        </a:graphic>
      </p:graphicFrame>
    </p:spTree>
    <p:extLst>
      <p:ext uri="{BB962C8B-B14F-4D97-AF65-F5344CB8AC3E}">
        <p14:creationId xmlns:p14="http://schemas.microsoft.com/office/powerpoint/2010/main" val="3862503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altLang="en-US" sz="4000" dirty="0"/>
              <a:t>Special Cases of </a:t>
            </a:r>
            <a:r>
              <a:rPr lang="en-US" altLang="en-US" sz="4000" dirty="0" err="1"/>
              <a:t>Minkowski</a:t>
            </a:r>
            <a:r>
              <a:rPr lang="en-US" altLang="en-US" sz="4000" dirty="0"/>
              <a:t> Distance</a:t>
            </a:r>
            <a:endParaRPr lang="en-US" altLang="en-US" sz="5400" dirty="0"/>
          </a:p>
        </p:txBody>
      </p:sp>
      <p:sp>
        <p:nvSpPr>
          <p:cNvPr id="62468" name="Rectangle 3"/>
          <p:cNvSpPr>
            <a:spLocks noGrp="1" noChangeArrowheads="1"/>
          </p:cNvSpPr>
          <p:nvPr>
            <p:ph type="body" sz="half" idx="1"/>
          </p:nvPr>
        </p:nvSpPr>
        <p:spPr>
          <a:xfrm>
            <a:off x="642795" y="1295400"/>
            <a:ext cx="10465807" cy="4055122"/>
          </a:xfrm>
        </p:spPr>
        <p:txBody>
          <a:bodyPr/>
          <a:lstStyle/>
          <a:p>
            <a:r>
              <a:rPr lang="en-US" altLang="en-US" i="1" dirty="0">
                <a:latin typeface="Calibri" panose="020F0502020204030204" pitchFamily="34" charset="0"/>
                <a:cs typeface="Times New Roman" panose="02020603050405020304" pitchFamily="18" charset="0"/>
              </a:rPr>
              <a:t>p</a:t>
            </a:r>
            <a:r>
              <a:rPr lang="en-US" altLang="en-US" dirty="0">
                <a:latin typeface="Calibri" panose="020F0502020204030204" pitchFamily="34" charset="0"/>
                <a:cs typeface="Times New Roman" panose="02020603050405020304" pitchFamily="18" charset="0"/>
              </a:rPr>
              <a:t> = 1: (L</a:t>
            </a:r>
            <a:r>
              <a:rPr lang="en-US" altLang="en-US" baseline="-30000" dirty="0">
                <a:latin typeface="Calibri" panose="020F0502020204030204" pitchFamily="34" charset="0"/>
                <a:cs typeface="Times New Roman" panose="02020603050405020304" pitchFamily="18" charset="0"/>
              </a:rPr>
              <a:t>1</a:t>
            </a:r>
            <a:r>
              <a:rPr lang="en-US" altLang="en-US" dirty="0">
                <a:latin typeface="Calibri" panose="020F0502020204030204" pitchFamily="34" charset="0"/>
                <a:cs typeface="Times New Roman" panose="02020603050405020304" pitchFamily="18" charset="0"/>
              </a:rPr>
              <a:t> norm) </a:t>
            </a:r>
            <a:r>
              <a:rPr lang="en-US" altLang="en-US" dirty="0">
                <a:solidFill>
                  <a:srgbClr val="FF0000"/>
                </a:solidFill>
                <a:latin typeface="Calibri" panose="020F0502020204030204" pitchFamily="34" charset="0"/>
                <a:cs typeface="Times New Roman" panose="02020603050405020304" pitchFamily="18" charset="0"/>
              </a:rPr>
              <a:t>Manhattan (or city block) distance</a:t>
            </a:r>
          </a:p>
          <a:p>
            <a:pPr lvl="1" eaLnBrk="1" hangingPunct="1"/>
            <a:r>
              <a:rPr lang="en-US" altLang="en-US" dirty="0">
                <a:latin typeface="Calibri" panose="020F0502020204030204" pitchFamily="34" charset="0"/>
                <a:cs typeface="Times New Roman" panose="02020603050405020304" pitchFamily="18" charset="0"/>
              </a:rPr>
              <a:t>E.g., the Hamming distance: the number of bits that are different between two binary vectors</a:t>
            </a:r>
          </a:p>
          <a:p>
            <a:pPr marL="0" indent="0" eaLnBrk="1" hangingPunct="1">
              <a:buNone/>
            </a:pPr>
            <a:endParaRPr lang="en-US" altLang="en-US" i="1" dirty="0">
              <a:latin typeface="Calibri" panose="020F0502020204030204" pitchFamily="34" charset="0"/>
              <a:cs typeface="Times New Roman" panose="02020603050405020304" pitchFamily="18" charset="0"/>
            </a:endParaRPr>
          </a:p>
          <a:p>
            <a:pPr eaLnBrk="1" hangingPunct="1"/>
            <a:r>
              <a:rPr lang="en-US" altLang="en-US" i="1" dirty="0">
                <a:latin typeface="Calibri" panose="020F0502020204030204" pitchFamily="34" charset="0"/>
                <a:cs typeface="Times New Roman" panose="02020603050405020304" pitchFamily="18" charset="0"/>
              </a:rPr>
              <a:t>p </a:t>
            </a:r>
            <a:r>
              <a:rPr lang="en-US" altLang="en-US" dirty="0">
                <a:latin typeface="Calibri" panose="020F0502020204030204" pitchFamily="34" charset="0"/>
                <a:cs typeface="Times New Roman" panose="02020603050405020304" pitchFamily="18" charset="0"/>
              </a:rPr>
              <a:t>= 2:  (L</a:t>
            </a:r>
            <a:r>
              <a:rPr lang="en-US" altLang="en-US" baseline="-25000" dirty="0">
                <a:latin typeface="Calibri" panose="020F0502020204030204" pitchFamily="34" charset="0"/>
                <a:cs typeface="Times New Roman" panose="02020603050405020304" pitchFamily="18" charset="0"/>
              </a:rPr>
              <a:t>2</a:t>
            </a:r>
            <a:r>
              <a:rPr lang="en-US" altLang="en-US" dirty="0">
                <a:latin typeface="Calibri" panose="020F0502020204030204" pitchFamily="34" charset="0"/>
                <a:cs typeface="Times New Roman" panose="02020603050405020304" pitchFamily="18" charset="0"/>
              </a:rPr>
              <a:t> norm) </a:t>
            </a:r>
            <a:r>
              <a:rPr lang="en-US" altLang="en-US" dirty="0">
                <a:solidFill>
                  <a:srgbClr val="FF0000"/>
                </a:solidFill>
                <a:latin typeface="Calibri" panose="020F0502020204030204" pitchFamily="34" charset="0"/>
                <a:cs typeface="Times New Roman" panose="02020603050405020304" pitchFamily="18" charset="0"/>
              </a:rPr>
              <a:t>Euclidean distance</a:t>
            </a:r>
          </a:p>
          <a:p>
            <a:pPr lvl="4" eaLnBrk="1" hangingPunct="1"/>
            <a:endParaRPr lang="en-US" altLang="en-US" dirty="0">
              <a:latin typeface="Calibri" panose="020F0502020204030204" pitchFamily="34" charset="0"/>
              <a:cs typeface="Times New Roman" panose="02020603050405020304" pitchFamily="18" charset="0"/>
            </a:endParaRPr>
          </a:p>
          <a:p>
            <a:pPr eaLnBrk="1" hangingPunct="1"/>
            <a:endParaRPr lang="en-US" altLang="en-US" i="1" dirty="0">
              <a:latin typeface="Calibri" panose="020F0502020204030204" pitchFamily="34" charset="0"/>
              <a:cs typeface="Times New Roman" panose="02020603050405020304" pitchFamily="18" charset="0"/>
            </a:endParaRPr>
          </a:p>
          <a:p>
            <a:r>
              <a:rPr lang="en-US" altLang="en-US" i="1" dirty="0">
                <a:latin typeface="Calibri" panose="020F0502020204030204" pitchFamily="34" charset="0"/>
                <a:cs typeface="Times New Roman" panose="02020603050405020304" pitchFamily="18" charset="0"/>
              </a:rPr>
              <a:t>p </a:t>
            </a:r>
            <a:r>
              <a:rPr lang="en-US" altLang="en-US" dirty="0">
                <a:latin typeface="Calibri" panose="020F0502020204030204" pitchFamily="34" charset="0"/>
                <a:cs typeface="Times New Roman" panose="02020603050405020304" pitchFamily="18" charset="0"/>
                <a:sym typeface="Symbol" panose="05050102010706020507" pitchFamily="18" charset="2"/>
              </a:rPr>
              <a:t></a:t>
            </a:r>
            <a:r>
              <a:rPr lang="en-US" altLang="en-US" dirty="0">
                <a:latin typeface="Calibri" panose="020F0502020204030204" pitchFamily="34" charset="0"/>
                <a:cs typeface="Times New Roman" panose="02020603050405020304" pitchFamily="18" charset="0"/>
              </a:rPr>
              <a:t> </a:t>
            </a:r>
            <a:r>
              <a:rPr lang="en-US" altLang="en-US" dirty="0">
                <a:latin typeface="Calibri" panose="020F0502020204030204" pitchFamily="34" charset="0"/>
                <a:cs typeface="Times New Roman" panose="02020603050405020304" pitchFamily="18" charset="0"/>
                <a:sym typeface="Symbol" panose="05050102010706020507" pitchFamily="18" charset="2"/>
              </a:rPr>
              <a:t></a:t>
            </a:r>
            <a:r>
              <a:rPr lang="en-US" altLang="en-US" dirty="0">
                <a:latin typeface="Calibri" panose="020F0502020204030204" pitchFamily="34" charset="0"/>
                <a:cs typeface="Times New Roman" panose="02020603050405020304" pitchFamily="18" charset="0"/>
              </a:rPr>
              <a:t>: (</a:t>
            </a:r>
            <a:r>
              <a:rPr lang="en-US" altLang="en-US" dirty="0" err="1">
                <a:latin typeface="Calibri" panose="020F0502020204030204" pitchFamily="34" charset="0"/>
                <a:cs typeface="Times New Roman" panose="02020603050405020304" pitchFamily="18" charset="0"/>
              </a:rPr>
              <a:t>L</a:t>
            </a:r>
            <a:r>
              <a:rPr lang="en-US" altLang="en-US" baseline="-30000" dirty="0" err="1">
                <a:latin typeface="Calibri" panose="020F0502020204030204" pitchFamily="34" charset="0"/>
                <a:cs typeface="Times New Roman" panose="02020603050405020304" pitchFamily="18" charset="0"/>
              </a:rPr>
              <a:t>max</a:t>
            </a:r>
            <a:r>
              <a:rPr lang="en-US" altLang="en-US" baseline="-30000" dirty="0">
                <a:latin typeface="Calibri" panose="020F0502020204030204" pitchFamily="34" charset="0"/>
                <a:cs typeface="Times New Roman" panose="02020603050405020304" pitchFamily="18" charset="0"/>
              </a:rPr>
              <a:t> </a:t>
            </a:r>
            <a:r>
              <a:rPr lang="en-US" altLang="en-US" dirty="0">
                <a:latin typeface="Calibri" panose="020F0502020204030204" pitchFamily="34" charset="0"/>
                <a:cs typeface="Times New Roman" panose="02020603050405020304" pitchFamily="18" charset="0"/>
              </a:rPr>
              <a:t>norm, L</a:t>
            </a:r>
            <a:r>
              <a:rPr lang="en-US" altLang="en-US" baseline="-30000" dirty="0">
                <a:latin typeface="Calibri" panose="020F0502020204030204" pitchFamily="34" charset="0"/>
                <a:cs typeface="Times New Roman" panose="02020603050405020304" pitchFamily="18" charset="0"/>
                <a:sym typeface="Symbol" panose="05050102010706020507" pitchFamily="18" charset="2"/>
              </a:rPr>
              <a:t></a:t>
            </a:r>
            <a:r>
              <a:rPr lang="en-US" altLang="en-US" baseline="-30000" dirty="0">
                <a:latin typeface="Calibri" panose="020F0502020204030204" pitchFamily="34" charset="0"/>
                <a:cs typeface="Times New Roman" panose="02020603050405020304" pitchFamily="18" charset="0"/>
              </a:rPr>
              <a:t> </a:t>
            </a:r>
            <a:r>
              <a:rPr lang="en-US" altLang="en-US" dirty="0">
                <a:latin typeface="Calibri" panose="020F0502020204030204" pitchFamily="34" charset="0"/>
                <a:cs typeface="Times New Roman" panose="02020603050405020304" pitchFamily="18" charset="0"/>
              </a:rPr>
              <a:t>norm) </a:t>
            </a:r>
            <a:r>
              <a:rPr lang="en-US" altLang="en-US" dirty="0">
                <a:solidFill>
                  <a:srgbClr val="FF0000"/>
                </a:solidFill>
                <a:latin typeface="Calibri" panose="020F0502020204030204" pitchFamily="34" charset="0"/>
                <a:cs typeface="Times New Roman" panose="02020603050405020304" pitchFamily="18" charset="0"/>
              </a:rPr>
              <a:t>“supremum” distance</a:t>
            </a:r>
          </a:p>
          <a:p>
            <a:pPr lvl="1" eaLnBrk="1" hangingPunct="1"/>
            <a:r>
              <a:rPr lang="en-US" altLang="en-US" dirty="0">
                <a:latin typeface="Calibri" panose="020F0502020204030204" pitchFamily="34" charset="0"/>
                <a:cs typeface="Times New Roman" panose="02020603050405020304" pitchFamily="18" charset="0"/>
              </a:rPr>
              <a:t>The maximum difference between any component (attribute) of the vectors</a:t>
            </a:r>
          </a:p>
          <a:p>
            <a:pPr lvl="1" eaLnBrk="1" hangingPunct="1"/>
            <a:endParaRPr lang="en-US" altLang="en-US" sz="2000" dirty="0">
              <a:latin typeface="Calibri" panose="020F0502020204030204" pitchFamily="34"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3743325" y="2289175"/>
          <a:ext cx="5700713" cy="493713"/>
        </p:xfrm>
        <a:graphic>
          <a:graphicData uri="http://schemas.openxmlformats.org/presentationml/2006/ole">
            <mc:AlternateContent xmlns:mc="http://schemas.openxmlformats.org/markup-compatibility/2006">
              <mc:Choice xmlns:v="urn:schemas-microsoft-com:vml" Requires="v">
                <p:oleObj spid="_x0000_s21510" name="Equation" r:id="rId4" imgW="2781000" imgH="241200" progId="Equation.DSMT4">
                  <p:embed/>
                </p:oleObj>
              </mc:Choice>
              <mc:Fallback>
                <p:oleObj name="Equation" r:id="rId4" imgW="2781000" imgH="241200" progId="Equation.DSMT4">
                  <p:embed/>
                  <p:pic>
                    <p:nvPicPr>
                      <p:cNvPr id="7" name="Object 6"/>
                      <p:cNvPicPr/>
                      <p:nvPr/>
                    </p:nvPicPr>
                    <p:blipFill>
                      <a:blip r:embed="rId5"/>
                      <a:stretch>
                        <a:fillRect/>
                      </a:stretch>
                    </p:blipFill>
                    <p:spPr>
                      <a:xfrm>
                        <a:off x="3743325" y="2289175"/>
                        <a:ext cx="5700713" cy="493713"/>
                      </a:xfrm>
                      <a:prstGeom prst="rect">
                        <a:avLst/>
                      </a:prstGeom>
                    </p:spPr>
                  </p:pic>
                </p:oleObj>
              </mc:Fallback>
            </mc:AlternateContent>
          </a:graphicData>
        </a:graphic>
      </p:graphicFrame>
      <p:graphicFrame>
        <p:nvGraphicFramePr>
          <p:cNvPr id="9" name="Content Placeholder 8"/>
          <p:cNvGraphicFramePr>
            <a:graphicFrameLocks noGrp="1" noChangeAspect="1"/>
          </p:cNvGraphicFramePr>
          <p:nvPr>
            <p:ph sz="half" idx="2"/>
          </p:nvPr>
        </p:nvGraphicFramePr>
        <p:xfrm>
          <a:off x="2757488" y="3552497"/>
          <a:ext cx="7956550" cy="689303"/>
        </p:xfrm>
        <a:graphic>
          <a:graphicData uri="http://schemas.openxmlformats.org/presentationml/2006/ole">
            <mc:AlternateContent xmlns:mc="http://schemas.openxmlformats.org/markup-compatibility/2006">
              <mc:Choice xmlns:v="urn:schemas-microsoft-com:vml" Requires="v">
                <p:oleObj spid="_x0000_s21511" name="Equation" r:id="rId6" imgW="3124080" imgH="304560" progId="Equation.DSMT4">
                  <p:embed/>
                </p:oleObj>
              </mc:Choice>
              <mc:Fallback>
                <p:oleObj name="Equation" r:id="rId6" imgW="3124080" imgH="304560" progId="Equation.DSMT4">
                  <p:embed/>
                  <p:pic>
                    <p:nvPicPr>
                      <p:cNvPr id="9" name="Content Placeholder 8"/>
                      <p:cNvPicPr/>
                      <p:nvPr/>
                    </p:nvPicPr>
                    <p:blipFill>
                      <a:blip r:embed="rId7"/>
                      <a:stretch>
                        <a:fillRect/>
                      </a:stretch>
                    </p:blipFill>
                    <p:spPr>
                      <a:xfrm>
                        <a:off x="2757488" y="3552497"/>
                        <a:ext cx="7956550" cy="689303"/>
                      </a:xfrm>
                      <a:prstGeom prst="rect">
                        <a:avLst/>
                      </a:prstGeom>
                    </p:spPr>
                  </p:pic>
                </p:oleObj>
              </mc:Fallback>
            </mc:AlternateContent>
          </a:graphicData>
        </a:graphic>
      </p:graphicFrame>
      <p:pic>
        <p:nvPicPr>
          <p:cNvPr id="4" name="Picture 3"/>
          <p:cNvPicPr>
            <a:picLocks noChangeAspect="1"/>
          </p:cNvPicPr>
          <p:nvPr/>
        </p:nvPicPr>
        <p:blipFill>
          <a:blip r:embed="rId8"/>
          <a:stretch>
            <a:fillRect/>
          </a:stretch>
        </p:blipFill>
        <p:spPr>
          <a:xfrm>
            <a:off x="1334085" y="5350522"/>
            <a:ext cx="9774517" cy="691689"/>
          </a:xfrm>
          <a:prstGeom prst="rect">
            <a:avLst/>
          </a:prstGeom>
        </p:spPr>
      </p:pic>
    </p:spTree>
    <p:extLst>
      <p:ext uri="{BB962C8B-B14F-4D97-AF65-F5344CB8AC3E}">
        <p14:creationId xmlns:p14="http://schemas.microsoft.com/office/powerpoint/2010/main" val="3064198214"/>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dirty="0"/>
              <a:t>Example: </a:t>
            </a:r>
            <a:r>
              <a:rPr lang="en-US" altLang="en-US" dirty="0" err="1"/>
              <a:t>Minkowski</a:t>
            </a:r>
            <a:r>
              <a:rPr lang="en-US" altLang="en-US" dirty="0"/>
              <a:t> Distance at Special Cases</a:t>
            </a:r>
          </a:p>
        </p:txBody>
      </p:sp>
      <p:graphicFrame>
        <p:nvGraphicFramePr>
          <p:cNvPr id="63493" name="Object 4"/>
          <p:cNvGraphicFramePr>
            <a:graphicFrameLocks noChangeAspect="1"/>
          </p:cNvGraphicFramePr>
          <p:nvPr/>
        </p:nvGraphicFramePr>
        <p:xfrm>
          <a:off x="1238179" y="1295399"/>
          <a:ext cx="2962275" cy="1363663"/>
        </p:xfrm>
        <a:graphic>
          <a:graphicData uri="http://schemas.openxmlformats.org/presentationml/2006/ole">
            <mc:AlternateContent xmlns:mc="http://schemas.openxmlformats.org/markup-compatibility/2006">
              <mc:Choice xmlns:v="urn:schemas-microsoft-com:vml" Requires="v">
                <p:oleObj spid="_x0000_s22540" name="Worksheet" r:id="rId4" imgW="1838249" imgH="819302" progId="Excel.Sheet.8">
                  <p:embed/>
                </p:oleObj>
              </mc:Choice>
              <mc:Fallback>
                <p:oleObj name="Worksheet" r:id="rId4" imgW="1838249" imgH="819302" progId="Excel.Sheet.8">
                  <p:embed/>
                  <p:pic>
                    <p:nvPicPr>
                      <p:cNvPr id="6349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179" y="1295399"/>
                        <a:ext cx="29622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5"/>
          <p:cNvGraphicFramePr>
            <a:graphicFrameLocks noChangeAspect="1"/>
          </p:cNvGraphicFramePr>
          <p:nvPr/>
        </p:nvGraphicFramePr>
        <p:xfrm>
          <a:off x="5334000" y="1600200"/>
          <a:ext cx="4948238" cy="1320800"/>
        </p:xfrm>
        <a:graphic>
          <a:graphicData uri="http://schemas.openxmlformats.org/presentationml/2006/ole">
            <mc:AlternateContent xmlns:mc="http://schemas.openxmlformats.org/markup-compatibility/2006">
              <mc:Choice xmlns:v="urn:schemas-microsoft-com:vml" Requires="v">
                <p:oleObj spid="_x0000_s22541" name="Worksheet" r:id="rId6" imgW="3057449" imgH="819302" progId="Excel.Sheet.8">
                  <p:embed/>
                </p:oleObj>
              </mc:Choice>
              <mc:Fallback>
                <p:oleObj name="Worksheet" r:id="rId6" imgW="3057449" imgH="819302" progId="Excel.Sheet.8">
                  <p:embed/>
                  <p:pic>
                    <p:nvPicPr>
                      <p:cNvPr id="6349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600200"/>
                        <a:ext cx="49482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6"/>
          <p:cNvGraphicFramePr>
            <a:graphicFrameLocks noChangeAspect="1"/>
          </p:cNvGraphicFramePr>
          <p:nvPr/>
        </p:nvGraphicFramePr>
        <p:xfrm>
          <a:off x="5334000" y="3429000"/>
          <a:ext cx="4948238" cy="1320800"/>
        </p:xfrm>
        <a:graphic>
          <a:graphicData uri="http://schemas.openxmlformats.org/presentationml/2006/ole">
            <mc:AlternateContent xmlns:mc="http://schemas.openxmlformats.org/markup-compatibility/2006">
              <mc:Choice xmlns:v="urn:schemas-microsoft-com:vml" Requires="v">
                <p:oleObj spid="_x0000_s22542" name="Worksheet" r:id="rId8" imgW="3057449" imgH="819302" progId="Excel.Sheet.8">
                  <p:embed/>
                </p:oleObj>
              </mc:Choice>
              <mc:Fallback>
                <p:oleObj name="Worksheet" r:id="rId8" imgW="3057449" imgH="819302" progId="Excel.Sheet.8">
                  <p:embed/>
                  <p:pic>
                    <p:nvPicPr>
                      <p:cNvPr id="63495"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429000"/>
                        <a:ext cx="49482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7"/>
          <p:cNvGraphicFramePr>
            <a:graphicFrameLocks noChangeAspect="1"/>
          </p:cNvGraphicFramePr>
          <p:nvPr/>
        </p:nvGraphicFramePr>
        <p:xfrm>
          <a:off x="5334000" y="5254626"/>
          <a:ext cx="4872038" cy="1374775"/>
        </p:xfrm>
        <a:graphic>
          <a:graphicData uri="http://schemas.openxmlformats.org/presentationml/2006/ole">
            <mc:AlternateContent xmlns:mc="http://schemas.openxmlformats.org/markup-compatibility/2006">
              <mc:Choice xmlns:v="urn:schemas-microsoft-com:vml" Requires="v">
                <p:oleObj spid="_x0000_s22543" name="Worksheet" r:id="rId10" imgW="3057449" imgH="838200" progId="Excel.Sheet.8">
                  <p:embed/>
                </p:oleObj>
              </mc:Choice>
              <mc:Fallback>
                <p:oleObj name="Worksheet" r:id="rId10" imgW="3057449" imgH="838200" progId="Excel.Sheet.8">
                  <p:embed/>
                  <p:pic>
                    <p:nvPicPr>
                      <p:cNvPr id="63496"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5254626"/>
                        <a:ext cx="487203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7" name="Rectangle 16"/>
          <p:cNvSpPr>
            <a:spLocks noChangeArrowheads="1"/>
          </p:cNvSpPr>
          <p:nvPr/>
        </p:nvSpPr>
        <p:spPr bwMode="auto">
          <a:xfrm>
            <a:off x="5249339" y="1175542"/>
            <a:ext cx="257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2400" b="1" dirty="0">
                <a:solidFill>
                  <a:srgbClr val="000000"/>
                </a:solidFill>
                <a:latin typeface="+mn-lt"/>
              </a:rPr>
              <a:t>Manhattan (L</a:t>
            </a:r>
            <a:r>
              <a:rPr lang="en-US" altLang="en-US" sz="2400" b="1" baseline="-25000" dirty="0">
                <a:solidFill>
                  <a:srgbClr val="000000"/>
                </a:solidFill>
                <a:latin typeface="+mn-lt"/>
              </a:rPr>
              <a:t>1</a:t>
            </a:r>
            <a:r>
              <a:rPr lang="en-US" altLang="en-US" sz="2400" b="1" dirty="0">
                <a:solidFill>
                  <a:srgbClr val="000000"/>
                </a:solidFill>
                <a:latin typeface="+mn-lt"/>
              </a:rPr>
              <a:t>)</a:t>
            </a:r>
          </a:p>
        </p:txBody>
      </p:sp>
      <p:sp>
        <p:nvSpPr>
          <p:cNvPr id="63498" name="Rectangle 17"/>
          <p:cNvSpPr>
            <a:spLocks noChangeArrowheads="1"/>
          </p:cNvSpPr>
          <p:nvPr/>
        </p:nvSpPr>
        <p:spPr bwMode="auto">
          <a:xfrm>
            <a:off x="5285551" y="3018135"/>
            <a:ext cx="1912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2400" b="1" dirty="0">
                <a:solidFill>
                  <a:srgbClr val="000000"/>
                </a:solidFill>
                <a:latin typeface="+mn-lt"/>
              </a:rPr>
              <a:t>Euclidean (L</a:t>
            </a:r>
            <a:r>
              <a:rPr lang="en-US" altLang="en-US" sz="2400" b="1" baseline="-25000" dirty="0">
                <a:solidFill>
                  <a:srgbClr val="000000"/>
                </a:solidFill>
                <a:latin typeface="+mn-lt"/>
              </a:rPr>
              <a:t>2</a:t>
            </a:r>
            <a:r>
              <a:rPr lang="en-US" altLang="en-US" sz="2400" b="1" dirty="0">
                <a:solidFill>
                  <a:srgbClr val="000000"/>
                </a:solidFill>
                <a:latin typeface="+mn-lt"/>
              </a:rPr>
              <a:t>)</a:t>
            </a:r>
          </a:p>
        </p:txBody>
      </p:sp>
      <p:sp>
        <p:nvSpPr>
          <p:cNvPr id="63499" name="Rectangle 18"/>
          <p:cNvSpPr>
            <a:spLocks noChangeArrowheads="1"/>
          </p:cNvSpPr>
          <p:nvPr/>
        </p:nvSpPr>
        <p:spPr bwMode="auto">
          <a:xfrm>
            <a:off x="5285551" y="4802014"/>
            <a:ext cx="2189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2400" b="1" dirty="0">
                <a:solidFill>
                  <a:srgbClr val="000000"/>
                </a:solidFill>
                <a:latin typeface="+mn-lt"/>
              </a:rPr>
              <a:t>Supremum (</a:t>
            </a:r>
            <a:r>
              <a:rPr lang="en-US" altLang="en-US" sz="2400" b="1" dirty="0">
                <a:latin typeface="+mn-lt"/>
                <a:cs typeface="Times New Roman" panose="02020603050405020304" pitchFamily="18" charset="0"/>
              </a:rPr>
              <a:t>L</a:t>
            </a:r>
            <a:r>
              <a:rPr lang="en-US" altLang="en-US" sz="2400" b="1" baseline="-30000" dirty="0">
                <a:latin typeface="+mn-lt"/>
                <a:cs typeface="Times New Roman" panose="02020603050405020304" pitchFamily="18" charset="0"/>
                <a:sym typeface="Symbol" panose="05050102010706020507" pitchFamily="18" charset="2"/>
              </a:rPr>
              <a:t></a:t>
            </a:r>
            <a:r>
              <a:rPr lang="en-US" altLang="en-US" sz="2400" b="1" dirty="0">
                <a:latin typeface="+mn-lt"/>
                <a:cs typeface="Times New Roman" panose="02020603050405020304" pitchFamily="18" charset="0"/>
              </a:rPr>
              <a:t>) </a:t>
            </a:r>
            <a:endParaRPr lang="en-US" altLang="en-US" sz="2400" b="1" dirty="0">
              <a:solidFill>
                <a:srgbClr val="000000"/>
              </a:solidFill>
              <a:latin typeface="+mn-lt"/>
            </a:endParaRPr>
          </a:p>
        </p:txBody>
      </p:sp>
      <p:graphicFrame>
        <p:nvGraphicFramePr>
          <p:cNvPr id="63500" name="Object 19"/>
          <p:cNvGraphicFramePr>
            <a:graphicFrameLocks noChangeAspect="1"/>
          </p:cNvGraphicFramePr>
          <p:nvPr/>
        </p:nvGraphicFramePr>
        <p:xfrm>
          <a:off x="642796" y="2819400"/>
          <a:ext cx="4153043" cy="3810000"/>
        </p:xfrm>
        <a:graphic>
          <a:graphicData uri="http://schemas.openxmlformats.org/presentationml/2006/ole">
            <mc:AlternateContent xmlns:mc="http://schemas.openxmlformats.org/markup-compatibility/2006">
              <mc:Choice xmlns:v="urn:schemas-microsoft-com:vml" Requires="v">
                <p:oleObj spid="_x0000_s22544" name="SmartDraw" r:id="rId12" imgW="4379976" imgH="5551932" progId="SmartDraw.2">
                  <p:embed/>
                </p:oleObj>
              </mc:Choice>
              <mc:Fallback>
                <p:oleObj name="SmartDraw" r:id="rId12" imgW="4379976" imgH="5551932" progId="SmartDraw.2">
                  <p:embed/>
                  <p:pic>
                    <p:nvPicPr>
                      <p:cNvPr id="6350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2796" y="2819400"/>
                        <a:ext cx="4153043" cy="3810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09417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Proximity Measure for Binary Attributes</a:t>
            </a:r>
          </a:p>
        </p:txBody>
      </p:sp>
      <p:sp>
        <p:nvSpPr>
          <p:cNvPr id="4100" name="Rectangle 3"/>
          <p:cNvSpPr>
            <a:spLocks noGrp="1" noChangeArrowheads="1"/>
          </p:cNvSpPr>
          <p:nvPr>
            <p:ph type="body" idx="1"/>
          </p:nvPr>
        </p:nvSpPr>
        <p:spPr>
          <a:xfrm>
            <a:off x="552261" y="988978"/>
            <a:ext cx="7161291" cy="4986322"/>
          </a:xfrm>
        </p:spPr>
        <p:txBody>
          <a:bodyPr/>
          <a:lstStyle/>
          <a:p>
            <a:pPr>
              <a:lnSpc>
                <a:spcPct val="150000"/>
              </a:lnSpc>
            </a:pPr>
            <a:r>
              <a:rPr lang="en-US" altLang="en-US" sz="2400" dirty="0">
                <a:latin typeface="Calibri" panose="020F0502020204030204" pitchFamily="34" charset="0"/>
              </a:rPr>
              <a:t>A contingency table for binary data</a:t>
            </a:r>
          </a:p>
          <a:p>
            <a:pPr marL="0" indent="0">
              <a:lnSpc>
                <a:spcPct val="150000"/>
              </a:lnSpc>
              <a:buNone/>
            </a:pPr>
            <a:endParaRPr lang="en-US" altLang="en-US" sz="2400" dirty="0">
              <a:latin typeface="Calibri" panose="020F0502020204030204" pitchFamily="34" charset="0"/>
            </a:endParaRPr>
          </a:p>
          <a:p>
            <a:pPr>
              <a:lnSpc>
                <a:spcPct val="150000"/>
              </a:lnSpc>
            </a:pPr>
            <a:endParaRPr lang="en-US" altLang="en-US" sz="2400" dirty="0">
              <a:latin typeface="Calibri" panose="020F0502020204030204" pitchFamily="34" charset="0"/>
            </a:endParaRPr>
          </a:p>
          <a:p>
            <a:pPr>
              <a:lnSpc>
                <a:spcPct val="150000"/>
              </a:lnSpc>
            </a:pPr>
            <a:r>
              <a:rPr lang="en-US" altLang="en-US" sz="2400" dirty="0">
                <a:latin typeface="Calibri" panose="020F0502020204030204" pitchFamily="34" charset="0"/>
              </a:rPr>
              <a:t>Distance measure for symmetric binary variables: </a:t>
            </a:r>
          </a:p>
          <a:p>
            <a:pPr>
              <a:lnSpc>
                <a:spcPct val="150000"/>
              </a:lnSpc>
            </a:pPr>
            <a:r>
              <a:rPr lang="en-US" altLang="en-US" sz="2400" dirty="0">
                <a:latin typeface="Calibri" panose="020F0502020204030204" pitchFamily="34" charset="0"/>
              </a:rPr>
              <a:t>Distance measure for asymmetric binary variables: </a:t>
            </a:r>
          </a:p>
          <a:p>
            <a:pPr>
              <a:lnSpc>
                <a:spcPct val="150000"/>
              </a:lnSpc>
            </a:pPr>
            <a:r>
              <a:rPr lang="en-US" altLang="en-US" sz="2400" dirty="0" err="1">
                <a:latin typeface="Calibri" panose="020F0502020204030204" pitchFamily="34" charset="0"/>
              </a:rPr>
              <a:t>Jaccard</a:t>
            </a:r>
            <a:r>
              <a:rPr lang="en-US" altLang="en-US" sz="2400" dirty="0">
                <a:latin typeface="Calibri" panose="020F0502020204030204" pitchFamily="34" charset="0"/>
              </a:rPr>
              <a:t> coefficient (</a:t>
            </a:r>
            <a:r>
              <a:rPr lang="en-US" altLang="en-US" sz="2400" i="1" dirty="0">
                <a:solidFill>
                  <a:srgbClr val="FF0000"/>
                </a:solidFill>
                <a:latin typeface="Calibri" panose="020F0502020204030204" pitchFamily="34" charset="0"/>
              </a:rPr>
              <a:t>similarity</a:t>
            </a:r>
            <a:r>
              <a:rPr lang="en-US" altLang="en-US" sz="2400" dirty="0">
                <a:latin typeface="Calibri" panose="020F0502020204030204" pitchFamily="34" charset="0"/>
              </a:rPr>
              <a:t> measure for </a:t>
            </a:r>
            <a:r>
              <a:rPr lang="en-US" altLang="en-US" sz="2400" i="1" dirty="0">
                <a:latin typeface="Calibri" panose="020F0502020204030204" pitchFamily="34" charset="0"/>
              </a:rPr>
              <a:t>asymmetric </a:t>
            </a:r>
            <a:r>
              <a:rPr lang="en-US" altLang="en-US" sz="2400" dirty="0">
                <a:latin typeface="Calibri" panose="020F0502020204030204" pitchFamily="34" charset="0"/>
              </a:rPr>
              <a:t>binary variables): </a:t>
            </a:r>
          </a:p>
          <a:p>
            <a:pPr>
              <a:lnSpc>
                <a:spcPct val="150000"/>
              </a:lnSpc>
            </a:pPr>
            <a:r>
              <a:rPr lang="en-US" altLang="en-US" sz="2400" dirty="0">
                <a:solidFill>
                  <a:srgbClr val="000000"/>
                </a:solidFill>
                <a:latin typeface="Calibri" panose="020F0502020204030204" pitchFamily="34" charset="0"/>
              </a:rPr>
              <a:t>Note: </a:t>
            </a:r>
            <a:r>
              <a:rPr lang="en-US" altLang="en-US" sz="2400" dirty="0" err="1">
                <a:solidFill>
                  <a:srgbClr val="000000"/>
                </a:solidFill>
                <a:latin typeface="Calibri" panose="020F0502020204030204" pitchFamily="34" charset="0"/>
              </a:rPr>
              <a:t>Jaccard</a:t>
            </a:r>
            <a:r>
              <a:rPr lang="en-US" altLang="en-US" sz="2400" dirty="0">
                <a:solidFill>
                  <a:srgbClr val="000000"/>
                </a:solidFill>
                <a:latin typeface="Calibri" panose="020F0502020204030204" pitchFamily="34" charset="0"/>
              </a:rPr>
              <a:t> coefficient is the same as “coherence”:</a:t>
            </a:r>
          </a:p>
        </p:txBody>
      </p:sp>
      <p:pic>
        <p:nvPicPr>
          <p:cNvPr id="5" name="Picture 36" descr="eqcontingenc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582" y="1738070"/>
            <a:ext cx="3962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7"/>
          <p:cNvSpPr txBox="1">
            <a:spLocks noChangeArrowheads="1"/>
          </p:cNvSpPr>
          <p:nvPr/>
        </p:nvSpPr>
        <p:spPr bwMode="auto">
          <a:xfrm>
            <a:off x="711200" y="2147889"/>
            <a:ext cx="963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800" dirty="0">
                <a:solidFill>
                  <a:srgbClr val="000000"/>
                </a:solidFill>
              </a:rPr>
              <a:t>Object </a:t>
            </a:r>
            <a:r>
              <a:rPr lang="en-US" altLang="en-US" sz="1800" i="1" dirty="0" err="1">
                <a:solidFill>
                  <a:srgbClr val="000000"/>
                </a:solidFill>
              </a:rPr>
              <a:t>i</a:t>
            </a:r>
            <a:endParaRPr lang="en-US" altLang="en-US" sz="1800" dirty="0">
              <a:solidFill>
                <a:srgbClr val="000000"/>
              </a:solidFill>
            </a:endParaRPr>
          </a:p>
        </p:txBody>
      </p:sp>
      <p:sp>
        <p:nvSpPr>
          <p:cNvPr id="7" name="Text Box 38"/>
          <p:cNvSpPr txBox="1">
            <a:spLocks noChangeArrowheads="1"/>
          </p:cNvSpPr>
          <p:nvPr/>
        </p:nvSpPr>
        <p:spPr bwMode="auto">
          <a:xfrm>
            <a:off x="3307484" y="1461455"/>
            <a:ext cx="976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800" dirty="0">
                <a:solidFill>
                  <a:srgbClr val="000000"/>
                </a:solidFill>
              </a:rPr>
              <a:t>Object </a:t>
            </a:r>
            <a:r>
              <a:rPr lang="en-US" altLang="en-US" sz="1800" i="1" dirty="0">
                <a:solidFill>
                  <a:srgbClr val="000000"/>
                </a:solidFill>
              </a:rPr>
              <a:t>j</a:t>
            </a:r>
            <a:endParaRPr lang="en-US" altLang="en-US" sz="1800" dirty="0">
              <a:solidFill>
                <a:srgbClr val="000000"/>
              </a:solidFill>
            </a:endParaRPr>
          </a:p>
        </p:txBody>
      </p:sp>
      <p:pic>
        <p:nvPicPr>
          <p:cNvPr id="8" name="Picture 30" descr="eqbinarys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479" y="2602463"/>
            <a:ext cx="3429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descr="eqbinaryasy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877" y="3466361"/>
            <a:ext cx="297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qjacc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612" y="4623901"/>
            <a:ext cx="434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descr="eqcoher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972507" y="5848936"/>
            <a:ext cx="8305800" cy="731838"/>
          </a:xfrm>
          <a:prstGeom prst="rect">
            <a:avLst/>
          </a:prstGeom>
          <a:noFill/>
        </p:spPr>
      </p:pic>
      <p:sp>
        <p:nvSpPr>
          <p:cNvPr id="2" name="TextBox 1"/>
          <p:cNvSpPr txBox="1"/>
          <p:nvPr/>
        </p:nvSpPr>
        <p:spPr>
          <a:xfrm>
            <a:off x="7517188" y="5472920"/>
            <a:ext cx="4362730" cy="384721"/>
          </a:xfrm>
          <a:prstGeom prst="rect">
            <a:avLst/>
          </a:prstGeom>
          <a:solidFill>
            <a:srgbClr val="F0CDBC"/>
          </a:solidFill>
        </p:spPr>
        <p:txBody>
          <a:bodyPr wrap="square" rtlCol="0">
            <a:spAutoFit/>
          </a:bodyPr>
          <a:lstStyle/>
          <a:p>
            <a:r>
              <a:rPr lang="en-US" dirty="0"/>
              <a:t>(a concept discussed in Pattern Discovery)</a:t>
            </a:r>
          </a:p>
        </p:txBody>
      </p:sp>
    </p:spTree>
    <p:extLst>
      <p:ext uri="{BB962C8B-B14F-4D97-AF65-F5344CB8AC3E}">
        <p14:creationId xmlns:p14="http://schemas.microsoft.com/office/powerpoint/2010/main" val="74121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54670" y="232610"/>
            <a:ext cx="12777537" cy="685800"/>
          </a:xfrm>
          <a:noFill/>
        </p:spPr>
        <p:txBody>
          <a:bodyPr vert="horz" lIns="92075" tIns="46038" rIns="92075" bIns="46038" rtlCol="0" anchor="ctr">
            <a:normAutofit/>
          </a:bodyPr>
          <a:lstStyle/>
          <a:p>
            <a:r>
              <a:rPr lang="en-US" altLang="en-US" sz="3600" dirty="0"/>
              <a:t>Types of Data Sets: (4) </a:t>
            </a:r>
            <a:r>
              <a:rPr lang="en-US" altLang="en-US" sz="3600" dirty="0">
                <a:cs typeface="Times New Roman" panose="02020603050405020304" pitchFamily="18" charset="0"/>
              </a:rPr>
              <a:t>Spatial, image and multimedia Data</a:t>
            </a:r>
            <a:endParaRPr lang="en-US" altLang="en-US" sz="3600" dirty="0"/>
          </a:p>
        </p:txBody>
      </p:sp>
      <p:sp>
        <p:nvSpPr>
          <p:cNvPr id="17412" name="Rectangle 3"/>
          <p:cNvSpPr>
            <a:spLocks noGrp="1" noChangeArrowheads="1"/>
          </p:cNvSpPr>
          <p:nvPr>
            <p:ph type="body" idx="1"/>
          </p:nvPr>
        </p:nvSpPr>
        <p:spPr>
          <a:xfrm>
            <a:off x="656664" y="1204996"/>
            <a:ext cx="3530325" cy="3696527"/>
          </a:xfrm>
          <a:noFill/>
        </p:spPr>
        <p:txBody>
          <a:bodyPr vert="horz" lIns="92075" tIns="46038" rIns="92075" bIns="46038" rtlCol="0">
            <a:noAutofit/>
          </a:bodyPr>
          <a:lstStyle/>
          <a:p>
            <a:pPr marL="523881" indent="-342900">
              <a:lnSpc>
                <a:spcPct val="200000"/>
              </a:lnSpc>
              <a:spcBef>
                <a:spcPts val="0"/>
              </a:spcBef>
            </a:pPr>
            <a:r>
              <a:rPr lang="en-US" altLang="en-US" sz="2400" dirty="0">
                <a:cs typeface="Times New Roman" panose="02020603050405020304" pitchFamily="18" charset="0"/>
              </a:rPr>
              <a:t>Spatial data: maps</a:t>
            </a: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r>
              <a:rPr lang="en-US" altLang="en-US" sz="2400" dirty="0">
                <a:cs typeface="Times New Roman" panose="02020603050405020304" pitchFamily="18" charset="0"/>
              </a:rPr>
              <a:t>Image data: </a:t>
            </a:r>
          </a:p>
          <a:p>
            <a:pPr marL="523881" indent="-342900">
              <a:lnSpc>
                <a:spcPct val="200000"/>
              </a:lnSpc>
              <a:spcBef>
                <a:spcPts val="0"/>
              </a:spcBef>
            </a:pPr>
            <a:r>
              <a:rPr lang="en-US" altLang="en-US" sz="2400" dirty="0">
                <a:cs typeface="Times New Roman" panose="02020603050405020304" pitchFamily="18" charset="0"/>
              </a:rPr>
              <a:t>Video data:</a:t>
            </a:r>
          </a:p>
        </p:txBody>
      </p:sp>
      <p:pic>
        <p:nvPicPr>
          <p:cNvPr id="36866" name="Picture 2" descr="https://learn.arcgis.com/en/arcgis-book/images/ch5/05-fig-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586" y="1204996"/>
            <a:ext cx="5305425" cy="4333875"/>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nda.membershipsoftware.org/files/iStock_000032315954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905" y="1913020"/>
            <a:ext cx="4677193" cy="311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92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5119" y="175475"/>
            <a:ext cx="12282535" cy="762000"/>
          </a:xfrm>
        </p:spPr>
        <p:txBody>
          <a:bodyPr>
            <a:noAutofit/>
          </a:bodyPr>
          <a:lstStyle/>
          <a:p>
            <a:r>
              <a:rPr lang="en-US" altLang="en-US" sz="3600" dirty="0"/>
              <a:t>Example: Dissimilarity between Asymmetric Binary Variables</a:t>
            </a:r>
          </a:p>
        </p:txBody>
      </p:sp>
      <p:sp>
        <p:nvSpPr>
          <p:cNvPr id="4100" name="Rectangle 3"/>
          <p:cNvSpPr>
            <a:spLocks noGrp="1" noChangeArrowheads="1"/>
          </p:cNvSpPr>
          <p:nvPr>
            <p:ph type="body" idx="1"/>
          </p:nvPr>
        </p:nvSpPr>
        <p:spPr>
          <a:xfrm>
            <a:off x="598446" y="2519143"/>
            <a:ext cx="10221362" cy="5450312"/>
          </a:xfrm>
        </p:spPr>
        <p:txBody>
          <a:bodyPr/>
          <a:lstStyle/>
          <a:p>
            <a:pPr>
              <a:spcAft>
                <a:spcPts val="600"/>
              </a:spcAft>
            </a:pPr>
            <a:r>
              <a:rPr lang="en-US" altLang="en-US" sz="2400" dirty="0"/>
              <a:t>Gender is a symmetric attribute (not counted in)</a:t>
            </a:r>
          </a:p>
          <a:p>
            <a:pPr>
              <a:spcAft>
                <a:spcPts val="600"/>
              </a:spcAft>
            </a:pPr>
            <a:r>
              <a:rPr lang="en-US" altLang="en-US" sz="2400" dirty="0"/>
              <a:t>The remaining attributes are asymmetric binary</a:t>
            </a:r>
          </a:p>
          <a:p>
            <a:pPr>
              <a:spcAft>
                <a:spcPts val="600"/>
              </a:spcAft>
            </a:pPr>
            <a:r>
              <a:rPr lang="en-US" altLang="en-US" sz="2400" dirty="0"/>
              <a:t>Let the values Y and P be 1, and the value N be 0</a:t>
            </a:r>
          </a:p>
          <a:p>
            <a:pPr>
              <a:spcAft>
                <a:spcPts val="600"/>
              </a:spcAft>
            </a:pPr>
            <a:r>
              <a:rPr lang="en-US" altLang="en-US" sz="2400" dirty="0">
                <a:latin typeface="Calibri" panose="020F0502020204030204" pitchFamily="34" charset="0"/>
              </a:rPr>
              <a:t>Distance: </a:t>
            </a:r>
            <a:endParaRPr lang="en-US" altLang="en-US" sz="2400" dirty="0"/>
          </a:p>
        </p:txBody>
      </p:sp>
      <p:graphicFrame>
        <p:nvGraphicFramePr>
          <p:cNvPr id="4" name="Object 4"/>
          <p:cNvGraphicFramePr>
            <a:graphicFrameLocks noChangeAspect="1"/>
          </p:cNvGraphicFramePr>
          <p:nvPr/>
        </p:nvGraphicFramePr>
        <p:xfrm>
          <a:off x="593348" y="1230530"/>
          <a:ext cx="7368398" cy="1410718"/>
        </p:xfrm>
        <a:graphic>
          <a:graphicData uri="http://schemas.openxmlformats.org/presentationml/2006/ole">
            <mc:AlternateContent xmlns:mc="http://schemas.openxmlformats.org/markup-compatibility/2006">
              <mc:Choice xmlns:v="urn:schemas-microsoft-com:vml" Requires="v">
                <p:oleObj spid="_x0000_s23558" name="Document" r:id="rId4" imgW="6819900" imgH="1475232" progId="Word.Document.8">
                  <p:embed/>
                </p:oleObj>
              </mc:Choice>
              <mc:Fallback>
                <p:oleObj name="Document" r:id="rId4" imgW="6819900" imgH="1475232" progId="Word.Document.8">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348" y="1230530"/>
                        <a:ext cx="7368398" cy="1410718"/>
                      </a:xfrm>
                      <a:prstGeom prst="rect">
                        <a:avLst/>
                      </a:prstGeom>
                      <a:noFill/>
                      <a:ln>
                        <a:noFill/>
                      </a:ln>
                      <a:effectLst/>
                    </p:spPr>
                  </p:pic>
                </p:oleObj>
              </mc:Fallback>
            </mc:AlternateContent>
          </a:graphicData>
        </a:graphic>
      </p:graphicFrame>
      <p:graphicFrame>
        <p:nvGraphicFramePr>
          <p:cNvPr id="5" name="Object 5"/>
          <p:cNvGraphicFramePr>
            <a:graphicFrameLocks noChangeAspect="1"/>
          </p:cNvGraphicFramePr>
          <p:nvPr/>
        </p:nvGraphicFramePr>
        <p:xfrm>
          <a:off x="1465979" y="4780228"/>
          <a:ext cx="4448769" cy="1796359"/>
        </p:xfrm>
        <a:graphic>
          <a:graphicData uri="http://schemas.openxmlformats.org/presentationml/2006/ole">
            <mc:AlternateContent xmlns:mc="http://schemas.openxmlformats.org/markup-compatibility/2006">
              <mc:Choice xmlns:v="urn:schemas-microsoft-com:vml" Requires="v">
                <p:oleObj spid="_x0000_s23559" name="Equation" r:id="rId6" imgW="2019300" imgH="1219200" progId="Equation.3">
                  <p:embed/>
                </p:oleObj>
              </mc:Choice>
              <mc:Fallback>
                <p:oleObj name="Equation" r:id="rId6" imgW="2019300" imgH="1219200" progId="Equation.3">
                  <p:embed/>
                  <p:pic>
                    <p:nvPicPr>
                      <p:cNvPr id="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5979" y="4780228"/>
                        <a:ext cx="4448769" cy="1796359"/>
                      </a:xfrm>
                      <a:prstGeom prst="rect">
                        <a:avLst/>
                      </a:prstGeom>
                      <a:noFill/>
                      <a:ln>
                        <a:noFill/>
                      </a:ln>
                      <a:effectLst/>
                    </p:spPr>
                  </p:pic>
                </p:oleObj>
              </mc:Fallback>
            </mc:AlternateContent>
          </a:graphicData>
        </a:graphic>
      </p:graphicFrame>
      <p:graphicFrame>
        <p:nvGraphicFramePr>
          <p:cNvPr id="2" name="Table 1"/>
          <p:cNvGraphicFramePr>
            <a:graphicFrameLocks noGrp="1"/>
          </p:cNvGraphicFramePr>
          <p:nvPr/>
        </p:nvGraphicFramePr>
        <p:xfrm>
          <a:off x="8875817" y="1409724"/>
          <a:ext cx="2118512" cy="1525480"/>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20000"/>
                    </a:ext>
                  </a:extLst>
                </a:gridCol>
                <a:gridCol w="506945">
                  <a:extLst>
                    <a:ext uri="{9D8B030D-6E8A-4147-A177-3AD203B41FA5}">
                      <a16:colId xmlns:a16="http://schemas.microsoft.com/office/drawing/2014/main" val="20001"/>
                    </a:ext>
                  </a:extLst>
                </a:gridCol>
                <a:gridCol w="506945">
                  <a:extLst>
                    <a:ext uri="{9D8B030D-6E8A-4147-A177-3AD203B41FA5}">
                      <a16:colId xmlns:a16="http://schemas.microsoft.com/office/drawing/2014/main" val="20002"/>
                    </a:ext>
                  </a:extLst>
                </a:gridCol>
                <a:gridCol w="597677">
                  <a:extLst>
                    <a:ext uri="{9D8B030D-6E8A-4147-A177-3AD203B41FA5}">
                      <a16:colId xmlns:a16="http://schemas.microsoft.com/office/drawing/2014/main" val="20003"/>
                    </a:ext>
                  </a:extLst>
                </a:gridCol>
              </a:tblGrid>
              <a:tr h="382480">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a:t>
                      </a:r>
                      <a:r>
                        <a:rPr lang="en-US" baseline="-25000" dirty="0"/>
                        <a:t>row</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0</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r h="370840">
                <a:tc>
                  <a:txBody>
                    <a:bodyPr/>
                    <a:lstStyle/>
                    <a:p>
                      <a:r>
                        <a:rPr lang="en-US" dirty="0"/>
                        <a:t>∑</a:t>
                      </a:r>
                      <a:r>
                        <a:rPr lang="en-US" baseline="-25000" dirty="0"/>
                        <a:t>col</a:t>
                      </a:r>
                    </a:p>
                  </a:txBody>
                  <a:tcPr/>
                </a:tc>
                <a:tc>
                  <a:txBody>
                    <a:bodyPr/>
                    <a:lstStyle/>
                    <a:p>
                      <a:r>
                        <a:rPr lang="en-US" dirty="0"/>
                        <a:t>3</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8292408" y="1935889"/>
            <a:ext cx="615636" cy="384721"/>
          </a:xfrm>
          <a:prstGeom prst="rect">
            <a:avLst/>
          </a:prstGeom>
          <a:solidFill>
            <a:srgbClr val="00B0F0"/>
          </a:solidFill>
        </p:spPr>
        <p:txBody>
          <a:bodyPr wrap="square" rtlCol="0">
            <a:spAutoFit/>
          </a:bodyPr>
          <a:lstStyle/>
          <a:p>
            <a:pPr algn="ctr"/>
            <a:r>
              <a:rPr lang="en-US" dirty="0"/>
              <a:t>Jack</a:t>
            </a:r>
          </a:p>
        </p:txBody>
      </p:sp>
      <p:sp>
        <p:nvSpPr>
          <p:cNvPr id="8" name="TextBox 7"/>
          <p:cNvSpPr txBox="1"/>
          <p:nvPr/>
        </p:nvSpPr>
        <p:spPr>
          <a:xfrm>
            <a:off x="9655521" y="1038169"/>
            <a:ext cx="783048" cy="384721"/>
          </a:xfrm>
          <a:prstGeom prst="rect">
            <a:avLst/>
          </a:prstGeom>
          <a:solidFill>
            <a:srgbClr val="FFC000"/>
          </a:solidFill>
        </p:spPr>
        <p:txBody>
          <a:bodyPr wrap="square" rtlCol="0">
            <a:spAutoFit/>
          </a:bodyPr>
          <a:lstStyle/>
          <a:p>
            <a:pPr algn="ctr"/>
            <a:r>
              <a:rPr lang="en-US" dirty="0"/>
              <a:t>Mary</a:t>
            </a:r>
          </a:p>
        </p:txBody>
      </p:sp>
      <p:graphicFrame>
        <p:nvGraphicFramePr>
          <p:cNvPr id="9" name="Table 8"/>
          <p:cNvGraphicFramePr>
            <a:graphicFrameLocks noGrp="1"/>
          </p:cNvGraphicFramePr>
          <p:nvPr/>
        </p:nvGraphicFramePr>
        <p:xfrm>
          <a:off x="8061080" y="3250594"/>
          <a:ext cx="2118512" cy="1524000"/>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20000"/>
                    </a:ext>
                  </a:extLst>
                </a:gridCol>
                <a:gridCol w="506945">
                  <a:extLst>
                    <a:ext uri="{9D8B030D-6E8A-4147-A177-3AD203B41FA5}">
                      <a16:colId xmlns:a16="http://schemas.microsoft.com/office/drawing/2014/main" val="20001"/>
                    </a:ext>
                  </a:extLst>
                </a:gridCol>
                <a:gridCol w="506945">
                  <a:extLst>
                    <a:ext uri="{9D8B030D-6E8A-4147-A177-3AD203B41FA5}">
                      <a16:colId xmlns:a16="http://schemas.microsoft.com/office/drawing/2014/main" val="20002"/>
                    </a:ext>
                  </a:extLst>
                </a:gridCol>
                <a:gridCol w="597677">
                  <a:extLst>
                    <a:ext uri="{9D8B030D-6E8A-4147-A177-3AD203B41FA5}">
                      <a16:colId xmlns:a16="http://schemas.microsoft.com/office/drawing/2014/main" val="20003"/>
                    </a:ext>
                  </a:extLst>
                </a:gridCol>
              </a:tblGrid>
              <a:tr h="359019">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a:t>
                      </a:r>
                      <a:r>
                        <a:rPr lang="en-US" baseline="-25000" dirty="0"/>
                        <a:t>row</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r h="370840">
                <a:tc>
                  <a:txBody>
                    <a:bodyPr/>
                    <a:lstStyle/>
                    <a:p>
                      <a:r>
                        <a:rPr lang="en-US" dirty="0"/>
                        <a:t>∑</a:t>
                      </a:r>
                      <a:r>
                        <a:rPr lang="en-US" baseline="-25000" dirty="0"/>
                        <a:t>col</a:t>
                      </a:r>
                    </a:p>
                  </a:txBody>
                  <a:tcPr/>
                </a:tc>
                <a:tc>
                  <a:txBody>
                    <a:bodyPr/>
                    <a:lstStyle/>
                    <a:p>
                      <a:r>
                        <a:rPr lang="en-US" dirty="0"/>
                        <a:t>2</a:t>
                      </a:r>
                    </a:p>
                  </a:txBody>
                  <a:tcPr/>
                </a:tc>
                <a:tc>
                  <a:txBody>
                    <a:bodyPr/>
                    <a:lstStyle/>
                    <a:p>
                      <a:r>
                        <a:rPr lang="en-US" dirty="0"/>
                        <a:t>4</a:t>
                      </a:r>
                    </a:p>
                  </a:txBody>
                  <a:tcPr/>
                </a:tc>
                <a:tc>
                  <a:txBody>
                    <a:bodyPr/>
                    <a:lstStyle/>
                    <a:p>
                      <a:r>
                        <a:rPr lang="en-US" dirty="0"/>
                        <a:t>6</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8600226" y="2934303"/>
            <a:ext cx="783048" cy="384721"/>
          </a:xfrm>
          <a:prstGeom prst="rect">
            <a:avLst/>
          </a:prstGeom>
          <a:solidFill>
            <a:srgbClr val="FFC000"/>
          </a:solidFill>
        </p:spPr>
        <p:txBody>
          <a:bodyPr wrap="square" rtlCol="0">
            <a:spAutoFit/>
          </a:bodyPr>
          <a:lstStyle/>
          <a:p>
            <a:pPr algn="ctr"/>
            <a:r>
              <a:rPr lang="en-US" dirty="0"/>
              <a:t>Jim</a:t>
            </a:r>
          </a:p>
        </p:txBody>
      </p:sp>
      <p:graphicFrame>
        <p:nvGraphicFramePr>
          <p:cNvPr id="11" name="Table 10"/>
          <p:cNvGraphicFramePr>
            <a:graphicFrameLocks noGrp="1"/>
          </p:cNvGraphicFramePr>
          <p:nvPr/>
        </p:nvGraphicFramePr>
        <p:xfrm>
          <a:off x="6718857" y="5117239"/>
          <a:ext cx="2118512" cy="1524000"/>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20000"/>
                    </a:ext>
                  </a:extLst>
                </a:gridCol>
                <a:gridCol w="506945">
                  <a:extLst>
                    <a:ext uri="{9D8B030D-6E8A-4147-A177-3AD203B41FA5}">
                      <a16:colId xmlns:a16="http://schemas.microsoft.com/office/drawing/2014/main" val="20001"/>
                    </a:ext>
                  </a:extLst>
                </a:gridCol>
                <a:gridCol w="506945">
                  <a:extLst>
                    <a:ext uri="{9D8B030D-6E8A-4147-A177-3AD203B41FA5}">
                      <a16:colId xmlns:a16="http://schemas.microsoft.com/office/drawing/2014/main" val="20002"/>
                    </a:ext>
                  </a:extLst>
                </a:gridCol>
                <a:gridCol w="597677">
                  <a:extLst>
                    <a:ext uri="{9D8B030D-6E8A-4147-A177-3AD203B41FA5}">
                      <a16:colId xmlns:a16="http://schemas.microsoft.com/office/drawing/2014/main" val="20003"/>
                    </a:ext>
                  </a:extLst>
                </a:gridCol>
              </a:tblGrid>
              <a:tr h="162309">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a:t>
                      </a:r>
                      <a:r>
                        <a:rPr lang="en-US" baseline="-25000" dirty="0"/>
                        <a:t>row</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val="10002"/>
                  </a:ext>
                </a:extLst>
              </a:tr>
              <a:tr h="370840">
                <a:tc>
                  <a:txBody>
                    <a:bodyPr/>
                    <a:lstStyle/>
                    <a:p>
                      <a:r>
                        <a:rPr lang="en-US" dirty="0"/>
                        <a:t>∑</a:t>
                      </a:r>
                      <a:r>
                        <a:rPr lang="en-US" baseline="-25000" dirty="0"/>
                        <a:t>col</a:t>
                      </a:r>
                    </a:p>
                  </a:txBody>
                  <a:tcPr/>
                </a:tc>
                <a:tc>
                  <a:txBody>
                    <a:bodyPr/>
                    <a:lstStyle/>
                    <a:p>
                      <a:r>
                        <a:rPr lang="en-US" dirty="0"/>
                        <a:t>3</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6103221" y="5833374"/>
            <a:ext cx="615636" cy="384721"/>
          </a:xfrm>
          <a:prstGeom prst="rect">
            <a:avLst/>
          </a:prstGeom>
          <a:solidFill>
            <a:srgbClr val="00B0F0"/>
          </a:solidFill>
        </p:spPr>
        <p:txBody>
          <a:bodyPr wrap="square" rtlCol="0">
            <a:spAutoFit/>
          </a:bodyPr>
          <a:lstStyle/>
          <a:p>
            <a:pPr algn="ctr"/>
            <a:r>
              <a:rPr lang="en-US" dirty="0"/>
              <a:t>Jim</a:t>
            </a:r>
          </a:p>
        </p:txBody>
      </p:sp>
      <p:sp>
        <p:nvSpPr>
          <p:cNvPr id="13" name="TextBox 12"/>
          <p:cNvSpPr txBox="1"/>
          <p:nvPr/>
        </p:nvSpPr>
        <p:spPr>
          <a:xfrm>
            <a:off x="7390462" y="4780228"/>
            <a:ext cx="783048" cy="384721"/>
          </a:xfrm>
          <a:prstGeom prst="rect">
            <a:avLst/>
          </a:prstGeom>
          <a:solidFill>
            <a:srgbClr val="FFC000"/>
          </a:solidFill>
        </p:spPr>
        <p:txBody>
          <a:bodyPr wrap="square" rtlCol="0">
            <a:spAutoFit/>
          </a:bodyPr>
          <a:lstStyle/>
          <a:p>
            <a:pPr algn="ctr"/>
            <a:r>
              <a:rPr lang="en-US" dirty="0"/>
              <a:t>Mary</a:t>
            </a:r>
          </a:p>
        </p:txBody>
      </p:sp>
      <p:pic>
        <p:nvPicPr>
          <p:cNvPr id="14" name="Picture 31" descr="eqbinaryasy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103" y="4093911"/>
            <a:ext cx="297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474168" y="3901551"/>
            <a:ext cx="615636" cy="384721"/>
          </a:xfrm>
          <a:prstGeom prst="rect">
            <a:avLst/>
          </a:prstGeom>
          <a:solidFill>
            <a:srgbClr val="00B0F0"/>
          </a:solidFill>
        </p:spPr>
        <p:txBody>
          <a:bodyPr wrap="square" rtlCol="0">
            <a:spAutoFit/>
          </a:bodyPr>
          <a:lstStyle/>
          <a:p>
            <a:pPr algn="ctr"/>
            <a:r>
              <a:rPr lang="en-US" dirty="0"/>
              <a:t>Jack</a:t>
            </a:r>
          </a:p>
        </p:txBody>
      </p:sp>
    </p:spTree>
    <p:extLst>
      <p:ext uri="{BB962C8B-B14F-4D97-AF65-F5344CB8AC3E}">
        <p14:creationId xmlns:p14="http://schemas.microsoft.com/office/powerpoint/2010/main" val="2745692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Proximity Measure for Categorical Attributes</a:t>
            </a:r>
          </a:p>
        </p:txBody>
      </p:sp>
      <p:sp>
        <p:nvSpPr>
          <p:cNvPr id="4100" name="Rectangle 3"/>
          <p:cNvSpPr>
            <a:spLocks noGrp="1" noChangeArrowheads="1"/>
          </p:cNvSpPr>
          <p:nvPr>
            <p:ph type="body" idx="1"/>
          </p:nvPr>
        </p:nvSpPr>
        <p:spPr>
          <a:xfrm>
            <a:off x="624690" y="1233409"/>
            <a:ext cx="9415237" cy="5450312"/>
          </a:xfrm>
        </p:spPr>
        <p:txBody>
          <a:bodyPr/>
          <a:lstStyle/>
          <a:p>
            <a:pPr>
              <a:lnSpc>
                <a:spcPct val="150000"/>
              </a:lnSpc>
            </a:pPr>
            <a:r>
              <a:rPr lang="en-US" altLang="en-US" sz="2400" dirty="0"/>
              <a:t>Categorical data, also called nominal attributes</a:t>
            </a:r>
          </a:p>
          <a:p>
            <a:pPr lvl="1">
              <a:lnSpc>
                <a:spcPct val="150000"/>
              </a:lnSpc>
            </a:pPr>
            <a:r>
              <a:rPr lang="en-US" altLang="en-US" sz="2400" dirty="0"/>
              <a:t> Example:  Color (red, yellow, blue, green), profession, etc.  </a:t>
            </a:r>
          </a:p>
          <a:p>
            <a:pPr>
              <a:lnSpc>
                <a:spcPct val="150000"/>
              </a:lnSpc>
            </a:pPr>
            <a:r>
              <a:rPr lang="en-US" altLang="en-US" sz="2400" u="sng" dirty="0"/>
              <a:t>Method 1</a:t>
            </a:r>
            <a:r>
              <a:rPr lang="en-US" altLang="en-US" sz="2400" dirty="0"/>
              <a:t>: Simple matching</a:t>
            </a:r>
            <a:endParaRPr lang="en-US" altLang="en-US" sz="2400" i="1" dirty="0"/>
          </a:p>
          <a:p>
            <a:pPr lvl="1">
              <a:lnSpc>
                <a:spcPct val="150000"/>
              </a:lnSpc>
            </a:pPr>
            <a:r>
              <a:rPr lang="en-US" altLang="en-US" sz="2400" i="1" dirty="0"/>
              <a:t>m</a:t>
            </a:r>
            <a:r>
              <a:rPr lang="en-US" altLang="en-US" sz="2400" dirty="0"/>
              <a:t>: # of matches,</a:t>
            </a:r>
            <a:r>
              <a:rPr lang="en-US" altLang="en-US" sz="2400" i="1" dirty="0"/>
              <a:t> p</a:t>
            </a:r>
            <a:r>
              <a:rPr lang="en-US" altLang="en-US" sz="2400" dirty="0"/>
              <a:t>: total # of variables</a:t>
            </a:r>
          </a:p>
          <a:p>
            <a:pPr>
              <a:lnSpc>
                <a:spcPct val="150000"/>
              </a:lnSpc>
            </a:pPr>
            <a:endParaRPr lang="en-US" altLang="en-US" sz="2400" dirty="0"/>
          </a:p>
          <a:p>
            <a:pPr>
              <a:lnSpc>
                <a:spcPct val="150000"/>
              </a:lnSpc>
            </a:pPr>
            <a:endParaRPr lang="en-US" altLang="en-US" sz="2400" u="sng" dirty="0"/>
          </a:p>
          <a:p>
            <a:pPr>
              <a:lnSpc>
                <a:spcPct val="150000"/>
              </a:lnSpc>
            </a:pPr>
            <a:r>
              <a:rPr lang="en-US" altLang="en-US" sz="2400" u="sng" dirty="0"/>
              <a:t>Method 2</a:t>
            </a:r>
            <a:r>
              <a:rPr lang="en-US" altLang="en-US" sz="2400" dirty="0"/>
              <a:t>: Use a large number of binary attributes</a:t>
            </a:r>
          </a:p>
          <a:p>
            <a:pPr lvl="1">
              <a:lnSpc>
                <a:spcPct val="150000"/>
              </a:lnSpc>
            </a:pPr>
            <a:r>
              <a:rPr lang="en-US" altLang="en-US" sz="2400" dirty="0"/>
              <a:t>Creating a new binary attribute for each of the </a:t>
            </a:r>
            <a:r>
              <a:rPr lang="en-US" altLang="en-US" sz="2400" i="1" dirty="0"/>
              <a:t>M</a:t>
            </a:r>
            <a:r>
              <a:rPr lang="en-US" altLang="en-US" sz="2400" dirty="0"/>
              <a:t> nominal states</a:t>
            </a:r>
          </a:p>
        </p:txBody>
      </p:sp>
      <p:graphicFrame>
        <p:nvGraphicFramePr>
          <p:cNvPr id="4" name="Object 4"/>
          <p:cNvGraphicFramePr>
            <a:graphicFrameLocks noChangeAspect="1"/>
          </p:cNvGraphicFramePr>
          <p:nvPr/>
        </p:nvGraphicFramePr>
        <p:xfrm>
          <a:off x="2665308" y="4042373"/>
          <a:ext cx="2667000" cy="666750"/>
        </p:xfrm>
        <a:graphic>
          <a:graphicData uri="http://schemas.openxmlformats.org/presentationml/2006/ole">
            <mc:AlternateContent xmlns:mc="http://schemas.openxmlformats.org/markup-compatibility/2006">
              <mc:Choice xmlns:v="urn:schemas-microsoft-com:vml" Requires="v">
                <p:oleObj spid="_x0000_s24580" name="Equation" r:id="rId4" imgW="1384300" imgH="469900" progId="Equation.3">
                  <p:embed/>
                </p:oleObj>
              </mc:Choice>
              <mc:Fallback>
                <p:oleObj name="Equation" r:id="rId4" imgW="1384300" imgH="469900" progId="Equation.3">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308" y="4042373"/>
                        <a:ext cx="26670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265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Ordinal Variables</a:t>
            </a:r>
          </a:p>
        </p:txBody>
      </p:sp>
      <p:sp>
        <p:nvSpPr>
          <p:cNvPr id="4100" name="Rectangle 3"/>
          <p:cNvSpPr>
            <a:spLocks noGrp="1" noChangeArrowheads="1"/>
          </p:cNvSpPr>
          <p:nvPr>
            <p:ph type="body" idx="1"/>
          </p:nvPr>
        </p:nvSpPr>
        <p:spPr>
          <a:xfrm>
            <a:off x="624690" y="1233409"/>
            <a:ext cx="9719460" cy="5450312"/>
          </a:xfrm>
        </p:spPr>
        <p:txBody>
          <a:bodyPr/>
          <a:lstStyle/>
          <a:p>
            <a:pPr>
              <a:spcAft>
                <a:spcPts val="600"/>
              </a:spcAft>
            </a:pPr>
            <a:r>
              <a:rPr lang="en-US" altLang="en-US" sz="2400" dirty="0"/>
              <a:t>An ordinal variable can be discrete or continuous</a:t>
            </a:r>
          </a:p>
          <a:p>
            <a:pPr>
              <a:spcAft>
                <a:spcPts val="600"/>
              </a:spcAft>
            </a:pPr>
            <a:r>
              <a:rPr lang="en-US" altLang="en-US" sz="2400" dirty="0"/>
              <a:t>Order is important, e.g., rank (e.g., freshman, sophomore, junior, senior)</a:t>
            </a:r>
          </a:p>
          <a:p>
            <a:pPr>
              <a:spcAft>
                <a:spcPts val="600"/>
              </a:spcAft>
            </a:pPr>
            <a:r>
              <a:rPr lang="en-US" altLang="en-US" sz="2400" dirty="0"/>
              <a:t>Can be treated like interval-scaled </a:t>
            </a:r>
          </a:p>
          <a:p>
            <a:pPr lvl="1">
              <a:spcAft>
                <a:spcPts val="600"/>
              </a:spcAft>
            </a:pPr>
            <a:r>
              <a:rPr lang="en-US" altLang="en-US" sz="2400" dirty="0"/>
              <a:t>Replace </a:t>
            </a:r>
            <a:r>
              <a:rPr lang="en-US" altLang="en-US" sz="2400" i="1" dirty="0"/>
              <a:t>an ordinal variable value</a:t>
            </a:r>
            <a:r>
              <a:rPr lang="en-US" altLang="en-US" sz="2400" dirty="0"/>
              <a:t> by its rank:</a:t>
            </a:r>
          </a:p>
          <a:p>
            <a:pPr lvl="1">
              <a:spcAft>
                <a:spcPts val="600"/>
              </a:spcAft>
            </a:pPr>
            <a:r>
              <a:rPr lang="en-US" altLang="en-US" sz="2400" dirty="0"/>
              <a:t>Map the range of each variable onto [0, 1] by replacing</a:t>
            </a:r>
            <a:r>
              <a:rPr lang="en-US" altLang="en-US" sz="2400" i="1" dirty="0"/>
              <a:t> </a:t>
            </a:r>
            <a:r>
              <a:rPr lang="en-US" altLang="en-US" sz="2400" i="1" dirty="0" err="1"/>
              <a:t>i</a:t>
            </a:r>
            <a:r>
              <a:rPr lang="en-US" altLang="en-US" sz="2400" dirty="0" err="1"/>
              <a:t>-th</a:t>
            </a:r>
            <a:r>
              <a:rPr lang="en-US" altLang="en-US" sz="2400" dirty="0"/>
              <a:t> object in the </a:t>
            </a:r>
            <a:r>
              <a:rPr lang="en-US" altLang="en-US" sz="2400" i="1" dirty="0"/>
              <a:t>f</a:t>
            </a:r>
            <a:r>
              <a:rPr lang="en-US" altLang="en-US" sz="2400" dirty="0"/>
              <a:t>-</a:t>
            </a:r>
            <a:r>
              <a:rPr lang="en-US" altLang="en-US" sz="2400" dirty="0" err="1"/>
              <a:t>th</a:t>
            </a:r>
            <a:r>
              <a:rPr lang="en-US" altLang="en-US" sz="2400" dirty="0"/>
              <a:t> variable by </a:t>
            </a:r>
          </a:p>
          <a:p>
            <a:pPr lvl="1">
              <a:spcAft>
                <a:spcPts val="600"/>
              </a:spcAft>
            </a:pPr>
            <a:endParaRPr lang="en-US" altLang="en-US" sz="2400" dirty="0"/>
          </a:p>
          <a:p>
            <a:pPr lvl="2">
              <a:spcAft>
                <a:spcPts val="600"/>
              </a:spcAft>
            </a:pPr>
            <a:r>
              <a:rPr lang="en-US" altLang="en-US" sz="2400" dirty="0"/>
              <a:t>Example:  freshman: 0; sophomore: 1/3; junior: 2/3; senior 1</a:t>
            </a:r>
          </a:p>
          <a:p>
            <a:pPr lvl="3">
              <a:spcAft>
                <a:spcPts val="600"/>
              </a:spcAft>
            </a:pPr>
            <a:r>
              <a:rPr lang="en-US" altLang="en-US" sz="2400" dirty="0"/>
              <a:t>Then distance:  d(freshman, senior) = 1, d(junior, senior) = 1/3</a:t>
            </a:r>
          </a:p>
          <a:p>
            <a:pPr lvl="1">
              <a:spcAft>
                <a:spcPts val="600"/>
              </a:spcAft>
            </a:pPr>
            <a:r>
              <a:rPr lang="en-US" altLang="en-US" sz="2400" dirty="0"/>
              <a:t>Compute the dissimilarity using methods for interval-scaled variables</a:t>
            </a:r>
          </a:p>
        </p:txBody>
      </p:sp>
      <p:graphicFrame>
        <p:nvGraphicFramePr>
          <p:cNvPr id="7" name="Object 6"/>
          <p:cNvGraphicFramePr>
            <a:graphicFrameLocks noChangeAspect="1"/>
          </p:cNvGraphicFramePr>
          <p:nvPr/>
        </p:nvGraphicFramePr>
        <p:xfrm>
          <a:off x="4217843" y="3655147"/>
          <a:ext cx="1612900" cy="960437"/>
        </p:xfrm>
        <a:graphic>
          <a:graphicData uri="http://schemas.openxmlformats.org/presentationml/2006/ole">
            <mc:AlternateContent xmlns:mc="http://schemas.openxmlformats.org/markup-compatibility/2006">
              <mc:Choice xmlns:v="urn:schemas-microsoft-com:vml" Requires="v">
                <p:oleObj spid="_x0000_s25606" name="Equation" r:id="rId4" imgW="787320" imgH="469800" progId="Equation.DSMT4">
                  <p:embed/>
                </p:oleObj>
              </mc:Choice>
              <mc:Fallback>
                <p:oleObj name="Equation" r:id="rId4" imgW="787320" imgH="469800" progId="Equation.DSMT4">
                  <p:embed/>
                  <p:pic>
                    <p:nvPicPr>
                      <p:cNvPr id="7" name="Object 6"/>
                      <p:cNvPicPr/>
                      <p:nvPr/>
                    </p:nvPicPr>
                    <p:blipFill>
                      <a:blip r:embed="rId5"/>
                      <a:stretch>
                        <a:fillRect/>
                      </a:stretch>
                    </p:blipFill>
                    <p:spPr>
                      <a:xfrm>
                        <a:off x="4217843" y="3655147"/>
                        <a:ext cx="1612900" cy="96043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7252853" y="2772930"/>
          <a:ext cx="1841946" cy="551295"/>
        </p:xfrm>
        <a:graphic>
          <a:graphicData uri="http://schemas.openxmlformats.org/presentationml/2006/ole">
            <mc:AlternateContent xmlns:mc="http://schemas.openxmlformats.org/markup-compatibility/2006">
              <mc:Choice xmlns:v="urn:schemas-microsoft-com:vml" Requires="v">
                <p:oleObj spid="_x0000_s25607" name="Equation" r:id="rId6" imgW="914400" imgH="241200" progId="Equation.DSMT4">
                  <p:embed/>
                </p:oleObj>
              </mc:Choice>
              <mc:Fallback>
                <p:oleObj name="Equation" r:id="rId6" imgW="914400" imgH="241200" progId="Equation.DSMT4">
                  <p:embed/>
                  <p:pic>
                    <p:nvPicPr>
                      <p:cNvPr id="8" name="Object 7"/>
                      <p:cNvPicPr/>
                      <p:nvPr/>
                    </p:nvPicPr>
                    <p:blipFill>
                      <a:blip r:embed="rId7"/>
                      <a:stretch>
                        <a:fillRect/>
                      </a:stretch>
                    </p:blipFill>
                    <p:spPr>
                      <a:xfrm>
                        <a:off x="7252853" y="2772930"/>
                        <a:ext cx="1841946" cy="551295"/>
                      </a:xfrm>
                      <a:prstGeom prst="rect">
                        <a:avLst/>
                      </a:prstGeom>
                    </p:spPr>
                  </p:pic>
                </p:oleObj>
              </mc:Fallback>
            </mc:AlternateContent>
          </a:graphicData>
        </a:graphic>
      </p:graphicFrame>
    </p:spTree>
    <p:extLst>
      <p:ext uri="{BB962C8B-B14F-4D97-AF65-F5344CB8AC3E}">
        <p14:creationId xmlns:p14="http://schemas.microsoft.com/office/powerpoint/2010/main" val="2039135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en-US" dirty="0"/>
              <a:t>Attributes of Mixed Type</a:t>
            </a:r>
          </a:p>
        </p:txBody>
      </p:sp>
      <p:sp>
        <p:nvSpPr>
          <p:cNvPr id="4100" name="Rectangle 3"/>
          <p:cNvSpPr>
            <a:spLocks noGrp="1" noChangeArrowheads="1"/>
          </p:cNvSpPr>
          <p:nvPr>
            <p:ph type="body" idx="1"/>
          </p:nvPr>
        </p:nvSpPr>
        <p:spPr>
          <a:xfrm>
            <a:off x="552262" y="1151931"/>
            <a:ext cx="9904490" cy="5583847"/>
          </a:xfrm>
        </p:spPr>
        <p:txBody>
          <a:bodyPr/>
          <a:lstStyle/>
          <a:p>
            <a:pPr>
              <a:spcAft>
                <a:spcPts val="600"/>
              </a:spcAft>
            </a:pPr>
            <a:r>
              <a:rPr lang="en-US" altLang="en-US" sz="2400" dirty="0">
                <a:latin typeface="Calibri" panose="020F0502020204030204" pitchFamily="34" charset="0"/>
              </a:rPr>
              <a:t>A dataset may contain all attribute types</a:t>
            </a:r>
          </a:p>
          <a:p>
            <a:pPr lvl="1">
              <a:spcAft>
                <a:spcPts val="600"/>
              </a:spcAft>
            </a:pPr>
            <a:r>
              <a:rPr lang="en-US" altLang="en-US" sz="2400" dirty="0">
                <a:latin typeface="Calibri" panose="020F0502020204030204" pitchFamily="34" charset="0"/>
              </a:rPr>
              <a:t>Nominal, symmetric binary, asymmetric binary, numeric, and ordinal</a:t>
            </a:r>
          </a:p>
          <a:p>
            <a:pPr>
              <a:spcAft>
                <a:spcPts val="600"/>
              </a:spcAft>
            </a:pPr>
            <a:r>
              <a:rPr lang="en-US" altLang="en-US" sz="2400" dirty="0">
                <a:latin typeface="Calibri" panose="020F0502020204030204" pitchFamily="34" charset="0"/>
              </a:rPr>
              <a:t>One may use a weighted formula to combine their effects:</a:t>
            </a:r>
          </a:p>
          <a:p>
            <a:pPr>
              <a:spcAft>
                <a:spcPts val="600"/>
              </a:spcAft>
            </a:pPr>
            <a:endParaRPr lang="en-US" altLang="en-US" sz="2400" dirty="0">
              <a:latin typeface="Calibri" panose="020F0502020204030204" pitchFamily="34" charset="0"/>
            </a:endParaRPr>
          </a:p>
          <a:p>
            <a:pPr marL="200020" lvl="1" indent="0">
              <a:spcAft>
                <a:spcPts val="600"/>
              </a:spcAft>
              <a:buNone/>
            </a:pPr>
            <a:endParaRPr lang="en-US" altLang="en-US" sz="2400" i="1" dirty="0">
              <a:latin typeface="Calibri" panose="020F0502020204030204" pitchFamily="34" charset="0"/>
            </a:endParaRPr>
          </a:p>
          <a:p>
            <a:pPr lvl="1">
              <a:spcAft>
                <a:spcPts val="600"/>
              </a:spcAft>
            </a:pPr>
            <a:endParaRPr lang="en-US" altLang="en-US" sz="2400" dirty="0">
              <a:latin typeface="Calibri" panose="020F0502020204030204" pitchFamily="34" charset="0"/>
            </a:endParaRPr>
          </a:p>
          <a:p>
            <a:pPr lvl="1">
              <a:spcAft>
                <a:spcPts val="600"/>
              </a:spcAft>
            </a:pPr>
            <a:r>
              <a:rPr lang="en-US" altLang="en-US" sz="2400" dirty="0">
                <a:latin typeface="Calibri" panose="020F0502020204030204" pitchFamily="34" charset="0"/>
              </a:rPr>
              <a:t>If</a:t>
            </a:r>
            <a:r>
              <a:rPr lang="en-US" altLang="en-US" sz="2400" i="1" dirty="0">
                <a:latin typeface="Calibri" panose="020F0502020204030204" pitchFamily="34" charset="0"/>
              </a:rPr>
              <a:t> f</a:t>
            </a:r>
            <a:r>
              <a:rPr lang="en-US" altLang="en-US" sz="2400" dirty="0">
                <a:latin typeface="Calibri" panose="020F0502020204030204" pitchFamily="34" charset="0"/>
              </a:rPr>
              <a:t>  is numeric: Use the normalized distance</a:t>
            </a:r>
          </a:p>
          <a:p>
            <a:pPr lvl="1">
              <a:spcAft>
                <a:spcPts val="600"/>
              </a:spcAft>
            </a:pPr>
            <a:r>
              <a:rPr lang="en-US" altLang="en-US" sz="2400" dirty="0">
                <a:latin typeface="Calibri" panose="020F0502020204030204" pitchFamily="34" charset="0"/>
              </a:rPr>
              <a:t>If</a:t>
            </a:r>
            <a:r>
              <a:rPr lang="en-US" altLang="en-US" sz="2400" i="1" dirty="0">
                <a:latin typeface="Calibri" panose="020F0502020204030204" pitchFamily="34" charset="0"/>
              </a:rPr>
              <a:t> f</a:t>
            </a:r>
            <a:r>
              <a:rPr lang="en-US" altLang="en-US" sz="2400" dirty="0">
                <a:latin typeface="Calibri" panose="020F0502020204030204" pitchFamily="34" charset="0"/>
              </a:rPr>
              <a:t>  is binary or nominal:   </a:t>
            </a:r>
            <a:r>
              <a:rPr lang="en-US" altLang="en-US" sz="2400" dirty="0" err="1">
                <a:latin typeface="Calibri" panose="020F0502020204030204" pitchFamily="34" charset="0"/>
                <a:cs typeface="Tahoma" panose="020B0604030504040204" pitchFamily="34" charset="0"/>
              </a:rPr>
              <a:t>d</a:t>
            </a:r>
            <a:r>
              <a:rPr lang="en-US" altLang="en-US" sz="2400" baseline="-25000" dirty="0" err="1">
                <a:latin typeface="Calibri" panose="020F0502020204030204" pitchFamily="34" charset="0"/>
              </a:rPr>
              <a:t>ij</a:t>
            </a:r>
            <a:r>
              <a:rPr lang="en-US" altLang="en-US" sz="2400" baseline="30000" dirty="0">
                <a:latin typeface="Calibri" panose="020F0502020204030204" pitchFamily="34" charset="0"/>
              </a:rPr>
              <a:t>(f)</a:t>
            </a:r>
            <a:r>
              <a:rPr lang="en-US" altLang="en-US" sz="2400" dirty="0">
                <a:latin typeface="Calibri" panose="020F0502020204030204" pitchFamily="34" charset="0"/>
              </a:rPr>
              <a:t> = 0  if </a:t>
            </a:r>
            <a:r>
              <a:rPr lang="en-US" altLang="en-US" sz="2400" dirty="0" err="1">
                <a:latin typeface="Calibri" panose="020F0502020204030204" pitchFamily="34" charset="0"/>
              </a:rPr>
              <a:t>x</a:t>
            </a:r>
            <a:r>
              <a:rPr lang="en-US" altLang="en-US" sz="2400" baseline="-25000" dirty="0" err="1">
                <a:latin typeface="Calibri" panose="020F0502020204030204" pitchFamily="34" charset="0"/>
              </a:rPr>
              <a:t>if</a:t>
            </a:r>
            <a:r>
              <a:rPr lang="en-US" altLang="en-US" sz="2400" baseline="-25000" dirty="0">
                <a:latin typeface="Calibri" panose="020F0502020204030204" pitchFamily="34" charset="0"/>
              </a:rPr>
              <a:t> </a:t>
            </a:r>
            <a:r>
              <a:rPr lang="en-US" altLang="en-US" sz="2400" dirty="0">
                <a:latin typeface="Calibri" panose="020F0502020204030204" pitchFamily="34" charset="0"/>
              </a:rPr>
              <a:t>= </a:t>
            </a:r>
            <a:r>
              <a:rPr lang="en-US" altLang="en-US" sz="2400" dirty="0" err="1">
                <a:latin typeface="Calibri" panose="020F0502020204030204" pitchFamily="34" charset="0"/>
              </a:rPr>
              <a:t>x</a:t>
            </a:r>
            <a:r>
              <a:rPr lang="en-US" altLang="en-US" sz="2400" baseline="-25000" dirty="0" err="1">
                <a:latin typeface="Calibri" panose="020F0502020204030204" pitchFamily="34" charset="0"/>
              </a:rPr>
              <a:t>jf</a:t>
            </a:r>
            <a:r>
              <a:rPr lang="en-US" altLang="en-US" sz="2400" dirty="0">
                <a:latin typeface="Calibri" panose="020F0502020204030204" pitchFamily="34" charset="0"/>
              </a:rPr>
              <a:t>; or </a:t>
            </a:r>
            <a:r>
              <a:rPr lang="en-US" altLang="en-US" sz="2400" dirty="0" err="1">
                <a:latin typeface="Calibri" panose="020F0502020204030204" pitchFamily="34" charset="0"/>
                <a:cs typeface="Tahoma" panose="020B0604030504040204" pitchFamily="34" charset="0"/>
              </a:rPr>
              <a:t>d</a:t>
            </a:r>
            <a:r>
              <a:rPr lang="en-US" altLang="en-US" sz="2400" baseline="-25000" dirty="0" err="1">
                <a:latin typeface="Calibri" panose="020F0502020204030204" pitchFamily="34" charset="0"/>
              </a:rPr>
              <a:t>ij</a:t>
            </a:r>
            <a:r>
              <a:rPr lang="en-US" altLang="en-US" sz="2400" baseline="30000" dirty="0">
                <a:latin typeface="Calibri" panose="020F0502020204030204" pitchFamily="34" charset="0"/>
              </a:rPr>
              <a:t>(f)</a:t>
            </a:r>
            <a:r>
              <a:rPr lang="en-US" altLang="en-US" sz="2400" dirty="0">
                <a:latin typeface="Calibri" panose="020F0502020204030204" pitchFamily="34" charset="0"/>
              </a:rPr>
              <a:t> = 1 otherwise</a:t>
            </a:r>
          </a:p>
          <a:p>
            <a:pPr lvl="1">
              <a:spcAft>
                <a:spcPts val="600"/>
              </a:spcAft>
            </a:pPr>
            <a:r>
              <a:rPr lang="en-US" altLang="en-US" sz="2400" dirty="0">
                <a:latin typeface="Calibri" panose="020F0502020204030204" pitchFamily="34" charset="0"/>
              </a:rPr>
              <a:t>If</a:t>
            </a:r>
            <a:r>
              <a:rPr lang="en-US" altLang="en-US" sz="2400" i="1" dirty="0">
                <a:latin typeface="Calibri" panose="020F0502020204030204" pitchFamily="34" charset="0"/>
              </a:rPr>
              <a:t> f</a:t>
            </a:r>
            <a:r>
              <a:rPr lang="en-US" altLang="en-US" sz="2400" dirty="0">
                <a:latin typeface="Calibri" panose="020F0502020204030204" pitchFamily="34" charset="0"/>
              </a:rPr>
              <a:t>  is ordinal</a:t>
            </a:r>
          </a:p>
          <a:p>
            <a:pPr lvl="2">
              <a:spcAft>
                <a:spcPts val="600"/>
              </a:spcAft>
            </a:pPr>
            <a:r>
              <a:rPr lang="en-US" altLang="en-US" sz="2400" dirty="0">
                <a:latin typeface="Calibri" panose="020F0502020204030204" pitchFamily="34" charset="0"/>
              </a:rPr>
              <a:t>Compute ranks </a:t>
            </a:r>
            <a:r>
              <a:rPr lang="en-US" altLang="en-US" sz="2400" dirty="0" err="1">
                <a:latin typeface="Calibri" panose="020F0502020204030204" pitchFamily="34" charset="0"/>
              </a:rPr>
              <a:t>z</a:t>
            </a:r>
            <a:r>
              <a:rPr lang="en-US" altLang="en-US" sz="2400" baseline="-25000" dirty="0" err="1">
                <a:latin typeface="Calibri" panose="020F0502020204030204" pitchFamily="34" charset="0"/>
              </a:rPr>
              <a:t>if</a:t>
            </a:r>
            <a:r>
              <a:rPr lang="en-US" altLang="en-US" sz="2400" baseline="-25000" dirty="0">
                <a:latin typeface="Calibri" panose="020F0502020204030204" pitchFamily="34" charset="0"/>
              </a:rPr>
              <a:t> </a:t>
            </a:r>
            <a:r>
              <a:rPr lang="en-US" altLang="en-US" sz="2400" dirty="0">
                <a:latin typeface="Calibri" panose="020F0502020204030204" pitchFamily="34" charset="0"/>
              </a:rPr>
              <a:t> (where                       )</a:t>
            </a:r>
          </a:p>
          <a:p>
            <a:pPr lvl="2">
              <a:spcAft>
                <a:spcPts val="600"/>
              </a:spcAft>
            </a:pPr>
            <a:r>
              <a:rPr lang="en-US" altLang="en-US" sz="2400" dirty="0">
                <a:latin typeface="Calibri" panose="020F0502020204030204" pitchFamily="34" charset="0"/>
              </a:rPr>
              <a:t>Treat </a:t>
            </a:r>
            <a:r>
              <a:rPr lang="en-US" altLang="en-US" sz="2400" dirty="0" err="1">
                <a:latin typeface="Calibri" panose="020F0502020204030204" pitchFamily="34" charset="0"/>
              </a:rPr>
              <a:t>z</a:t>
            </a:r>
            <a:r>
              <a:rPr lang="en-US" altLang="en-US" sz="2400" baseline="-25000" dirty="0" err="1">
                <a:latin typeface="Calibri" panose="020F0502020204030204" pitchFamily="34" charset="0"/>
              </a:rPr>
              <a:t>if</a:t>
            </a:r>
            <a:r>
              <a:rPr lang="en-US" altLang="en-US" sz="2400" dirty="0">
                <a:latin typeface="Calibri" panose="020F0502020204030204" pitchFamily="34" charset="0"/>
              </a:rPr>
              <a:t> as interval-scaled</a:t>
            </a:r>
          </a:p>
        </p:txBody>
      </p:sp>
      <p:graphicFrame>
        <p:nvGraphicFramePr>
          <p:cNvPr id="6" name="Object 5"/>
          <p:cNvGraphicFramePr>
            <a:graphicFrameLocks noChangeAspect="1"/>
          </p:cNvGraphicFramePr>
          <p:nvPr/>
        </p:nvGraphicFramePr>
        <p:xfrm>
          <a:off x="4553894" y="5582819"/>
          <a:ext cx="1612900" cy="960437"/>
        </p:xfrm>
        <a:graphic>
          <a:graphicData uri="http://schemas.openxmlformats.org/presentationml/2006/ole">
            <mc:AlternateContent xmlns:mc="http://schemas.openxmlformats.org/markup-compatibility/2006">
              <mc:Choice xmlns:v="urn:schemas-microsoft-com:vml" Requires="v">
                <p:oleObj spid="_x0000_s26630" name="Equation" r:id="rId4" imgW="787320" imgH="469800" progId="Equation.DSMT4">
                  <p:embed/>
                </p:oleObj>
              </mc:Choice>
              <mc:Fallback>
                <p:oleObj name="Equation" r:id="rId4" imgW="787320" imgH="469800" progId="Equation.DSMT4">
                  <p:embed/>
                  <p:pic>
                    <p:nvPicPr>
                      <p:cNvPr id="6" name="Object 5"/>
                      <p:cNvPicPr/>
                      <p:nvPr/>
                    </p:nvPicPr>
                    <p:blipFill>
                      <a:blip r:embed="rId5"/>
                      <a:stretch>
                        <a:fillRect/>
                      </a:stretch>
                    </p:blipFill>
                    <p:spPr>
                      <a:xfrm>
                        <a:off x="4553894" y="5582819"/>
                        <a:ext cx="1612900" cy="96043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027802" y="2556058"/>
          <a:ext cx="2490693" cy="1741053"/>
        </p:xfrm>
        <a:graphic>
          <a:graphicData uri="http://schemas.openxmlformats.org/presentationml/2006/ole">
            <mc:AlternateContent xmlns:mc="http://schemas.openxmlformats.org/markup-compatibility/2006">
              <mc:Choice xmlns:v="urn:schemas-microsoft-com:vml" Requires="v">
                <p:oleObj spid="_x0000_s26631" name="Equation" r:id="rId6" imgW="1269720" imgH="888840" progId="Equation.DSMT4">
                  <p:embed/>
                </p:oleObj>
              </mc:Choice>
              <mc:Fallback>
                <p:oleObj name="Equation" r:id="rId6" imgW="1269720" imgH="888840" progId="Equation.DSMT4">
                  <p:embed/>
                  <p:pic>
                    <p:nvPicPr>
                      <p:cNvPr id="7" name="Object 6"/>
                      <p:cNvPicPr/>
                      <p:nvPr/>
                    </p:nvPicPr>
                    <p:blipFill>
                      <a:blip r:embed="rId7"/>
                      <a:stretch>
                        <a:fillRect/>
                      </a:stretch>
                    </p:blipFill>
                    <p:spPr>
                      <a:xfrm>
                        <a:off x="4027802" y="2556058"/>
                        <a:ext cx="2490693" cy="1741053"/>
                      </a:xfrm>
                      <a:prstGeom prst="rect">
                        <a:avLst/>
                      </a:prstGeom>
                    </p:spPr>
                  </p:pic>
                </p:oleObj>
              </mc:Fallback>
            </mc:AlternateContent>
          </a:graphicData>
        </a:graphic>
      </p:graphicFrame>
    </p:spTree>
    <p:extLst>
      <p:ext uri="{BB962C8B-B14F-4D97-AF65-F5344CB8AC3E}">
        <p14:creationId xmlns:p14="http://schemas.microsoft.com/office/powerpoint/2010/main" val="3634921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Cosine Similarity of Two Vectors</a:t>
            </a:r>
          </a:p>
        </p:txBody>
      </p:sp>
      <p:sp>
        <p:nvSpPr>
          <p:cNvPr id="4100" name="Rectangle 3"/>
          <p:cNvSpPr>
            <a:spLocks noGrp="1" noChangeArrowheads="1"/>
          </p:cNvSpPr>
          <p:nvPr>
            <p:ph type="body" idx="1"/>
          </p:nvPr>
        </p:nvSpPr>
        <p:spPr>
          <a:xfrm>
            <a:off x="558801" y="1149328"/>
            <a:ext cx="11283575" cy="5450312"/>
          </a:xfrm>
        </p:spPr>
        <p:txBody>
          <a:bodyPr/>
          <a:lstStyle/>
          <a:p>
            <a:r>
              <a:rPr lang="en-US" altLang="en-US" sz="2400" dirty="0"/>
              <a:t>A </a:t>
            </a:r>
            <a:r>
              <a:rPr lang="en-US" altLang="en-US" sz="2400" b="1" dirty="0"/>
              <a:t>document</a:t>
            </a:r>
            <a:r>
              <a:rPr lang="en-US" altLang="en-US" sz="2400" dirty="0"/>
              <a:t> can be represented by a bag of terms or a long vector, with each attribute recording the </a:t>
            </a:r>
            <a:r>
              <a:rPr lang="en-US" altLang="en-US" sz="2400" i="1" dirty="0"/>
              <a:t>frequency</a:t>
            </a:r>
            <a:r>
              <a:rPr lang="en-US" altLang="en-US" sz="2400" dirty="0"/>
              <a:t> of a particular term (such as word, keyword, or phrase) in the document</a:t>
            </a:r>
          </a:p>
          <a:p>
            <a:endParaRPr lang="en-US" altLang="en-US" sz="2400" dirty="0"/>
          </a:p>
          <a:p>
            <a:endParaRPr lang="en-US" altLang="en-US" sz="2400" dirty="0"/>
          </a:p>
          <a:p>
            <a:pPr marL="0" indent="0">
              <a:buNone/>
            </a:pPr>
            <a:endParaRPr lang="en-US" altLang="en-US" sz="2400" dirty="0"/>
          </a:p>
          <a:p>
            <a:r>
              <a:rPr lang="en-US" altLang="en-US" sz="2400" dirty="0"/>
              <a:t>Other vector objects: Gene features in micro-arrays </a:t>
            </a:r>
          </a:p>
          <a:p>
            <a:r>
              <a:rPr lang="en-US" altLang="en-US" sz="2400" dirty="0"/>
              <a:t>Applications: Information retrieval, biologic taxonomy, gene feature mapping, etc.</a:t>
            </a:r>
          </a:p>
          <a:p>
            <a:r>
              <a:rPr lang="en-US" altLang="en-US" sz="2400" dirty="0"/>
              <a:t>Cosine measure: </a:t>
            </a:r>
            <a:r>
              <a:rPr lang="en-US" altLang="en-US" sz="2400" dirty="0">
                <a:cs typeface="Times New Roman" panose="02020603050405020304" pitchFamily="18" charset="0"/>
              </a:rPr>
              <a:t>If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a:t>
            </a:r>
            <a:r>
              <a:rPr lang="en-US" altLang="en-US" sz="2400" dirty="0">
                <a:cs typeface="Times New Roman" panose="02020603050405020304" pitchFamily="18" charset="0"/>
              </a:rPr>
              <a:t> are two vectors (e.g., term-frequency vectors), then</a:t>
            </a:r>
          </a:p>
          <a:p>
            <a:pPr algn="just">
              <a:buNone/>
            </a:pPr>
            <a:endParaRPr lang="en-US" altLang="en-US" sz="2400" dirty="0">
              <a:cs typeface="Times New Roman" panose="02020603050405020304" pitchFamily="18" charset="0"/>
            </a:endParaRPr>
          </a:p>
          <a:p>
            <a:pPr lvl="2" algn="just">
              <a:buNone/>
            </a:pPr>
            <a:endParaRPr lang="en-US" altLang="en-US" sz="2400" dirty="0">
              <a:cs typeface="Times New Roman" panose="02020603050405020304" pitchFamily="18" charset="0"/>
            </a:endParaRPr>
          </a:p>
          <a:p>
            <a:pPr lvl="2" algn="just">
              <a:buNone/>
            </a:pPr>
            <a:r>
              <a:rPr lang="en-US" altLang="en-US" sz="2400" dirty="0">
                <a:cs typeface="Times New Roman" panose="02020603050405020304" pitchFamily="18" charset="0"/>
              </a:rPr>
              <a:t>where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indicates vector dot product, ||</a:t>
            </a:r>
            <a:r>
              <a:rPr lang="en-US" altLang="en-US" sz="2400" i="1" dirty="0">
                <a:cs typeface="Times New Roman" panose="02020603050405020304" pitchFamily="18" charset="0"/>
              </a:rPr>
              <a:t>d</a:t>
            </a:r>
            <a:r>
              <a:rPr lang="en-US" altLang="en-US" sz="2400" dirty="0">
                <a:cs typeface="Times New Roman" panose="02020603050405020304" pitchFamily="18" charset="0"/>
              </a:rPr>
              <a:t>||: the length of vector </a:t>
            </a:r>
            <a:r>
              <a:rPr lang="en-US" altLang="en-US" sz="2400" i="1" dirty="0">
                <a:cs typeface="Times New Roman" panose="02020603050405020304" pitchFamily="18" charset="0"/>
              </a:rPr>
              <a:t>d</a:t>
            </a:r>
          </a:p>
        </p:txBody>
      </p:sp>
      <p:pic>
        <p:nvPicPr>
          <p:cNvPr id="4" name="Picture 4" descr="eq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799" y="2261608"/>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nvGraphicFramePr>
        <p:xfrm>
          <a:off x="3285377" y="4986106"/>
          <a:ext cx="3140075" cy="849312"/>
        </p:xfrm>
        <a:graphic>
          <a:graphicData uri="http://schemas.openxmlformats.org/presentationml/2006/ole">
            <mc:AlternateContent xmlns:mc="http://schemas.openxmlformats.org/markup-compatibility/2006">
              <mc:Choice xmlns:v="urn:schemas-microsoft-com:vml" Requires="v">
                <p:oleObj spid="_x0000_s27652" name="Equation" r:id="rId5" imgW="1600200" imgH="431640" progId="Equation.DSMT4">
                  <p:embed/>
                </p:oleObj>
              </mc:Choice>
              <mc:Fallback>
                <p:oleObj name="Equation" r:id="rId5" imgW="1600200" imgH="431640" progId="Equation.DSMT4">
                  <p:embed/>
                  <p:pic>
                    <p:nvPicPr>
                      <p:cNvPr id="5" name="Object 4"/>
                      <p:cNvPicPr/>
                      <p:nvPr/>
                    </p:nvPicPr>
                    <p:blipFill>
                      <a:blip r:embed="rId6"/>
                      <a:stretch>
                        <a:fillRect/>
                      </a:stretch>
                    </p:blipFill>
                    <p:spPr>
                      <a:xfrm>
                        <a:off x="3285377" y="4986106"/>
                        <a:ext cx="3140075" cy="849312"/>
                      </a:xfrm>
                      <a:prstGeom prst="rect">
                        <a:avLst/>
                      </a:prstGeom>
                    </p:spPr>
                  </p:pic>
                </p:oleObj>
              </mc:Fallback>
            </mc:AlternateContent>
          </a:graphicData>
        </a:graphic>
      </p:graphicFrame>
    </p:spTree>
    <p:extLst>
      <p:ext uri="{BB962C8B-B14F-4D97-AF65-F5344CB8AC3E}">
        <p14:creationId xmlns:p14="http://schemas.microsoft.com/office/powerpoint/2010/main" val="2568450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Example: Calculating Cosine Similarity</a:t>
            </a:r>
          </a:p>
        </p:txBody>
      </p:sp>
      <p:sp>
        <p:nvSpPr>
          <p:cNvPr id="4100" name="Rectangle 3"/>
          <p:cNvSpPr>
            <a:spLocks noGrp="1" noChangeArrowheads="1"/>
          </p:cNvSpPr>
          <p:nvPr>
            <p:ph type="body" idx="1"/>
          </p:nvPr>
        </p:nvSpPr>
        <p:spPr>
          <a:xfrm>
            <a:off x="552261" y="1170038"/>
            <a:ext cx="11397691" cy="5450312"/>
          </a:xfrm>
        </p:spPr>
        <p:txBody>
          <a:bodyPr/>
          <a:lstStyle/>
          <a:p>
            <a:pPr>
              <a:spcBef>
                <a:spcPts val="1200"/>
              </a:spcBef>
            </a:pPr>
            <a:r>
              <a:rPr lang="en-US" altLang="en-US" sz="2400" dirty="0"/>
              <a:t>Calculating Cosine Similarity:</a:t>
            </a:r>
          </a:p>
          <a:p>
            <a:pPr lvl="1">
              <a:spcBef>
                <a:spcPts val="1200"/>
              </a:spcBef>
            </a:pPr>
            <a:endParaRPr lang="en-US" altLang="en-US" sz="2400" dirty="0">
              <a:cs typeface="Times New Roman" panose="02020603050405020304" pitchFamily="18" charset="0"/>
            </a:endParaRPr>
          </a:p>
          <a:p>
            <a:pPr marL="384165" lvl="2" indent="0" algn="just">
              <a:buNone/>
            </a:pPr>
            <a:r>
              <a:rPr lang="en-US" altLang="en-US" sz="2400" dirty="0">
                <a:cs typeface="Times New Roman" panose="02020603050405020304" pitchFamily="18" charset="0"/>
              </a:rPr>
              <a:t>   where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indicates vector dot product, ||</a:t>
            </a:r>
            <a:r>
              <a:rPr lang="en-US" altLang="en-US" sz="2400" i="1" dirty="0">
                <a:cs typeface="Times New Roman" panose="02020603050405020304" pitchFamily="18" charset="0"/>
              </a:rPr>
              <a:t>d</a:t>
            </a:r>
            <a:r>
              <a:rPr lang="en-US" altLang="en-US" sz="2400" dirty="0">
                <a:cs typeface="Times New Roman" panose="02020603050405020304" pitchFamily="18" charset="0"/>
              </a:rPr>
              <a:t>||: the length of vector </a:t>
            </a:r>
            <a:r>
              <a:rPr lang="en-US" altLang="en-US" sz="2400" i="1" dirty="0">
                <a:cs typeface="Times New Roman" panose="02020603050405020304" pitchFamily="18" charset="0"/>
              </a:rPr>
              <a:t>d</a:t>
            </a:r>
          </a:p>
          <a:p>
            <a:pPr algn="just"/>
            <a:r>
              <a:rPr lang="en-US" altLang="en-US" sz="2400" dirty="0">
                <a:cs typeface="Times New Roman" panose="02020603050405020304" pitchFamily="18" charset="0"/>
              </a:rPr>
              <a:t>Ex: Find the </a:t>
            </a:r>
            <a:r>
              <a:rPr lang="en-US" altLang="en-US" sz="2400" b="1" dirty="0">
                <a:cs typeface="Times New Roman" panose="02020603050405020304" pitchFamily="18" charset="0"/>
              </a:rPr>
              <a:t>similarity</a:t>
            </a:r>
            <a:r>
              <a:rPr lang="en-US" altLang="en-US" sz="2400" dirty="0">
                <a:cs typeface="Times New Roman" panose="02020603050405020304" pitchFamily="18" charset="0"/>
              </a:rPr>
              <a:t> between documents 1 and 2.</a:t>
            </a:r>
          </a:p>
          <a:p>
            <a:pPr lvl="4" algn="just">
              <a:buNone/>
            </a:pP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i="1" dirty="0">
                <a:cs typeface="Times New Roman" panose="02020603050405020304" pitchFamily="18" charset="0"/>
              </a:rPr>
              <a:t> </a:t>
            </a:r>
            <a:r>
              <a:rPr lang="en-US" altLang="en-US" sz="2400" b="1" dirty="0">
                <a:cs typeface="Times New Roman" panose="02020603050405020304" pitchFamily="18" charset="0"/>
              </a:rPr>
              <a:t>=  </a:t>
            </a:r>
            <a:r>
              <a:rPr lang="en-US" altLang="en-US" sz="2400" dirty="0">
                <a:cs typeface="Times New Roman" panose="02020603050405020304" pitchFamily="18" charset="0"/>
              </a:rPr>
              <a:t>(5, 0, 3, 0, 2, 0, 0, 2, 0, 0)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a:t>
            </a:r>
            <a:r>
              <a:rPr lang="en-US" altLang="en-US" sz="2400" b="1" dirty="0">
                <a:cs typeface="Times New Roman" panose="02020603050405020304" pitchFamily="18" charset="0"/>
              </a:rPr>
              <a:t> =  </a:t>
            </a:r>
            <a:r>
              <a:rPr lang="en-US" altLang="en-US" sz="2400" dirty="0">
                <a:cs typeface="Times New Roman" panose="02020603050405020304" pitchFamily="18" charset="0"/>
              </a:rPr>
              <a:t>(3, 0, 2, 0, 1, 1, 0, 1, 0, 1)</a:t>
            </a:r>
          </a:p>
          <a:p>
            <a:pPr lvl="1" algn="just"/>
            <a:r>
              <a:rPr lang="en-US" altLang="en-US" sz="2400" dirty="0">
                <a:cs typeface="Times New Roman" panose="02020603050405020304" pitchFamily="18" charset="0"/>
              </a:rPr>
              <a:t>First, calculate vector dot product</a:t>
            </a:r>
          </a:p>
          <a:p>
            <a:pPr lvl="4" algn="just">
              <a:buNone/>
            </a:pP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dirty="0">
                <a:cs typeface="Times New Roman" panose="02020603050405020304" pitchFamily="18" charset="0"/>
                <a:sym typeface="Symbol" panose="05050102010706020507" pitchFamily="18" charset="2"/>
              </a:rPr>
              <a:t></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 </a:t>
            </a:r>
            <a:r>
              <a:rPr lang="en-US" altLang="en-US" sz="2400" dirty="0">
                <a:cs typeface="Times New Roman" panose="02020603050405020304" pitchFamily="18" charset="0"/>
              </a:rPr>
              <a:t>= 5 X 3 + 0 X 0 + 3 X 2 + 0 X 0 + 2 X 1 + 0 X 1 + 0 X 1 + 2 X 1 + 0 X 0 + 0 X 1 = 25</a:t>
            </a:r>
          </a:p>
          <a:p>
            <a:pPr lvl="1" algn="just"/>
            <a:r>
              <a:rPr lang="en-US" altLang="en-US" sz="2400" dirty="0">
                <a:cs typeface="Times New Roman" panose="02020603050405020304" pitchFamily="18" charset="0"/>
              </a:rPr>
              <a:t>Then, calculate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a:t>
            </a:r>
            <a:r>
              <a:rPr lang="en-US" altLang="en-US" sz="2400" dirty="0">
                <a:cs typeface="Times New Roman" panose="02020603050405020304" pitchFamily="18" charset="0"/>
              </a:rPr>
              <a:t>|| </a:t>
            </a:r>
          </a:p>
          <a:p>
            <a:pPr lvl="3" algn="just">
              <a:buNone/>
            </a:pPr>
            <a:endParaRPr lang="en-US" altLang="en-US" sz="2400" dirty="0">
              <a:cs typeface="Times New Roman" panose="02020603050405020304" pitchFamily="18" charset="0"/>
            </a:endParaRPr>
          </a:p>
          <a:p>
            <a:pPr lvl="1" algn="just"/>
            <a:endParaRPr lang="en-US" altLang="en-US" sz="2400" dirty="0">
              <a:cs typeface="Times New Roman" panose="02020603050405020304" pitchFamily="18" charset="0"/>
            </a:endParaRPr>
          </a:p>
          <a:p>
            <a:pPr lvl="1" algn="just"/>
            <a:endParaRPr lang="en-US" altLang="en-US" sz="2400" dirty="0">
              <a:cs typeface="Times New Roman" panose="02020603050405020304" pitchFamily="18" charset="0"/>
            </a:endParaRPr>
          </a:p>
          <a:p>
            <a:pPr lvl="1" algn="just"/>
            <a:r>
              <a:rPr lang="en-US" altLang="en-US" sz="2400" dirty="0">
                <a:cs typeface="Times New Roman" panose="02020603050405020304" pitchFamily="18" charset="0"/>
              </a:rPr>
              <a:t>Calculate cosine similarity:  cos(</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i="1" dirty="0">
                <a:cs typeface="Times New Roman" panose="02020603050405020304" pitchFamily="18" charset="0"/>
              </a:rPr>
              <a:t>, d</a:t>
            </a:r>
            <a:r>
              <a:rPr lang="en-US" altLang="en-US" sz="2400" i="1" baseline="-30000" dirty="0">
                <a:cs typeface="Times New Roman" panose="02020603050405020304" pitchFamily="18" charset="0"/>
              </a:rPr>
              <a:t>2</a:t>
            </a:r>
            <a:r>
              <a:rPr lang="en-US" altLang="en-US" sz="2400" dirty="0">
                <a:cs typeface="Times New Roman" panose="02020603050405020304" pitchFamily="18" charset="0"/>
              </a:rPr>
              <a:t> ) = 25/ (6.481 X 4.12) = 0.94</a:t>
            </a:r>
          </a:p>
        </p:txBody>
      </p:sp>
      <p:graphicFrame>
        <p:nvGraphicFramePr>
          <p:cNvPr id="4" name="Object 3"/>
          <p:cNvGraphicFramePr>
            <a:graphicFrameLocks noChangeAspect="1"/>
          </p:cNvGraphicFramePr>
          <p:nvPr/>
        </p:nvGraphicFramePr>
        <p:xfrm>
          <a:off x="1288585" y="4976646"/>
          <a:ext cx="9663113" cy="498475"/>
        </p:xfrm>
        <a:graphic>
          <a:graphicData uri="http://schemas.openxmlformats.org/presentationml/2006/ole">
            <mc:AlternateContent xmlns:mc="http://schemas.openxmlformats.org/markup-compatibility/2006">
              <mc:Choice xmlns:v="urn:schemas-microsoft-com:vml" Requires="v">
                <p:oleObj spid="_x0000_s28680" name="Equation" r:id="rId4" imgW="4927320" imgH="253800" progId="Equation.DSMT4">
                  <p:embed/>
                </p:oleObj>
              </mc:Choice>
              <mc:Fallback>
                <p:oleObj name="Equation" r:id="rId4" imgW="4927320" imgH="253800" progId="Equation.DSMT4">
                  <p:embed/>
                  <p:pic>
                    <p:nvPicPr>
                      <p:cNvPr id="4" name="Object 3"/>
                      <p:cNvPicPr/>
                      <p:nvPr/>
                    </p:nvPicPr>
                    <p:blipFill>
                      <a:blip r:embed="rId5"/>
                      <a:stretch>
                        <a:fillRect/>
                      </a:stretch>
                    </p:blipFill>
                    <p:spPr>
                      <a:xfrm>
                        <a:off x="1288585" y="4976646"/>
                        <a:ext cx="9663113" cy="498475"/>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288585" y="5532331"/>
          <a:ext cx="9506909" cy="498475"/>
        </p:xfrm>
        <a:graphic>
          <a:graphicData uri="http://schemas.openxmlformats.org/presentationml/2006/ole">
            <mc:AlternateContent xmlns:mc="http://schemas.openxmlformats.org/markup-compatibility/2006">
              <mc:Choice xmlns:v="urn:schemas-microsoft-com:vml" Requires="v">
                <p:oleObj spid="_x0000_s28681" name="Equation" r:id="rId6" imgW="4673520" imgH="253800" progId="Equation.DSMT4">
                  <p:embed/>
                </p:oleObj>
              </mc:Choice>
              <mc:Fallback>
                <p:oleObj name="Equation" r:id="rId6" imgW="4673520" imgH="253800" progId="Equation.DSMT4">
                  <p:embed/>
                  <p:pic>
                    <p:nvPicPr>
                      <p:cNvPr id="5" name="Object 4"/>
                      <p:cNvPicPr/>
                      <p:nvPr/>
                    </p:nvPicPr>
                    <p:blipFill>
                      <a:blip r:embed="rId7"/>
                      <a:stretch>
                        <a:fillRect/>
                      </a:stretch>
                    </p:blipFill>
                    <p:spPr>
                      <a:xfrm>
                        <a:off x="1288585" y="5532331"/>
                        <a:ext cx="9506909" cy="498475"/>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980066" y="1305379"/>
          <a:ext cx="3140075" cy="849312"/>
        </p:xfrm>
        <a:graphic>
          <a:graphicData uri="http://schemas.openxmlformats.org/presentationml/2006/ole">
            <mc:AlternateContent xmlns:mc="http://schemas.openxmlformats.org/markup-compatibility/2006">
              <mc:Choice xmlns:v="urn:schemas-microsoft-com:vml" Requires="v">
                <p:oleObj spid="_x0000_s28682" name="Equation" r:id="rId8" imgW="1600200" imgH="431640" progId="Equation.DSMT4">
                  <p:embed/>
                </p:oleObj>
              </mc:Choice>
              <mc:Fallback>
                <p:oleObj name="Equation" r:id="rId8" imgW="1600200" imgH="431640" progId="Equation.DSMT4">
                  <p:embed/>
                  <p:pic>
                    <p:nvPicPr>
                      <p:cNvPr id="7" name="Object 6"/>
                      <p:cNvPicPr/>
                      <p:nvPr/>
                    </p:nvPicPr>
                    <p:blipFill>
                      <a:blip r:embed="rId9"/>
                      <a:stretch>
                        <a:fillRect/>
                      </a:stretch>
                    </p:blipFill>
                    <p:spPr>
                      <a:xfrm>
                        <a:off x="2980066" y="1305379"/>
                        <a:ext cx="3140075" cy="849312"/>
                      </a:xfrm>
                      <a:prstGeom prst="rect">
                        <a:avLst/>
                      </a:prstGeom>
                    </p:spPr>
                  </p:pic>
                </p:oleObj>
              </mc:Fallback>
            </mc:AlternateContent>
          </a:graphicData>
        </a:graphic>
      </p:graphicFrame>
      <p:pic>
        <p:nvPicPr>
          <p:cNvPr id="8" name="Picture 2" descr="http://cs.carleton.edu/cs_comps/0910/netflixprize/final_results/knn/img/knn/co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8330" y="838993"/>
            <a:ext cx="5056094" cy="131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11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Image result for K-L diver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214" y="1172839"/>
            <a:ext cx="5970063" cy="4340978"/>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2"/>
          <p:cNvSpPr>
            <a:spLocks noGrp="1" noChangeArrowheads="1"/>
          </p:cNvSpPr>
          <p:nvPr>
            <p:ph type="title"/>
          </p:nvPr>
        </p:nvSpPr>
        <p:spPr>
          <a:xfrm>
            <a:off x="0" y="0"/>
            <a:ext cx="12192000" cy="1143000"/>
          </a:xfrm>
        </p:spPr>
        <p:txBody>
          <a:bodyPr vert="horz" lIns="92075" tIns="46038" rIns="92075" bIns="46038" rtlCol="0" anchor="ctr">
            <a:normAutofit fontScale="90000"/>
          </a:bodyPr>
          <a:lstStyle/>
          <a:p>
            <a:pPr eaLnBrk="1" hangingPunct="1">
              <a:defRPr/>
            </a:pPr>
            <a:r>
              <a:rPr lang="en-US" dirty="0">
                <a:solidFill>
                  <a:srgbClr val="170981"/>
                </a:solidFill>
              </a:rPr>
              <a:t> </a:t>
            </a:r>
            <a:r>
              <a:rPr lang="en-US" sz="4200" dirty="0"/>
              <a:t>KL Divergence: Comparing Two Probability Distributions </a:t>
            </a:r>
          </a:p>
        </p:txBody>
      </p:sp>
      <p:sp>
        <p:nvSpPr>
          <p:cNvPr id="66564" name="Rectangle 3"/>
          <p:cNvSpPr>
            <a:spLocks noGrp="1" noChangeArrowheads="1"/>
          </p:cNvSpPr>
          <p:nvPr>
            <p:ph type="body" idx="1"/>
          </p:nvPr>
        </p:nvSpPr>
        <p:spPr>
          <a:xfrm>
            <a:off x="436468" y="1107140"/>
            <a:ext cx="5735732" cy="5410200"/>
          </a:xfrm>
        </p:spPr>
        <p:txBody>
          <a:bodyPr vert="horz" lIns="92075" tIns="46038" rIns="92075" bIns="46038" rtlCol="0">
            <a:noAutofit/>
          </a:bodyPr>
          <a:lstStyle/>
          <a:p>
            <a:pPr>
              <a:spcBef>
                <a:spcPts val="200"/>
              </a:spcBef>
              <a:defRPr/>
            </a:pPr>
            <a:r>
              <a:rPr lang="en-US" sz="2400" i="1" dirty="0"/>
              <a:t>The </a:t>
            </a:r>
            <a:r>
              <a:rPr lang="en-US" sz="2400" i="1" dirty="0" err="1"/>
              <a:t>Kullback-Leibler</a:t>
            </a:r>
            <a:r>
              <a:rPr lang="en-US" sz="2400" i="1" dirty="0"/>
              <a:t> (KL) divergence: </a:t>
            </a:r>
            <a:r>
              <a:rPr lang="en-US" sz="2400" dirty="0"/>
              <a:t> Measure the difference between two probability distributions over the same variable </a:t>
            </a:r>
            <a:r>
              <a:rPr lang="en-US" sz="2400" i="1" dirty="0"/>
              <a:t>x</a:t>
            </a:r>
            <a:endParaRPr lang="en-US" sz="2400" dirty="0"/>
          </a:p>
          <a:p>
            <a:pPr lvl="1" indent="-342900">
              <a:spcBef>
                <a:spcPts val="200"/>
              </a:spcBef>
              <a:defRPr/>
            </a:pPr>
            <a:r>
              <a:rPr lang="en-US" sz="2400" dirty="0"/>
              <a:t>From information theory, closely related to </a:t>
            </a:r>
            <a:r>
              <a:rPr lang="en-US" sz="2400" i="1" dirty="0"/>
              <a:t>relative entropy</a:t>
            </a:r>
            <a:r>
              <a:rPr lang="en-US" sz="2400" dirty="0"/>
              <a:t>, </a:t>
            </a:r>
            <a:r>
              <a:rPr lang="en-US" sz="2400" i="1" dirty="0"/>
              <a:t>information divergence</a:t>
            </a:r>
            <a:r>
              <a:rPr lang="en-US" sz="2400" dirty="0"/>
              <a:t>, and </a:t>
            </a:r>
            <a:r>
              <a:rPr lang="en-US" sz="2400" i="1" dirty="0"/>
              <a:t>information for discrimination</a:t>
            </a:r>
          </a:p>
          <a:p>
            <a:pPr>
              <a:spcBef>
                <a:spcPts val="200"/>
              </a:spcBef>
              <a:defRPr/>
            </a:pPr>
            <a:r>
              <a:rPr lang="en-US" sz="2400" i="1" dirty="0"/>
              <a:t>D</a:t>
            </a:r>
            <a:r>
              <a:rPr lang="en-US" sz="2400" i="1" baseline="-25000" dirty="0"/>
              <a:t>KL</a:t>
            </a:r>
            <a:r>
              <a:rPr lang="en-US" sz="2400" dirty="0"/>
              <a:t>(</a:t>
            </a:r>
            <a:r>
              <a:rPr lang="en-US" sz="2400" i="1" dirty="0"/>
              <a:t>p</a:t>
            </a:r>
            <a:r>
              <a:rPr lang="en-US" sz="2400" dirty="0"/>
              <a:t>(</a:t>
            </a:r>
            <a:r>
              <a:rPr lang="en-US" sz="2400" i="1" dirty="0"/>
              <a:t>x</a:t>
            </a:r>
            <a:r>
              <a:rPr lang="en-US" sz="2400" dirty="0"/>
              <a:t>)</a:t>
            </a:r>
            <a:r>
              <a:rPr lang="en-US" sz="2400" i="1" dirty="0"/>
              <a:t> </a:t>
            </a:r>
            <a:r>
              <a:rPr lang="en-US" sz="2400" dirty="0"/>
              <a:t>||</a:t>
            </a:r>
            <a:r>
              <a:rPr lang="en-US" sz="2400" i="1" dirty="0"/>
              <a:t> q</a:t>
            </a:r>
            <a:r>
              <a:rPr lang="en-US" sz="2400" dirty="0"/>
              <a:t>(</a:t>
            </a:r>
            <a:r>
              <a:rPr lang="en-US" sz="2400" i="1" dirty="0"/>
              <a:t>x</a:t>
            </a:r>
            <a:r>
              <a:rPr lang="en-US" sz="2400" dirty="0"/>
              <a:t>)):  divergence of </a:t>
            </a:r>
            <a:r>
              <a:rPr lang="en-US" sz="2400" i="1" dirty="0"/>
              <a:t>q</a:t>
            </a:r>
            <a:r>
              <a:rPr lang="en-US" sz="2400" dirty="0"/>
              <a:t>(</a:t>
            </a:r>
            <a:r>
              <a:rPr lang="en-US" sz="2400" i="1" dirty="0"/>
              <a:t>x</a:t>
            </a:r>
            <a:r>
              <a:rPr lang="en-US" sz="2400" dirty="0"/>
              <a:t>) from </a:t>
            </a:r>
            <a:r>
              <a:rPr lang="en-US" sz="2400" i="1" dirty="0"/>
              <a:t>p</a:t>
            </a:r>
            <a:r>
              <a:rPr lang="en-US" sz="2400" dirty="0"/>
              <a:t>(</a:t>
            </a:r>
            <a:r>
              <a:rPr lang="en-US" sz="2400" i="1" dirty="0"/>
              <a:t>x</a:t>
            </a:r>
            <a:r>
              <a:rPr lang="en-US" sz="2400" dirty="0"/>
              <a:t>), measuring the information lost when </a:t>
            </a:r>
            <a:r>
              <a:rPr lang="en-US" sz="2400" i="1" dirty="0"/>
              <a:t>q</a:t>
            </a:r>
            <a:r>
              <a:rPr lang="en-US" sz="2400" dirty="0"/>
              <a:t>(</a:t>
            </a:r>
            <a:r>
              <a:rPr lang="en-US" sz="2400" i="1" dirty="0"/>
              <a:t>x</a:t>
            </a:r>
            <a:r>
              <a:rPr lang="en-US" sz="2400" dirty="0"/>
              <a:t>) is used to approximate </a:t>
            </a:r>
            <a:r>
              <a:rPr lang="en-US" sz="2400" i="1" dirty="0"/>
              <a:t>p</a:t>
            </a:r>
            <a:r>
              <a:rPr lang="en-US" sz="2400" dirty="0"/>
              <a:t>(</a:t>
            </a:r>
            <a:r>
              <a:rPr lang="en-US" sz="2400" i="1" dirty="0"/>
              <a:t>x</a:t>
            </a:r>
            <a:r>
              <a:rPr lang="en-US" sz="2400" dirty="0"/>
              <a:t>)</a:t>
            </a:r>
          </a:p>
        </p:txBody>
      </p:sp>
      <p:pic>
        <p:nvPicPr>
          <p:cNvPr id="686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134" y="5226565"/>
            <a:ext cx="3962400" cy="70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219" y="6107399"/>
            <a:ext cx="4840857" cy="70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83306" y="5503951"/>
            <a:ext cx="6067971" cy="400110"/>
          </a:xfrm>
          <a:prstGeom prst="rect">
            <a:avLst/>
          </a:prstGeom>
          <a:solidFill>
            <a:srgbClr val="FFFF00"/>
          </a:solidFill>
        </p:spPr>
        <p:txBody>
          <a:bodyPr wrap="square" rtlCol="0">
            <a:spAutoFit/>
          </a:bodyPr>
          <a:lstStyle/>
          <a:p>
            <a:r>
              <a:rPr lang="en-US" dirty="0"/>
              <a:t>Ack.: Wikipedia entry: </a:t>
            </a:r>
            <a:r>
              <a:rPr lang="en-US" sz="2000" i="1" dirty="0"/>
              <a:t>The </a:t>
            </a:r>
            <a:r>
              <a:rPr lang="en-US" sz="2000" i="1" dirty="0" err="1"/>
              <a:t>Kullback-Leibler</a:t>
            </a:r>
            <a:r>
              <a:rPr lang="en-US" sz="2000" i="1" dirty="0"/>
              <a:t> (KL) divergence </a:t>
            </a:r>
            <a:endParaRPr lang="en-US" dirty="0"/>
          </a:p>
        </p:txBody>
      </p:sp>
      <p:sp>
        <p:nvSpPr>
          <p:cNvPr id="3" name="TextBox 2"/>
          <p:cNvSpPr txBox="1"/>
          <p:nvPr/>
        </p:nvSpPr>
        <p:spPr>
          <a:xfrm>
            <a:off x="304917" y="5733293"/>
            <a:ext cx="1606076" cy="400110"/>
          </a:xfrm>
          <a:prstGeom prst="rect">
            <a:avLst/>
          </a:prstGeom>
          <a:solidFill>
            <a:srgbClr val="92D050"/>
          </a:solidFill>
        </p:spPr>
        <p:txBody>
          <a:bodyPr wrap="square" rtlCol="0">
            <a:spAutoFit/>
          </a:bodyPr>
          <a:lstStyle/>
          <a:p>
            <a:pPr>
              <a:spcBef>
                <a:spcPts val="200"/>
              </a:spcBef>
              <a:defRPr/>
            </a:pPr>
            <a:r>
              <a:rPr lang="en-US" sz="2000" dirty="0"/>
              <a:t>Discrete form</a:t>
            </a:r>
          </a:p>
        </p:txBody>
      </p:sp>
      <p:sp>
        <p:nvSpPr>
          <p:cNvPr id="10" name="TextBox 9"/>
          <p:cNvSpPr txBox="1"/>
          <p:nvPr/>
        </p:nvSpPr>
        <p:spPr>
          <a:xfrm>
            <a:off x="6244491" y="6255412"/>
            <a:ext cx="1931122" cy="400110"/>
          </a:xfrm>
          <a:prstGeom prst="rect">
            <a:avLst/>
          </a:prstGeom>
          <a:solidFill>
            <a:srgbClr val="92D050"/>
          </a:solidFill>
        </p:spPr>
        <p:txBody>
          <a:bodyPr wrap="square" rtlCol="0">
            <a:spAutoFit/>
          </a:bodyPr>
          <a:lstStyle/>
          <a:p>
            <a:pPr>
              <a:spcBef>
                <a:spcPts val="200"/>
              </a:spcBef>
              <a:defRPr/>
            </a:pPr>
            <a:r>
              <a:rPr lang="en-US" sz="2000" dirty="0"/>
              <a:t>Continuous form</a:t>
            </a:r>
          </a:p>
        </p:txBody>
      </p:sp>
      <p:sp>
        <p:nvSpPr>
          <p:cNvPr id="4" name="Down Arrow 3"/>
          <p:cNvSpPr/>
          <p:nvPr/>
        </p:nvSpPr>
        <p:spPr>
          <a:xfrm rot="14375524">
            <a:off x="1852472" y="5717242"/>
            <a:ext cx="380144" cy="3174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5905928" y="6316616"/>
            <a:ext cx="380144" cy="3174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783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0" y="0"/>
            <a:ext cx="8178229" cy="1143000"/>
          </a:xfrm>
        </p:spPr>
        <p:txBody>
          <a:bodyPr vert="horz" lIns="92075" tIns="46038" rIns="92075" bIns="46038" rtlCol="0" anchor="ctr">
            <a:normAutofit/>
          </a:bodyPr>
          <a:lstStyle/>
          <a:p>
            <a:pPr eaLnBrk="1" hangingPunct="1">
              <a:defRPr/>
            </a:pPr>
            <a:r>
              <a:rPr lang="en-US" dirty="0">
                <a:solidFill>
                  <a:srgbClr val="170981"/>
                </a:solidFill>
              </a:rPr>
              <a:t> </a:t>
            </a:r>
            <a:r>
              <a:rPr lang="en-US" dirty="0"/>
              <a:t>More on </a:t>
            </a:r>
            <a:r>
              <a:rPr lang="en-US" sz="4200" dirty="0"/>
              <a:t>KL Divergence</a:t>
            </a:r>
          </a:p>
        </p:txBody>
      </p:sp>
      <p:sp>
        <p:nvSpPr>
          <p:cNvPr id="66564" name="Rectangle 3"/>
          <p:cNvSpPr>
            <a:spLocks noGrp="1" noChangeArrowheads="1"/>
          </p:cNvSpPr>
          <p:nvPr>
            <p:ph type="body" idx="1"/>
          </p:nvPr>
        </p:nvSpPr>
        <p:spPr>
          <a:xfrm>
            <a:off x="573742" y="1143000"/>
            <a:ext cx="10994959" cy="5410200"/>
          </a:xfrm>
        </p:spPr>
        <p:txBody>
          <a:bodyPr vert="horz" lIns="92075" tIns="46038" rIns="92075" bIns="46038" rtlCol="0">
            <a:noAutofit/>
          </a:bodyPr>
          <a:lstStyle/>
          <a:p>
            <a:pPr>
              <a:spcBef>
                <a:spcPts val="200"/>
              </a:spcBef>
              <a:defRPr/>
            </a:pPr>
            <a:r>
              <a:rPr lang="en-US" sz="2400" dirty="0"/>
              <a:t>The KL divergence measures the expected number of extra bits required to code samples from </a:t>
            </a:r>
            <a:r>
              <a:rPr lang="en-US" sz="2400" i="1" dirty="0"/>
              <a:t>p</a:t>
            </a:r>
            <a:r>
              <a:rPr lang="en-US" sz="2400" dirty="0"/>
              <a:t>(</a:t>
            </a:r>
            <a:r>
              <a:rPr lang="en-US" sz="2400" i="1" dirty="0"/>
              <a:t>x</a:t>
            </a:r>
            <a:r>
              <a:rPr lang="en-US" sz="2400" dirty="0"/>
              <a:t>) (“true” distribution) when using a code based on </a:t>
            </a:r>
            <a:r>
              <a:rPr lang="en-US" sz="2400" i="1" dirty="0"/>
              <a:t>q</a:t>
            </a:r>
            <a:r>
              <a:rPr lang="en-US" sz="2400" dirty="0"/>
              <a:t>(</a:t>
            </a:r>
            <a:r>
              <a:rPr lang="en-US" sz="2400" i="1" dirty="0"/>
              <a:t>x</a:t>
            </a:r>
            <a:r>
              <a:rPr lang="en-US" sz="2400" dirty="0"/>
              <a:t>), which represents a theory, model, description, or approximation of </a:t>
            </a:r>
            <a:r>
              <a:rPr lang="en-US" sz="2400" i="1" dirty="0"/>
              <a:t>p</a:t>
            </a:r>
            <a:r>
              <a:rPr lang="en-US" sz="2400" dirty="0"/>
              <a:t>(</a:t>
            </a:r>
            <a:r>
              <a:rPr lang="en-US" sz="2400" i="1" dirty="0"/>
              <a:t>x</a:t>
            </a:r>
            <a:r>
              <a:rPr lang="en-US" sz="2400" dirty="0"/>
              <a:t>)</a:t>
            </a:r>
          </a:p>
          <a:p>
            <a:pPr>
              <a:spcBef>
                <a:spcPts val="200"/>
              </a:spcBef>
              <a:defRPr/>
            </a:pPr>
            <a:r>
              <a:rPr lang="en-US" sz="2400" dirty="0"/>
              <a:t>The KL divergence is not a distance measure, not a metric: asymmetric, not satisfy triangular inequality (</a:t>
            </a:r>
            <a:r>
              <a:rPr lang="en-US" sz="2400" i="1" dirty="0"/>
              <a:t>D</a:t>
            </a:r>
            <a:r>
              <a:rPr lang="en-US" sz="2400" baseline="-25000" dirty="0"/>
              <a:t>KL</a:t>
            </a:r>
            <a:r>
              <a:rPr lang="en-US" sz="2400" dirty="0"/>
              <a:t>(</a:t>
            </a:r>
            <a:r>
              <a:rPr lang="en-US" sz="2400" i="1" dirty="0"/>
              <a:t>P</a:t>
            </a:r>
            <a:r>
              <a:rPr lang="en-US" sz="2400" dirty="0"/>
              <a:t>‖</a:t>
            </a:r>
            <a:r>
              <a:rPr lang="en-US" sz="2400" i="1" dirty="0"/>
              <a:t>Q</a:t>
            </a:r>
            <a:r>
              <a:rPr lang="en-US" sz="2400" dirty="0"/>
              <a:t>) does not equal </a:t>
            </a:r>
            <a:r>
              <a:rPr lang="en-US" sz="2400" i="1" dirty="0"/>
              <a:t>D</a:t>
            </a:r>
            <a:r>
              <a:rPr lang="en-US" sz="2400" baseline="-25000" dirty="0"/>
              <a:t>KL</a:t>
            </a:r>
            <a:r>
              <a:rPr lang="en-US" sz="2400" dirty="0"/>
              <a:t>(</a:t>
            </a:r>
            <a:r>
              <a:rPr lang="en-US" sz="2400" i="1" dirty="0"/>
              <a:t>Q</a:t>
            </a:r>
            <a:r>
              <a:rPr lang="en-US" sz="2400" dirty="0"/>
              <a:t>‖</a:t>
            </a:r>
            <a:r>
              <a:rPr lang="en-US" sz="2400" i="1" dirty="0"/>
              <a:t>P</a:t>
            </a:r>
            <a:r>
              <a:rPr lang="en-US" sz="2400" dirty="0"/>
              <a:t>))</a:t>
            </a:r>
          </a:p>
          <a:p>
            <a:r>
              <a:rPr lang="en-US" sz="2400" dirty="0"/>
              <a:t>In applications, </a:t>
            </a:r>
            <a:r>
              <a:rPr lang="en-US" sz="2400" i="1" dirty="0"/>
              <a:t>P</a:t>
            </a:r>
            <a:r>
              <a:rPr lang="en-US" sz="2400" dirty="0"/>
              <a:t> typically represents the "true" distribution of data, observations, or a precisely calculated theoretical distribution, while </a:t>
            </a:r>
            <a:r>
              <a:rPr lang="en-US" sz="2400" i="1" dirty="0"/>
              <a:t>Q</a:t>
            </a:r>
            <a:r>
              <a:rPr lang="en-US" sz="2400" dirty="0"/>
              <a:t> typically represents a theory, model, description, or approximation of </a:t>
            </a:r>
            <a:r>
              <a:rPr lang="en-US" sz="2400" i="1" dirty="0"/>
              <a:t>P</a:t>
            </a:r>
            <a:r>
              <a:rPr lang="en-US" sz="2400" dirty="0"/>
              <a:t>.</a:t>
            </a:r>
          </a:p>
          <a:p>
            <a:r>
              <a:rPr lang="en-US" sz="2400" dirty="0"/>
              <a:t>The </a:t>
            </a:r>
            <a:r>
              <a:rPr lang="en-US" sz="2400" dirty="0" err="1"/>
              <a:t>Kullback</a:t>
            </a:r>
            <a:r>
              <a:rPr lang="en-US" sz="2400" dirty="0"/>
              <a:t>–</a:t>
            </a:r>
            <a:r>
              <a:rPr lang="en-US" sz="2400" dirty="0" err="1"/>
              <a:t>Leibler</a:t>
            </a:r>
            <a:r>
              <a:rPr lang="en-US" sz="2400" dirty="0"/>
              <a:t> divergence from </a:t>
            </a:r>
            <a:r>
              <a:rPr lang="en-US" sz="2400" i="1" dirty="0"/>
              <a:t>Q</a:t>
            </a:r>
            <a:r>
              <a:rPr lang="en-US" sz="2400" dirty="0"/>
              <a:t> to </a:t>
            </a:r>
            <a:r>
              <a:rPr lang="en-US" sz="2400" i="1" dirty="0"/>
              <a:t>P</a:t>
            </a:r>
            <a:r>
              <a:rPr lang="en-US" sz="2400" dirty="0"/>
              <a:t>, denoted </a:t>
            </a:r>
            <a:r>
              <a:rPr lang="en-US" sz="2400" i="1" dirty="0"/>
              <a:t>D</a:t>
            </a:r>
            <a:r>
              <a:rPr lang="en-US" sz="2400" baseline="-25000" dirty="0"/>
              <a:t>KL</a:t>
            </a:r>
            <a:r>
              <a:rPr lang="en-US" sz="2400" dirty="0"/>
              <a:t>(</a:t>
            </a:r>
            <a:r>
              <a:rPr lang="en-US" sz="2400" i="1" dirty="0"/>
              <a:t>P</a:t>
            </a:r>
            <a:r>
              <a:rPr lang="en-US" sz="2400" dirty="0"/>
              <a:t>‖</a:t>
            </a:r>
            <a:r>
              <a:rPr lang="en-US" sz="2400" i="1" dirty="0"/>
              <a:t>Q</a:t>
            </a:r>
            <a:r>
              <a:rPr lang="en-US" sz="2400" dirty="0"/>
              <a:t>), is a measure of the information gained when one revises one's beliefs from the prior probability distribution </a:t>
            </a:r>
            <a:r>
              <a:rPr lang="en-US" sz="2400" i="1" dirty="0"/>
              <a:t>Q</a:t>
            </a:r>
            <a:r>
              <a:rPr lang="en-US" sz="2400" dirty="0"/>
              <a:t> to the posterior probability distribution </a:t>
            </a:r>
            <a:r>
              <a:rPr lang="en-US" sz="2400" i="1" dirty="0"/>
              <a:t>P</a:t>
            </a:r>
            <a:r>
              <a:rPr lang="en-US" sz="2400" dirty="0"/>
              <a:t>. In other words, it is the amount of information lost when </a:t>
            </a:r>
            <a:r>
              <a:rPr lang="en-US" sz="2400" i="1" dirty="0"/>
              <a:t>Q</a:t>
            </a:r>
            <a:r>
              <a:rPr lang="en-US" sz="2400" dirty="0"/>
              <a:t> is used to approximate </a:t>
            </a:r>
            <a:r>
              <a:rPr lang="en-US" sz="2400" i="1" dirty="0"/>
              <a:t>P</a:t>
            </a:r>
            <a:r>
              <a:rPr lang="en-US" sz="2400" dirty="0"/>
              <a:t>.</a:t>
            </a:r>
          </a:p>
          <a:p>
            <a:r>
              <a:rPr lang="en-US" sz="2400" dirty="0"/>
              <a:t>The KL divergence is sometimes also called the information gain achieved if </a:t>
            </a:r>
            <a:r>
              <a:rPr lang="en-US" sz="2400" i="1" dirty="0"/>
              <a:t>P</a:t>
            </a:r>
            <a:r>
              <a:rPr lang="en-US" sz="2400" dirty="0"/>
              <a:t> is used instead of </a:t>
            </a:r>
            <a:r>
              <a:rPr lang="en-US" sz="2400" i="1" dirty="0"/>
              <a:t>Q</a:t>
            </a:r>
            <a:r>
              <a:rPr lang="en-US" sz="2400" dirty="0"/>
              <a:t>. It is also called the relative entropy of </a:t>
            </a:r>
            <a:r>
              <a:rPr lang="en-US" sz="2400" i="1" dirty="0"/>
              <a:t>P</a:t>
            </a:r>
            <a:r>
              <a:rPr lang="en-US" sz="2400" dirty="0"/>
              <a:t> with respect to </a:t>
            </a:r>
            <a:r>
              <a:rPr lang="en-US" sz="2400" i="1" dirty="0"/>
              <a:t>Q</a:t>
            </a:r>
            <a:r>
              <a:rPr lang="en-US" sz="2400" dirty="0"/>
              <a:t>.</a:t>
            </a:r>
          </a:p>
          <a:p>
            <a:pPr eaLnBrk="1" hangingPunct="1">
              <a:spcBef>
                <a:spcPts val="200"/>
              </a:spcBef>
              <a:defRPr/>
            </a:pPr>
            <a:endParaRPr lang="en-US" sz="2400"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806" y="304680"/>
            <a:ext cx="3962400" cy="70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762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251012" y="0"/>
            <a:ext cx="11279866" cy="1143000"/>
          </a:xfrm>
        </p:spPr>
        <p:txBody>
          <a:bodyPr vert="horz" lIns="92075" tIns="46038" rIns="92075" bIns="46038" rtlCol="0" anchor="ctr">
            <a:normAutofit/>
          </a:bodyPr>
          <a:lstStyle/>
          <a:p>
            <a:pPr eaLnBrk="1" hangingPunct="1">
              <a:defRPr/>
            </a:pPr>
            <a:r>
              <a:rPr lang="en-US" dirty="0"/>
              <a:t>Subtlety at Computing the KL Divergence</a:t>
            </a:r>
          </a:p>
        </p:txBody>
      </p:sp>
      <p:sp>
        <p:nvSpPr>
          <p:cNvPr id="69636" name="Rectangle 3"/>
          <p:cNvSpPr>
            <a:spLocks noGrp="1" noChangeArrowheads="1"/>
          </p:cNvSpPr>
          <p:nvPr>
            <p:ph type="body" idx="1"/>
          </p:nvPr>
        </p:nvSpPr>
        <p:spPr>
          <a:xfrm>
            <a:off x="528918" y="1065088"/>
            <a:ext cx="11080880" cy="5792912"/>
          </a:xfrm>
          <a:noFill/>
        </p:spPr>
        <p:txBody>
          <a:bodyPr vert="horz" lIns="92075" tIns="46038" rIns="92075" bIns="46038" rtlCol="0">
            <a:noAutofit/>
          </a:bodyPr>
          <a:lstStyle/>
          <a:p>
            <a:pPr>
              <a:spcBef>
                <a:spcPts val="200"/>
              </a:spcBef>
            </a:pPr>
            <a:r>
              <a:rPr lang="en-US" altLang="en-US" sz="2400" i="1" dirty="0"/>
              <a:t>Base on the formula, D</a:t>
            </a:r>
            <a:r>
              <a:rPr lang="en-US" altLang="en-US" sz="2400" i="1" baseline="-25000" dirty="0"/>
              <a:t>KL</a:t>
            </a:r>
            <a:r>
              <a:rPr lang="en-US" altLang="en-US" sz="2400" dirty="0"/>
              <a:t>(</a:t>
            </a:r>
            <a:r>
              <a:rPr lang="en-US" altLang="en-US" sz="2400" i="1" dirty="0"/>
              <a:t>P,Q</a:t>
            </a:r>
            <a:r>
              <a:rPr lang="en-US" altLang="en-US" sz="2400" dirty="0"/>
              <a:t>) </a:t>
            </a:r>
            <a:r>
              <a:rPr lang="en-US" altLang="en-US" sz="2400" i="1" dirty="0"/>
              <a:t>≥ </a:t>
            </a:r>
            <a:r>
              <a:rPr lang="en-US" altLang="en-US" sz="2400" dirty="0"/>
              <a:t>0 and </a:t>
            </a:r>
            <a:r>
              <a:rPr lang="en-US" altLang="en-US" sz="2400" i="1" dirty="0"/>
              <a:t>D</a:t>
            </a:r>
            <a:r>
              <a:rPr lang="en-US" altLang="en-US" sz="2400" i="1" baseline="-25000" dirty="0"/>
              <a:t>KL</a:t>
            </a:r>
            <a:r>
              <a:rPr lang="en-US" altLang="en-US" sz="2400" dirty="0"/>
              <a:t>(</a:t>
            </a:r>
            <a:r>
              <a:rPr lang="en-US" altLang="en-US" sz="2400" i="1" dirty="0"/>
              <a:t>P </a:t>
            </a:r>
            <a:r>
              <a:rPr lang="en-US" altLang="en-US" sz="2400" dirty="0"/>
              <a:t>||</a:t>
            </a:r>
            <a:r>
              <a:rPr lang="en-US" altLang="en-US" sz="2400" i="1" dirty="0"/>
              <a:t> Q</a:t>
            </a:r>
            <a:r>
              <a:rPr lang="en-US" altLang="en-US" sz="2400" dirty="0"/>
              <a:t>) = 0 if and only if </a:t>
            </a:r>
            <a:r>
              <a:rPr lang="en-US" altLang="en-US" sz="2400" i="1" dirty="0"/>
              <a:t>P </a:t>
            </a:r>
            <a:r>
              <a:rPr lang="en-US" altLang="en-US" sz="2400" dirty="0"/>
              <a:t>= </a:t>
            </a:r>
            <a:r>
              <a:rPr lang="en-US" altLang="en-US" sz="2400" i="1" dirty="0"/>
              <a:t>Q</a:t>
            </a:r>
            <a:endParaRPr lang="en-US" altLang="en-US" sz="2400" dirty="0"/>
          </a:p>
          <a:p>
            <a:pPr>
              <a:spcBef>
                <a:spcPts val="200"/>
              </a:spcBef>
            </a:pPr>
            <a:r>
              <a:rPr lang="en-US" altLang="en-US" sz="2400" dirty="0"/>
              <a:t>How about when p = 0 or q = 0?</a:t>
            </a:r>
          </a:p>
          <a:p>
            <a:pPr lvl="1">
              <a:spcBef>
                <a:spcPts val="200"/>
              </a:spcBef>
            </a:pPr>
            <a:r>
              <a:rPr lang="en-US" altLang="en-US" sz="2400" i="1" dirty="0"/>
              <a:t>lim</a:t>
            </a:r>
            <a:r>
              <a:rPr lang="en-US" altLang="en-US" sz="2400" i="1" baseline="-25000" dirty="0"/>
              <a:t>p→</a:t>
            </a:r>
            <a:r>
              <a:rPr lang="en-US" altLang="en-US" sz="2400" baseline="-25000" dirty="0"/>
              <a:t>0</a:t>
            </a:r>
            <a:r>
              <a:rPr lang="en-US" altLang="en-US" sz="2400" dirty="0"/>
              <a:t> </a:t>
            </a:r>
            <a:r>
              <a:rPr lang="en-US" altLang="en-US" sz="2400" i="1" dirty="0"/>
              <a:t>p </a:t>
            </a:r>
            <a:r>
              <a:rPr lang="en-US" altLang="en-US" sz="2400" dirty="0"/>
              <a:t>log </a:t>
            </a:r>
            <a:r>
              <a:rPr lang="en-US" altLang="en-US" sz="2400" i="1" dirty="0"/>
              <a:t>p </a:t>
            </a:r>
            <a:r>
              <a:rPr lang="en-US" altLang="en-US" sz="2400" dirty="0"/>
              <a:t>= 0</a:t>
            </a:r>
          </a:p>
          <a:p>
            <a:pPr lvl="1">
              <a:spcBef>
                <a:spcPts val="200"/>
              </a:spcBef>
            </a:pPr>
            <a:r>
              <a:rPr lang="en-US" altLang="en-US" sz="2400" dirty="0"/>
              <a:t>when </a:t>
            </a:r>
            <a:r>
              <a:rPr lang="en-US" altLang="en-US" sz="2400" i="1" dirty="0"/>
              <a:t>p !</a:t>
            </a:r>
            <a:r>
              <a:rPr lang="en-US" altLang="en-US" sz="2400" dirty="0"/>
              <a:t>= 0 but </a:t>
            </a:r>
            <a:r>
              <a:rPr lang="en-US" altLang="en-US" sz="2400" i="1" dirty="0"/>
              <a:t>q = </a:t>
            </a:r>
            <a:r>
              <a:rPr lang="en-US" altLang="en-US" sz="2400" dirty="0"/>
              <a:t>0, </a:t>
            </a:r>
            <a:r>
              <a:rPr lang="en-US" altLang="en-US" sz="2400" i="1" dirty="0"/>
              <a:t>D</a:t>
            </a:r>
            <a:r>
              <a:rPr lang="en-US" altLang="en-US" sz="2400" i="1" baseline="-25000" dirty="0"/>
              <a:t>KL</a:t>
            </a:r>
            <a:r>
              <a:rPr lang="en-US" altLang="en-US" sz="2400" dirty="0"/>
              <a:t>(</a:t>
            </a:r>
            <a:r>
              <a:rPr lang="en-US" altLang="en-US" sz="2400" i="1" dirty="0"/>
              <a:t>p </a:t>
            </a:r>
            <a:r>
              <a:rPr lang="en-US" altLang="en-US" sz="2400" dirty="0"/>
              <a:t>||</a:t>
            </a:r>
            <a:r>
              <a:rPr lang="en-US" altLang="en-US" sz="2400" i="1" dirty="0"/>
              <a:t> q</a:t>
            </a:r>
            <a:r>
              <a:rPr lang="en-US" altLang="en-US" sz="2400" dirty="0"/>
              <a:t>) is defined as </a:t>
            </a:r>
            <a:r>
              <a:rPr lang="en-US" altLang="en-US" sz="2400" i="1" dirty="0"/>
              <a:t>∞</a:t>
            </a:r>
            <a:r>
              <a:rPr lang="en-US" altLang="en-US" sz="2400" dirty="0"/>
              <a:t>, i.e., if one event </a:t>
            </a:r>
            <a:r>
              <a:rPr lang="en-US" altLang="en-US" sz="2400" i="1" dirty="0"/>
              <a:t>e </a:t>
            </a:r>
            <a:r>
              <a:rPr lang="en-US" altLang="en-US" sz="2400" dirty="0"/>
              <a:t>is possible (</a:t>
            </a:r>
            <a:r>
              <a:rPr lang="en-US" altLang="en-US" sz="2400" i="1" dirty="0"/>
              <a:t>i.e.</a:t>
            </a:r>
            <a:r>
              <a:rPr lang="en-US" altLang="en-US" sz="2400" dirty="0"/>
              <a:t>, </a:t>
            </a:r>
            <a:r>
              <a:rPr lang="en-US" altLang="en-US" sz="2400" i="1" dirty="0"/>
              <a:t>p</a:t>
            </a:r>
            <a:r>
              <a:rPr lang="en-US" altLang="en-US" sz="2400" dirty="0"/>
              <a:t>(</a:t>
            </a:r>
            <a:r>
              <a:rPr lang="en-US" altLang="en-US" sz="2400" i="1" dirty="0"/>
              <a:t>e</a:t>
            </a:r>
            <a:r>
              <a:rPr lang="en-US" altLang="en-US" sz="2400" dirty="0"/>
              <a:t>) </a:t>
            </a:r>
            <a:r>
              <a:rPr lang="en-US" altLang="en-US" sz="2400" i="1" dirty="0"/>
              <a:t>&gt; </a:t>
            </a:r>
            <a:r>
              <a:rPr lang="en-US" altLang="en-US" sz="2400" dirty="0"/>
              <a:t>0), and the other predicts it is absolutely impossible (</a:t>
            </a:r>
            <a:r>
              <a:rPr lang="en-US" altLang="en-US" sz="2400" i="1" dirty="0"/>
              <a:t>i.e.</a:t>
            </a:r>
            <a:r>
              <a:rPr lang="en-US" altLang="en-US" sz="2400" dirty="0"/>
              <a:t>, </a:t>
            </a:r>
            <a:r>
              <a:rPr lang="en-US" altLang="en-US" sz="2400" i="1" dirty="0"/>
              <a:t>q</a:t>
            </a:r>
            <a:r>
              <a:rPr lang="en-US" altLang="en-US" sz="2400" dirty="0"/>
              <a:t>(</a:t>
            </a:r>
            <a:r>
              <a:rPr lang="en-US" altLang="en-US" sz="2400" i="1" dirty="0"/>
              <a:t>e</a:t>
            </a:r>
            <a:r>
              <a:rPr lang="en-US" altLang="en-US" sz="2400" dirty="0"/>
              <a:t>) = 0), then the two distributions are absolutely different</a:t>
            </a:r>
          </a:p>
          <a:p>
            <a:pPr>
              <a:spcBef>
                <a:spcPts val="200"/>
              </a:spcBef>
            </a:pPr>
            <a:r>
              <a:rPr lang="en-US" altLang="en-US" sz="2400" dirty="0"/>
              <a:t>However, in practice, </a:t>
            </a:r>
            <a:r>
              <a:rPr lang="en-US" altLang="en-US" sz="2400" i="1" dirty="0"/>
              <a:t>P </a:t>
            </a:r>
            <a:r>
              <a:rPr lang="en-US" altLang="en-US" sz="2400" dirty="0"/>
              <a:t>and </a:t>
            </a:r>
            <a:r>
              <a:rPr lang="en-US" altLang="en-US" sz="2400" i="1" dirty="0"/>
              <a:t>Q </a:t>
            </a:r>
            <a:r>
              <a:rPr lang="en-US" altLang="en-US" sz="2400" dirty="0"/>
              <a:t>are derived from frequency distributions, not counting the possibility of unseen events. Thus </a:t>
            </a:r>
            <a:r>
              <a:rPr lang="en-US" altLang="en-US" sz="2400" i="1" dirty="0"/>
              <a:t>smoothing </a:t>
            </a:r>
            <a:r>
              <a:rPr lang="en-US" altLang="en-US" sz="2400" dirty="0"/>
              <a:t>is needed</a:t>
            </a:r>
          </a:p>
          <a:p>
            <a:pPr>
              <a:spcBef>
                <a:spcPts val="200"/>
              </a:spcBef>
            </a:pPr>
            <a:r>
              <a:rPr lang="en-US" altLang="en-US" sz="2400" dirty="0"/>
              <a:t>Example: </a:t>
            </a:r>
            <a:r>
              <a:rPr lang="en-US" altLang="en-US" sz="2400" i="1" dirty="0"/>
              <a:t>P </a:t>
            </a:r>
            <a:r>
              <a:rPr lang="en-US" altLang="en-US" sz="2400" dirty="0"/>
              <a:t>: (</a:t>
            </a:r>
            <a:r>
              <a:rPr lang="en-US" altLang="en-US" sz="2400" i="1" dirty="0"/>
              <a:t>a </a:t>
            </a:r>
            <a:r>
              <a:rPr lang="en-US" altLang="en-US" sz="2400" dirty="0"/>
              <a:t>: 3</a:t>
            </a:r>
            <a:r>
              <a:rPr lang="en-US" altLang="en-US" sz="2400" i="1" dirty="0"/>
              <a:t>/</a:t>
            </a:r>
            <a:r>
              <a:rPr lang="en-US" altLang="en-US" sz="2400" dirty="0"/>
              <a:t>5</a:t>
            </a:r>
            <a:r>
              <a:rPr lang="en-US" altLang="en-US" sz="2400" i="1" dirty="0"/>
              <a:t>, b </a:t>
            </a:r>
            <a:r>
              <a:rPr lang="en-US" altLang="en-US" sz="2400" dirty="0"/>
              <a:t>: 1</a:t>
            </a:r>
            <a:r>
              <a:rPr lang="en-US" altLang="en-US" sz="2400" i="1" dirty="0"/>
              <a:t>/</a:t>
            </a:r>
            <a:r>
              <a:rPr lang="en-US" altLang="en-US" sz="2400" dirty="0"/>
              <a:t>5</a:t>
            </a:r>
            <a:r>
              <a:rPr lang="en-US" altLang="en-US" sz="2400" i="1" dirty="0"/>
              <a:t>, c </a:t>
            </a:r>
            <a:r>
              <a:rPr lang="en-US" altLang="en-US" sz="2400" dirty="0"/>
              <a:t>: 1</a:t>
            </a:r>
            <a:r>
              <a:rPr lang="en-US" altLang="en-US" sz="2400" i="1" dirty="0"/>
              <a:t>/</a:t>
            </a:r>
            <a:r>
              <a:rPr lang="en-US" altLang="en-US" sz="2400" dirty="0"/>
              <a:t>5).  </a:t>
            </a:r>
            <a:r>
              <a:rPr lang="en-US" altLang="en-US" sz="2400" i="1" dirty="0"/>
              <a:t>Q </a:t>
            </a:r>
            <a:r>
              <a:rPr lang="en-US" altLang="en-US" sz="2400" dirty="0"/>
              <a:t>: (</a:t>
            </a:r>
            <a:r>
              <a:rPr lang="en-US" altLang="en-US" sz="2400" i="1" dirty="0"/>
              <a:t>a </a:t>
            </a:r>
            <a:r>
              <a:rPr lang="en-US" altLang="en-US" sz="2400" dirty="0"/>
              <a:t>: 5</a:t>
            </a:r>
            <a:r>
              <a:rPr lang="en-US" altLang="en-US" sz="2400" i="1" dirty="0"/>
              <a:t>/</a:t>
            </a:r>
            <a:r>
              <a:rPr lang="en-US" altLang="en-US" sz="2400" dirty="0"/>
              <a:t>9</a:t>
            </a:r>
            <a:r>
              <a:rPr lang="en-US" altLang="en-US" sz="2400" i="1" dirty="0"/>
              <a:t>, b </a:t>
            </a:r>
            <a:r>
              <a:rPr lang="en-US" altLang="en-US" sz="2400" dirty="0"/>
              <a:t>: 3</a:t>
            </a:r>
            <a:r>
              <a:rPr lang="en-US" altLang="en-US" sz="2400" i="1" dirty="0"/>
              <a:t>/</a:t>
            </a:r>
            <a:r>
              <a:rPr lang="en-US" altLang="en-US" sz="2400" dirty="0"/>
              <a:t>9</a:t>
            </a:r>
            <a:r>
              <a:rPr lang="en-US" altLang="en-US" sz="2400" i="1" dirty="0"/>
              <a:t>, d </a:t>
            </a:r>
            <a:r>
              <a:rPr lang="en-US" altLang="en-US" sz="2400" dirty="0"/>
              <a:t>: 1</a:t>
            </a:r>
            <a:r>
              <a:rPr lang="en-US" altLang="en-US" sz="2400" i="1" dirty="0"/>
              <a:t>/</a:t>
            </a:r>
            <a:r>
              <a:rPr lang="en-US" altLang="en-US" sz="2400" dirty="0"/>
              <a:t>9)</a:t>
            </a:r>
          </a:p>
          <a:p>
            <a:pPr lvl="1">
              <a:spcBef>
                <a:spcPts val="200"/>
              </a:spcBef>
            </a:pPr>
            <a:r>
              <a:rPr lang="en-US" altLang="en-US" sz="2400" dirty="0"/>
              <a:t>need to introduce a small constant </a:t>
            </a:r>
            <a:r>
              <a:rPr lang="en-US" altLang="en-US" sz="2400" i="1" dirty="0"/>
              <a:t>ϵ</a:t>
            </a:r>
            <a:r>
              <a:rPr lang="en-US" altLang="en-US" sz="2400" dirty="0"/>
              <a:t>, e.g., </a:t>
            </a:r>
            <a:r>
              <a:rPr lang="en-US" altLang="en-US" sz="2400" i="1" dirty="0"/>
              <a:t>ϵ </a:t>
            </a:r>
            <a:r>
              <a:rPr lang="en-US" altLang="en-US" sz="2400" dirty="0"/>
              <a:t>= 10</a:t>
            </a:r>
            <a:r>
              <a:rPr lang="en-US" altLang="en-US" sz="2400" i="1" baseline="30000" dirty="0"/>
              <a:t>−</a:t>
            </a:r>
            <a:r>
              <a:rPr lang="en-US" altLang="en-US" sz="2400" baseline="30000" dirty="0"/>
              <a:t>3</a:t>
            </a:r>
          </a:p>
          <a:p>
            <a:pPr lvl="1">
              <a:spcBef>
                <a:spcPts val="200"/>
              </a:spcBef>
            </a:pPr>
            <a:r>
              <a:rPr lang="en-US" altLang="en-US" sz="2400" dirty="0"/>
              <a:t>The sample set observed in </a:t>
            </a:r>
            <a:r>
              <a:rPr lang="en-US" altLang="en-US" sz="2400" i="1" dirty="0"/>
              <a:t>P</a:t>
            </a:r>
            <a:r>
              <a:rPr lang="en-US" altLang="en-US" sz="2400" dirty="0"/>
              <a:t>, </a:t>
            </a:r>
            <a:r>
              <a:rPr lang="en-US" altLang="en-US" sz="2400" i="1" dirty="0"/>
              <a:t>SP </a:t>
            </a:r>
            <a:r>
              <a:rPr lang="en-US" altLang="en-US" sz="2400" dirty="0"/>
              <a:t>= </a:t>
            </a:r>
            <a:r>
              <a:rPr lang="en-US" altLang="en-US" sz="2400" i="1" dirty="0"/>
              <a:t>{a, b, c}</a:t>
            </a:r>
            <a:r>
              <a:rPr lang="en-US" altLang="en-US" sz="2400" dirty="0"/>
              <a:t>,  </a:t>
            </a:r>
            <a:r>
              <a:rPr lang="en-US" altLang="en-US" sz="2400" i="1" dirty="0"/>
              <a:t>SQ </a:t>
            </a:r>
            <a:r>
              <a:rPr lang="en-US" altLang="en-US" sz="2400" dirty="0"/>
              <a:t>= </a:t>
            </a:r>
            <a:r>
              <a:rPr lang="en-US" altLang="en-US" sz="2400" i="1" dirty="0"/>
              <a:t>{a, b, d}</a:t>
            </a:r>
            <a:r>
              <a:rPr lang="en-US" altLang="en-US" sz="2400" dirty="0"/>
              <a:t>,  </a:t>
            </a:r>
            <a:r>
              <a:rPr lang="en-US" altLang="en-US" sz="2400" i="1" dirty="0"/>
              <a:t>SU </a:t>
            </a:r>
            <a:r>
              <a:rPr lang="en-US" altLang="en-US" sz="2400" dirty="0"/>
              <a:t>= </a:t>
            </a:r>
            <a:r>
              <a:rPr lang="en-US" altLang="en-US" sz="2400" i="1" dirty="0"/>
              <a:t>{a, b, c, d}</a:t>
            </a:r>
            <a:endParaRPr lang="en-US" altLang="en-US" sz="2400" dirty="0"/>
          </a:p>
          <a:p>
            <a:pPr lvl="1">
              <a:spcBef>
                <a:spcPts val="200"/>
              </a:spcBef>
            </a:pPr>
            <a:r>
              <a:rPr lang="en-US" altLang="en-US" sz="2400" dirty="0"/>
              <a:t>Smoothing, add missing symbols to each distribution, with probability </a:t>
            </a:r>
            <a:r>
              <a:rPr lang="en-US" altLang="en-US" sz="2400" i="1" dirty="0"/>
              <a:t>ϵ</a:t>
            </a:r>
            <a:r>
              <a:rPr lang="en-US" altLang="en-US" sz="2400" dirty="0"/>
              <a:t> </a:t>
            </a:r>
          </a:p>
          <a:p>
            <a:pPr lvl="1">
              <a:spcBef>
                <a:spcPts val="200"/>
              </a:spcBef>
            </a:pPr>
            <a:r>
              <a:rPr lang="en-US" altLang="en-US" sz="2400" i="1" dirty="0"/>
              <a:t>P′ </a:t>
            </a:r>
            <a:r>
              <a:rPr lang="en-US" altLang="en-US" sz="2400" dirty="0"/>
              <a:t>: (</a:t>
            </a:r>
            <a:r>
              <a:rPr lang="en-US" altLang="en-US" sz="2400" i="1" dirty="0"/>
              <a:t>a </a:t>
            </a:r>
            <a:r>
              <a:rPr lang="en-US" altLang="en-US" sz="2400" dirty="0"/>
              <a:t>: 3</a:t>
            </a:r>
            <a:r>
              <a:rPr lang="en-US" altLang="en-US" sz="2400" i="1" dirty="0"/>
              <a:t>/</a:t>
            </a:r>
            <a:r>
              <a:rPr lang="en-US" altLang="en-US" sz="2400" dirty="0"/>
              <a:t>5 </a:t>
            </a:r>
            <a:r>
              <a:rPr lang="en-US" altLang="en-US" sz="2400" i="1" dirty="0"/>
              <a:t>− </a:t>
            </a:r>
            <a:r>
              <a:rPr lang="el-GR" altLang="en-US" sz="2400" i="1" dirty="0"/>
              <a:t>ϵ/</a:t>
            </a:r>
            <a:r>
              <a:rPr lang="el-GR" altLang="en-US" sz="2400" dirty="0"/>
              <a:t>3</a:t>
            </a:r>
            <a:r>
              <a:rPr lang="el-GR" altLang="en-US" sz="2400" i="1" dirty="0"/>
              <a:t>, </a:t>
            </a:r>
            <a:r>
              <a:rPr lang="en-US" altLang="en-US" sz="2400" i="1" dirty="0"/>
              <a:t>b </a:t>
            </a:r>
            <a:r>
              <a:rPr lang="en-US" altLang="en-US" sz="2400" dirty="0"/>
              <a:t>: 1</a:t>
            </a:r>
            <a:r>
              <a:rPr lang="en-US" altLang="en-US" sz="2400" i="1" dirty="0"/>
              <a:t>/</a:t>
            </a:r>
            <a:r>
              <a:rPr lang="en-US" altLang="en-US" sz="2400" dirty="0"/>
              <a:t>5 </a:t>
            </a:r>
            <a:r>
              <a:rPr lang="en-US" altLang="en-US" sz="2400" i="1" dirty="0"/>
              <a:t>− </a:t>
            </a:r>
            <a:r>
              <a:rPr lang="el-GR" altLang="en-US" sz="2400" i="1" dirty="0"/>
              <a:t>ϵ/</a:t>
            </a:r>
            <a:r>
              <a:rPr lang="el-GR" altLang="en-US" sz="2400" dirty="0"/>
              <a:t>3</a:t>
            </a:r>
            <a:r>
              <a:rPr lang="el-GR" altLang="en-US" sz="2400" i="1" dirty="0"/>
              <a:t>, </a:t>
            </a:r>
            <a:r>
              <a:rPr lang="en-US" altLang="en-US" sz="2400" i="1" dirty="0"/>
              <a:t>c </a:t>
            </a:r>
            <a:r>
              <a:rPr lang="en-US" altLang="en-US" sz="2400" dirty="0"/>
              <a:t>: 1</a:t>
            </a:r>
            <a:r>
              <a:rPr lang="en-US" altLang="en-US" sz="2400" i="1" dirty="0"/>
              <a:t>/</a:t>
            </a:r>
            <a:r>
              <a:rPr lang="en-US" altLang="en-US" sz="2400" dirty="0"/>
              <a:t>5 </a:t>
            </a:r>
            <a:r>
              <a:rPr lang="en-US" altLang="en-US" sz="2400" i="1" dirty="0"/>
              <a:t>− </a:t>
            </a:r>
            <a:r>
              <a:rPr lang="el-GR" altLang="en-US" sz="2400" i="1" dirty="0"/>
              <a:t>ϵ/</a:t>
            </a:r>
            <a:r>
              <a:rPr lang="el-GR" altLang="en-US" sz="2400" dirty="0"/>
              <a:t>3</a:t>
            </a:r>
            <a:r>
              <a:rPr lang="el-GR" altLang="en-US" sz="2400" i="1" dirty="0"/>
              <a:t>, </a:t>
            </a:r>
            <a:r>
              <a:rPr lang="en-US" altLang="en-US" sz="2400" i="1" dirty="0"/>
              <a:t>d </a:t>
            </a:r>
            <a:r>
              <a:rPr lang="en-US" altLang="en-US" sz="2400" dirty="0"/>
              <a:t>: </a:t>
            </a:r>
            <a:r>
              <a:rPr lang="el-GR" altLang="en-US" sz="2400" i="1" dirty="0"/>
              <a:t>ϵ</a:t>
            </a:r>
            <a:r>
              <a:rPr lang="el-GR" altLang="en-US" sz="2400" dirty="0"/>
              <a:t>) </a:t>
            </a:r>
            <a:endParaRPr lang="en-US" altLang="en-US" sz="2400" dirty="0"/>
          </a:p>
          <a:p>
            <a:pPr lvl="1">
              <a:spcBef>
                <a:spcPts val="200"/>
              </a:spcBef>
            </a:pPr>
            <a:r>
              <a:rPr lang="en-US" altLang="en-US" sz="2400" i="1" dirty="0"/>
              <a:t>Q′ </a:t>
            </a:r>
            <a:r>
              <a:rPr lang="en-US" altLang="en-US" sz="2400" dirty="0"/>
              <a:t>: (</a:t>
            </a:r>
            <a:r>
              <a:rPr lang="en-US" altLang="en-US" sz="2400" i="1" dirty="0"/>
              <a:t>a </a:t>
            </a:r>
            <a:r>
              <a:rPr lang="en-US" altLang="en-US" sz="2400" dirty="0"/>
              <a:t>: 5</a:t>
            </a:r>
            <a:r>
              <a:rPr lang="en-US" altLang="en-US" sz="2400" i="1" dirty="0"/>
              <a:t>/</a:t>
            </a:r>
            <a:r>
              <a:rPr lang="en-US" altLang="en-US" sz="2400" dirty="0"/>
              <a:t>9 </a:t>
            </a:r>
            <a:r>
              <a:rPr lang="en-US" altLang="en-US" sz="2400" i="1" dirty="0"/>
              <a:t>− </a:t>
            </a:r>
            <a:r>
              <a:rPr lang="el-GR" altLang="en-US" sz="2400" i="1" dirty="0"/>
              <a:t>ϵ/</a:t>
            </a:r>
            <a:r>
              <a:rPr lang="el-GR" altLang="en-US" sz="2400" dirty="0"/>
              <a:t>3</a:t>
            </a:r>
            <a:r>
              <a:rPr lang="el-GR" altLang="en-US" sz="2400" i="1" dirty="0"/>
              <a:t>, </a:t>
            </a:r>
            <a:r>
              <a:rPr lang="en-US" altLang="en-US" sz="2400" i="1" dirty="0"/>
              <a:t>b </a:t>
            </a:r>
            <a:r>
              <a:rPr lang="en-US" altLang="en-US" sz="2400" dirty="0"/>
              <a:t>: 3</a:t>
            </a:r>
            <a:r>
              <a:rPr lang="en-US" altLang="en-US" sz="2400" i="1" dirty="0"/>
              <a:t>/</a:t>
            </a:r>
            <a:r>
              <a:rPr lang="en-US" altLang="en-US" sz="2400" dirty="0"/>
              <a:t>9 </a:t>
            </a:r>
            <a:r>
              <a:rPr lang="en-US" altLang="en-US" sz="2400" i="1" dirty="0"/>
              <a:t>− ϵ/</a:t>
            </a:r>
            <a:r>
              <a:rPr lang="en-US" altLang="en-US" sz="2400" dirty="0"/>
              <a:t>3</a:t>
            </a:r>
            <a:r>
              <a:rPr lang="en-US" altLang="en-US" sz="2400" i="1" dirty="0"/>
              <a:t>, c </a:t>
            </a:r>
            <a:r>
              <a:rPr lang="en-US" altLang="en-US" sz="2400" dirty="0"/>
              <a:t>: </a:t>
            </a:r>
            <a:r>
              <a:rPr lang="en-US" altLang="en-US" sz="2400" i="1" dirty="0"/>
              <a:t>ϵ, d </a:t>
            </a:r>
            <a:r>
              <a:rPr lang="en-US" altLang="en-US" sz="2400" dirty="0"/>
              <a:t>: 1</a:t>
            </a:r>
            <a:r>
              <a:rPr lang="en-US" altLang="en-US" sz="2400" i="1" dirty="0"/>
              <a:t>/</a:t>
            </a:r>
            <a:r>
              <a:rPr lang="en-US" altLang="en-US" sz="2400" dirty="0"/>
              <a:t>9 </a:t>
            </a:r>
            <a:r>
              <a:rPr lang="en-US" altLang="en-US" sz="2400" i="1" dirty="0"/>
              <a:t>− ϵ/</a:t>
            </a:r>
            <a:r>
              <a:rPr lang="en-US" altLang="en-US" sz="2400" dirty="0"/>
              <a:t>3)</a:t>
            </a:r>
          </a:p>
          <a:p>
            <a:pPr lvl="1">
              <a:spcBef>
                <a:spcPts val="200"/>
              </a:spcBef>
            </a:pPr>
            <a:r>
              <a:rPr lang="en-US" altLang="en-US" sz="2400" i="1" dirty="0"/>
              <a:t>D</a:t>
            </a:r>
            <a:r>
              <a:rPr lang="en-US" altLang="en-US" sz="2400" i="1" baseline="-25000" dirty="0"/>
              <a:t>KL</a:t>
            </a:r>
            <a:r>
              <a:rPr lang="en-US" altLang="en-US" sz="2400" dirty="0"/>
              <a:t>(</a:t>
            </a:r>
            <a:r>
              <a:rPr lang="en-US" altLang="en-US" sz="2400" i="1" dirty="0"/>
              <a:t>P’ </a:t>
            </a:r>
            <a:r>
              <a:rPr lang="en-US" altLang="en-US" sz="2400" dirty="0"/>
              <a:t>||</a:t>
            </a:r>
            <a:r>
              <a:rPr lang="en-US" altLang="en-US" sz="2400" i="1" dirty="0"/>
              <a:t> Q’</a:t>
            </a:r>
            <a:r>
              <a:rPr lang="en-US" altLang="en-US" sz="2400" dirty="0"/>
              <a:t>) can then be computed easily</a:t>
            </a:r>
            <a:endParaRPr lang="en-US" altLang="en-US" sz="2400" i="1" dirty="0"/>
          </a:p>
        </p:txBody>
      </p:sp>
      <p:pic>
        <p:nvPicPr>
          <p:cNvPr id="696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598" y="1461231"/>
            <a:ext cx="46482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89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2924" y="63374"/>
            <a:ext cx="11106150" cy="1066800"/>
          </a:xfrm>
        </p:spPr>
        <p:txBody>
          <a:bodyPr>
            <a:normAutofit fontScale="90000"/>
          </a:bodyPr>
          <a:lstStyle/>
          <a:p>
            <a:pPr>
              <a:spcAft>
                <a:spcPts val="600"/>
              </a:spcAft>
            </a:pPr>
            <a:r>
              <a:rPr lang="en-US" altLang="en-US" dirty="0"/>
              <a:t>Capturing Hidden Semantics in Similarity Measures</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The above similarity measures cannot capture hidden semantics </a:t>
            </a:r>
          </a:p>
          <a:p>
            <a:pPr lvl="1">
              <a:spcAft>
                <a:spcPts val="600"/>
              </a:spcAft>
            </a:pPr>
            <a:r>
              <a:rPr lang="en-US" altLang="en-US" dirty="0"/>
              <a:t>Which pairs are more similar: Geometry, algebra, music, politics?</a:t>
            </a:r>
          </a:p>
          <a:p>
            <a:pPr>
              <a:spcAft>
                <a:spcPts val="600"/>
              </a:spcAft>
            </a:pPr>
            <a:r>
              <a:rPr lang="en-US" altLang="en-US" dirty="0"/>
              <a:t>The same bags of words may express rather different meanings </a:t>
            </a:r>
          </a:p>
          <a:p>
            <a:pPr lvl="1">
              <a:spcAft>
                <a:spcPts val="600"/>
              </a:spcAft>
            </a:pPr>
            <a:r>
              <a:rPr lang="en-US" altLang="en-US" dirty="0"/>
              <a:t>“The cat bites a mouse” vs. “The mouse bites a cat”</a:t>
            </a:r>
          </a:p>
          <a:p>
            <a:pPr lvl="1">
              <a:spcAft>
                <a:spcPts val="600"/>
              </a:spcAft>
            </a:pPr>
            <a:r>
              <a:rPr lang="en-US" altLang="en-US" dirty="0"/>
              <a:t>This is beyond what a vector space model can handle</a:t>
            </a:r>
          </a:p>
          <a:p>
            <a:pPr>
              <a:spcAft>
                <a:spcPts val="600"/>
              </a:spcAft>
            </a:pPr>
            <a:r>
              <a:rPr lang="en-US" altLang="en-US" dirty="0"/>
              <a:t>Moreover, objects can be composed of rather complex structures and connections (e.g., graphs and networks)  </a:t>
            </a:r>
          </a:p>
          <a:p>
            <a:pPr>
              <a:spcAft>
                <a:spcPts val="600"/>
              </a:spcAft>
            </a:pPr>
            <a:r>
              <a:rPr lang="en-US" altLang="en-US" dirty="0"/>
              <a:t>New similarity measures needed to handle complex semantics</a:t>
            </a:r>
          </a:p>
          <a:p>
            <a:pPr lvl="1">
              <a:spcAft>
                <a:spcPts val="600"/>
              </a:spcAft>
            </a:pPr>
            <a:r>
              <a:rPr lang="en-US" altLang="en-US" dirty="0"/>
              <a:t>Ex. Distributive representation and representation learning </a:t>
            </a:r>
          </a:p>
        </p:txBody>
      </p:sp>
    </p:spTree>
    <p:extLst>
      <p:ext uri="{BB962C8B-B14F-4D97-AF65-F5344CB8AC3E}">
        <p14:creationId xmlns:p14="http://schemas.microsoft.com/office/powerpoint/2010/main" val="34678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53453" y="228600"/>
            <a:ext cx="11044989" cy="762000"/>
          </a:xfrm>
        </p:spPr>
        <p:txBody>
          <a:bodyPr>
            <a:noAutofit/>
          </a:bodyPr>
          <a:lstStyle/>
          <a:p>
            <a:pPr eaLnBrk="1" hangingPunct="1"/>
            <a:r>
              <a:rPr lang="en-US" altLang="en-US" dirty="0"/>
              <a:t>Important Characteristics of Structured Data</a:t>
            </a:r>
          </a:p>
        </p:txBody>
      </p:sp>
      <p:sp>
        <p:nvSpPr>
          <p:cNvPr id="10244" name="Rectangle 3"/>
          <p:cNvSpPr>
            <a:spLocks noGrp="1" noChangeArrowheads="1"/>
          </p:cNvSpPr>
          <p:nvPr>
            <p:ph type="body" idx="1"/>
          </p:nvPr>
        </p:nvSpPr>
        <p:spPr>
          <a:xfrm>
            <a:off x="638175" y="1447800"/>
            <a:ext cx="10858500" cy="5029200"/>
          </a:xfrm>
          <a:noFill/>
        </p:spPr>
        <p:txBody>
          <a:bodyPr vert="horz" lIns="90488" tIns="44450" rIns="90488" bIns="44450" rtlCol="0">
            <a:noAutofit/>
          </a:bodyPr>
          <a:lstStyle/>
          <a:p>
            <a:pPr marL="285750" indent="-285750">
              <a:lnSpc>
                <a:spcPct val="115000"/>
              </a:lnSpc>
            </a:pPr>
            <a:r>
              <a:rPr lang="en-US" altLang="en-US" dirty="0"/>
              <a:t> Dimensionality</a:t>
            </a:r>
          </a:p>
          <a:p>
            <a:pPr marL="800100" lvl="1" indent="-342900">
              <a:lnSpc>
                <a:spcPct val="115000"/>
              </a:lnSpc>
            </a:pPr>
            <a:r>
              <a:rPr lang="en-US" altLang="en-US" dirty="0"/>
              <a:t>Curse of dimensionality</a:t>
            </a:r>
          </a:p>
          <a:p>
            <a:pPr marL="285750" indent="-285750">
              <a:lnSpc>
                <a:spcPct val="115000"/>
              </a:lnSpc>
            </a:pPr>
            <a:r>
              <a:rPr lang="en-US" altLang="en-US" dirty="0"/>
              <a:t> Sparsity</a:t>
            </a:r>
          </a:p>
          <a:p>
            <a:pPr marL="800100" lvl="1" indent="-342900">
              <a:lnSpc>
                <a:spcPct val="115000"/>
              </a:lnSpc>
            </a:pPr>
            <a:r>
              <a:rPr lang="en-US" altLang="en-US" dirty="0"/>
              <a:t>Only presence counts</a:t>
            </a:r>
          </a:p>
          <a:p>
            <a:pPr marL="285750" indent="-285750">
              <a:lnSpc>
                <a:spcPct val="115000"/>
              </a:lnSpc>
            </a:pPr>
            <a:r>
              <a:rPr lang="en-US" altLang="en-US" dirty="0"/>
              <a:t> Resolution</a:t>
            </a:r>
          </a:p>
          <a:p>
            <a:pPr marL="800100" lvl="1" indent="-342900">
              <a:lnSpc>
                <a:spcPct val="115000"/>
              </a:lnSpc>
            </a:pPr>
            <a:r>
              <a:rPr lang="en-US" altLang="en-US" dirty="0"/>
              <a:t>Patterns depend on the scale</a:t>
            </a:r>
            <a:r>
              <a:rPr lang="en-US" altLang="en-US" sz="3200" dirty="0"/>
              <a:t> </a:t>
            </a:r>
          </a:p>
          <a:p>
            <a:pPr marL="285750" indent="-285750">
              <a:lnSpc>
                <a:spcPct val="115000"/>
              </a:lnSpc>
            </a:pPr>
            <a:r>
              <a:rPr lang="en-US" altLang="en-US" dirty="0"/>
              <a:t> Distribution</a:t>
            </a:r>
          </a:p>
          <a:p>
            <a:pPr marL="800100" lvl="1" indent="-342900">
              <a:lnSpc>
                <a:spcPct val="115000"/>
              </a:lnSpc>
            </a:pPr>
            <a:r>
              <a:rPr lang="en-US" altLang="en-US" dirty="0"/>
              <a:t>Centrality and dispersion</a:t>
            </a:r>
          </a:p>
        </p:txBody>
      </p:sp>
    </p:spTree>
    <p:extLst>
      <p:ext uri="{BB962C8B-B14F-4D97-AF65-F5344CB8AC3E}">
        <p14:creationId xmlns:p14="http://schemas.microsoft.com/office/powerpoint/2010/main" val="993178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71500" y="0"/>
            <a:ext cx="11106150" cy="1066800"/>
          </a:xfrm>
        </p:spPr>
        <p:txBody>
          <a:bodyPr>
            <a:normAutofit fontScale="90000"/>
          </a:bodyPr>
          <a:lstStyle/>
          <a:p>
            <a:r>
              <a:rPr lang="en-US" altLang="en-US" dirty="0"/>
              <a:t>Data Quality, Data Cleaning and Data Integration</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Data Quality Measures </a:t>
            </a:r>
          </a:p>
          <a:p>
            <a:pPr>
              <a:spcAft>
                <a:spcPts val="600"/>
              </a:spcAft>
            </a:pPr>
            <a:r>
              <a:rPr lang="en-US" altLang="en-US" dirty="0"/>
              <a:t>Data Cleaning </a:t>
            </a:r>
          </a:p>
          <a:p>
            <a:pPr>
              <a:spcAft>
                <a:spcPts val="600"/>
              </a:spcAft>
            </a:pPr>
            <a:r>
              <a:rPr lang="en-US" altLang="en-US" dirty="0"/>
              <a:t>Data Integration</a:t>
            </a:r>
          </a:p>
        </p:txBody>
      </p:sp>
    </p:spTree>
    <p:extLst>
      <p:ext uri="{BB962C8B-B14F-4D97-AF65-F5344CB8AC3E}">
        <p14:creationId xmlns:p14="http://schemas.microsoft.com/office/powerpoint/2010/main" val="3704600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0891" y="304800"/>
            <a:ext cx="10972800" cy="685800"/>
          </a:xfrm>
        </p:spPr>
        <p:txBody>
          <a:bodyPr>
            <a:normAutofit fontScale="90000"/>
          </a:bodyPr>
          <a:lstStyle/>
          <a:p>
            <a:r>
              <a:rPr lang="en-US" altLang="en-US" dirty="0"/>
              <a:t/>
            </a:r>
            <a:br>
              <a:rPr lang="en-US" altLang="en-US" dirty="0"/>
            </a:br>
            <a:r>
              <a:rPr lang="en-US" altLang="en-US" sz="4900" dirty="0"/>
              <a:t>What is Data Preprocessing? — Major Tasks </a:t>
            </a:r>
            <a:endParaRPr lang="en-US" altLang="en-US" dirty="0"/>
          </a:p>
        </p:txBody>
      </p:sp>
      <p:sp>
        <p:nvSpPr>
          <p:cNvPr id="9220" name="Rectangle 3"/>
          <p:cNvSpPr>
            <a:spLocks noGrp="1" noChangeArrowheads="1"/>
          </p:cNvSpPr>
          <p:nvPr>
            <p:ph type="body" idx="1"/>
          </p:nvPr>
        </p:nvSpPr>
        <p:spPr>
          <a:xfrm>
            <a:off x="600891" y="1243149"/>
            <a:ext cx="10824755" cy="5253446"/>
          </a:xfrm>
        </p:spPr>
        <p:txBody>
          <a:bodyPr/>
          <a:lstStyle/>
          <a:p>
            <a:pPr eaLnBrk="1" hangingPunct="1"/>
            <a:r>
              <a:rPr lang="en-US" altLang="en-US" sz="2400" b="1" dirty="0"/>
              <a:t>Data cleaning</a:t>
            </a:r>
          </a:p>
          <a:p>
            <a:pPr lvl="1" eaLnBrk="1" hangingPunct="1"/>
            <a:r>
              <a:rPr lang="en-US" altLang="en-US" sz="2400" dirty="0"/>
              <a:t>Handle missing data, smooth noisy data, identify or remove outliers, and resolve inconsistencies</a:t>
            </a:r>
          </a:p>
          <a:p>
            <a:pPr eaLnBrk="1" hangingPunct="1"/>
            <a:r>
              <a:rPr lang="en-US" altLang="en-US" sz="2400" b="1" dirty="0"/>
              <a:t>Data integration</a:t>
            </a:r>
          </a:p>
          <a:p>
            <a:pPr lvl="1" eaLnBrk="1" hangingPunct="1"/>
            <a:r>
              <a:rPr lang="en-US" altLang="en-US" sz="2400" dirty="0"/>
              <a:t>Integration of multiple databases, data cubes, or files</a:t>
            </a:r>
          </a:p>
          <a:p>
            <a:pPr eaLnBrk="1" hangingPunct="1"/>
            <a:r>
              <a:rPr lang="en-US" altLang="en-US" sz="2400" b="1" dirty="0"/>
              <a:t>Data reduction</a:t>
            </a:r>
          </a:p>
          <a:p>
            <a:pPr lvl="1" eaLnBrk="1" hangingPunct="1"/>
            <a:r>
              <a:rPr lang="en-US" altLang="en-US" sz="2400" dirty="0"/>
              <a:t>Dimensionality reduction</a:t>
            </a:r>
          </a:p>
          <a:p>
            <a:pPr lvl="1" eaLnBrk="1" hangingPunct="1"/>
            <a:r>
              <a:rPr lang="en-US" altLang="en-US" sz="2400" dirty="0" err="1"/>
              <a:t>Numerosity</a:t>
            </a:r>
            <a:r>
              <a:rPr lang="en-US" altLang="en-US" sz="2400" dirty="0"/>
              <a:t> reduction</a:t>
            </a:r>
          </a:p>
          <a:p>
            <a:pPr lvl="1" eaLnBrk="1" hangingPunct="1"/>
            <a:r>
              <a:rPr lang="en-US" altLang="en-US" sz="2400" dirty="0"/>
              <a:t>Data compression</a:t>
            </a:r>
          </a:p>
          <a:p>
            <a:pPr eaLnBrk="1" hangingPunct="1"/>
            <a:r>
              <a:rPr lang="en-US" altLang="en-US" sz="2400" b="1" dirty="0"/>
              <a:t>Data transformation and data discretization</a:t>
            </a:r>
          </a:p>
          <a:p>
            <a:pPr lvl="1" eaLnBrk="1" hangingPunct="1"/>
            <a:r>
              <a:rPr lang="en-US" altLang="en-US" sz="2400" dirty="0"/>
              <a:t>Normalization </a:t>
            </a:r>
          </a:p>
          <a:p>
            <a:pPr lvl="1" eaLnBrk="1" hangingPunct="1"/>
            <a:r>
              <a:rPr lang="en-US" altLang="en-US" sz="2400" dirty="0"/>
              <a:t>Concept hierarchy generation</a:t>
            </a:r>
          </a:p>
        </p:txBody>
      </p:sp>
    </p:spTree>
    <p:extLst>
      <p:ext uri="{BB962C8B-B14F-4D97-AF65-F5344CB8AC3E}">
        <p14:creationId xmlns:p14="http://schemas.microsoft.com/office/powerpoint/2010/main" val="240876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12192000" cy="685800"/>
          </a:xfrm>
        </p:spPr>
        <p:txBody>
          <a:bodyPr>
            <a:noAutofit/>
          </a:bodyPr>
          <a:lstStyle/>
          <a:p>
            <a:r>
              <a:rPr lang="en-US" altLang="en-US" dirty="0"/>
              <a:t>Why Preprocess the Data? — Data Quality Issues </a:t>
            </a:r>
          </a:p>
        </p:txBody>
      </p:sp>
      <p:sp>
        <p:nvSpPr>
          <p:cNvPr id="8196" name="Rectangle 3"/>
          <p:cNvSpPr>
            <a:spLocks noGrp="1" noChangeArrowheads="1"/>
          </p:cNvSpPr>
          <p:nvPr>
            <p:ph type="body" idx="1"/>
          </p:nvPr>
        </p:nvSpPr>
        <p:spPr>
          <a:xfrm>
            <a:off x="644434" y="1295399"/>
            <a:ext cx="10850880" cy="5218611"/>
          </a:xfrm>
        </p:spPr>
        <p:txBody>
          <a:bodyPr/>
          <a:lstStyle/>
          <a:p>
            <a:pPr eaLnBrk="1" hangingPunct="1">
              <a:lnSpc>
                <a:spcPct val="140000"/>
              </a:lnSpc>
            </a:pPr>
            <a:r>
              <a:rPr lang="en-US" altLang="en-US" sz="2600" dirty="0"/>
              <a:t>Measures for data quality: A multidimensional view</a:t>
            </a:r>
          </a:p>
          <a:p>
            <a:pPr lvl="1" eaLnBrk="1" hangingPunct="1">
              <a:lnSpc>
                <a:spcPct val="140000"/>
              </a:lnSpc>
            </a:pPr>
            <a:r>
              <a:rPr lang="en-US" altLang="en-US" sz="2600" dirty="0"/>
              <a:t>Accuracy: correct or wrong, accurate or not</a:t>
            </a:r>
          </a:p>
          <a:p>
            <a:pPr lvl="1" eaLnBrk="1" hangingPunct="1">
              <a:lnSpc>
                <a:spcPct val="140000"/>
              </a:lnSpc>
            </a:pPr>
            <a:r>
              <a:rPr lang="en-US" altLang="en-US" sz="2600" dirty="0"/>
              <a:t>Completeness: not recorded, unavailable, …</a:t>
            </a:r>
          </a:p>
          <a:p>
            <a:pPr lvl="1" eaLnBrk="1" hangingPunct="1">
              <a:lnSpc>
                <a:spcPct val="140000"/>
              </a:lnSpc>
            </a:pPr>
            <a:r>
              <a:rPr lang="en-US" altLang="en-US" sz="2600" dirty="0"/>
              <a:t>Consistency: some modified but some not, dangling, …</a:t>
            </a:r>
          </a:p>
          <a:p>
            <a:pPr lvl="1" eaLnBrk="1" hangingPunct="1">
              <a:lnSpc>
                <a:spcPct val="140000"/>
              </a:lnSpc>
            </a:pPr>
            <a:r>
              <a:rPr lang="en-US" altLang="en-US" sz="2600" dirty="0"/>
              <a:t>Timeliness: timely update? </a:t>
            </a:r>
          </a:p>
          <a:p>
            <a:pPr lvl="1" eaLnBrk="1" hangingPunct="1">
              <a:lnSpc>
                <a:spcPct val="140000"/>
              </a:lnSpc>
            </a:pPr>
            <a:r>
              <a:rPr lang="en-US" altLang="en-US" sz="2600" dirty="0"/>
              <a:t>Believability: how trustable the data are correct?</a:t>
            </a:r>
          </a:p>
          <a:p>
            <a:pPr lvl="1" eaLnBrk="1" hangingPunct="1">
              <a:lnSpc>
                <a:spcPct val="140000"/>
              </a:lnSpc>
            </a:pPr>
            <a:r>
              <a:rPr lang="en-US" altLang="en-US" sz="2600" dirty="0"/>
              <a:t>Interpretability: how easily the data can be understood?</a:t>
            </a:r>
          </a:p>
        </p:txBody>
      </p:sp>
    </p:spTree>
    <p:extLst>
      <p:ext uri="{BB962C8B-B14F-4D97-AF65-F5344CB8AC3E}">
        <p14:creationId xmlns:p14="http://schemas.microsoft.com/office/powerpoint/2010/main" val="3123839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Data Cleaning</a:t>
            </a:r>
          </a:p>
        </p:txBody>
      </p:sp>
      <p:sp>
        <p:nvSpPr>
          <p:cNvPr id="11268" name="Rectangle 3"/>
          <p:cNvSpPr>
            <a:spLocks noGrp="1" noChangeArrowheads="1"/>
          </p:cNvSpPr>
          <p:nvPr>
            <p:ph type="body" idx="1"/>
          </p:nvPr>
        </p:nvSpPr>
        <p:spPr>
          <a:xfrm>
            <a:off x="618309" y="1219200"/>
            <a:ext cx="10850880" cy="5384800"/>
          </a:xfrm>
        </p:spPr>
        <p:txBody>
          <a:bodyPr/>
          <a:lstStyle/>
          <a:p>
            <a:pPr eaLnBrk="1" hangingPunct="1"/>
            <a:r>
              <a:rPr lang="en-US" altLang="en-US" sz="2200" dirty="0"/>
              <a:t>Data in the Real World Is Dirty: Lots of potentially incorrect data, e.g., instrument faulty, human or computer error, and transmission error</a:t>
            </a:r>
          </a:p>
          <a:p>
            <a:pPr lvl="1" eaLnBrk="1" hangingPunct="1"/>
            <a:r>
              <a:rPr lang="en-US" altLang="en-US" sz="2200" u="sng" dirty="0"/>
              <a:t>Incomplete</a:t>
            </a:r>
            <a:r>
              <a:rPr lang="en-US" altLang="en-US" sz="2200" dirty="0"/>
              <a:t>: lacking attribute values, lacking certain attributes of interest, or containing only aggregate data</a:t>
            </a:r>
          </a:p>
          <a:p>
            <a:pPr lvl="2" eaLnBrk="1" hangingPunct="1"/>
            <a:r>
              <a:rPr lang="en-US" altLang="en-US" sz="2200" dirty="0"/>
              <a:t>e.g., </a:t>
            </a:r>
            <a:r>
              <a:rPr lang="en-US" altLang="en-US" sz="2200" i="1" dirty="0"/>
              <a:t>Occupation </a:t>
            </a:r>
            <a:r>
              <a:rPr lang="en-US" altLang="en-US" sz="2200" dirty="0"/>
              <a:t>= “ ” (missing data)</a:t>
            </a:r>
          </a:p>
          <a:p>
            <a:pPr lvl="1" eaLnBrk="1" hangingPunct="1"/>
            <a:r>
              <a:rPr lang="en-US" altLang="en-US" sz="2200" u="sng" dirty="0"/>
              <a:t>Noisy</a:t>
            </a:r>
            <a:r>
              <a:rPr lang="en-US" altLang="en-US" sz="2200" dirty="0"/>
              <a:t>: containing noise, errors, or outliers</a:t>
            </a:r>
          </a:p>
          <a:p>
            <a:pPr lvl="2" eaLnBrk="1" hangingPunct="1"/>
            <a:r>
              <a:rPr lang="en-US" altLang="en-US" sz="2200" dirty="0"/>
              <a:t>e.g., </a:t>
            </a:r>
            <a:r>
              <a:rPr lang="en-US" altLang="en-US" sz="2200" i="1" dirty="0"/>
              <a:t>Salary </a:t>
            </a:r>
            <a:r>
              <a:rPr lang="en-US" altLang="en-US" sz="2200" dirty="0"/>
              <a:t>= “</a:t>
            </a:r>
            <a:r>
              <a:rPr lang="en-US" altLang="en-US" sz="2200" dirty="0">
                <a:cs typeface="Tahoma" panose="020B0604030504040204" pitchFamily="34" charset="0"/>
              </a:rPr>
              <a:t>−</a:t>
            </a:r>
            <a:r>
              <a:rPr lang="en-US" altLang="en-US" sz="2200" dirty="0"/>
              <a:t>10” (an error)</a:t>
            </a:r>
          </a:p>
          <a:p>
            <a:pPr lvl="1" eaLnBrk="1" hangingPunct="1"/>
            <a:r>
              <a:rPr lang="en-US" altLang="en-US" sz="2200" u="sng" dirty="0"/>
              <a:t>Inconsistent</a:t>
            </a:r>
            <a:r>
              <a:rPr lang="en-US" altLang="en-US" sz="2200" dirty="0"/>
              <a:t>: containing discrepancies in codes or names, e.g.,</a:t>
            </a:r>
          </a:p>
          <a:p>
            <a:pPr lvl="2" eaLnBrk="1" hangingPunct="1"/>
            <a:r>
              <a:rPr lang="en-US" altLang="en-US" sz="2200" i="1" dirty="0"/>
              <a:t>Age </a:t>
            </a:r>
            <a:r>
              <a:rPr lang="en-US" altLang="en-US" sz="2200" dirty="0"/>
              <a:t>= “42”, </a:t>
            </a:r>
            <a:r>
              <a:rPr lang="en-US" altLang="en-US" sz="2200" i="1" dirty="0"/>
              <a:t>Birthday </a:t>
            </a:r>
            <a:r>
              <a:rPr lang="en-US" altLang="en-US" sz="2200" dirty="0"/>
              <a:t>= “03/07/2010”</a:t>
            </a:r>
          </a:p>
          <a:p>
            <a:pPr lvl="2" eaLnBrk="1" hangingPunct="1"/>
            <a:r>
              <a:rPr lang="en-US" altLang="en-US" sz="2200" dirty="0"/>
              <a:t>Was rating “1, 2, 3”, now rating “A, B, C”</a:t>
            </a:r>
          </a:p>
          <a:p>
            <a:pPr lvl="2" eaLnBrk="1" hangingPunct="1"/>
            <a:r>
              <a:rPr lang="en-US" altLang="en-US" sz="2200" dirty="0"/>
              <a:t>discrepancy between duplicate records</a:t>
            </a:r>
          </a:p>
          <a:p>
            <a:pPr lvl="1" eaLnBrk="1" hangingPunct="1"/>
            <a:r>
              <a:rPr lang="en-US" altLang="en-US" sz="2200" u="sng" dirty="0"/>
              <a:t>Intentional</a:t>
            </a:r>
            <a:r>
              <a:rPr lang="en-US" altLang="en-US" sz="2200" b="1" u="sng" dirty="0"/>
              <a:t> </a:t>
            </a:r>
            <a:r>
              <a:rPr lang="en-US" altLang="en-US" sz="2200" dirty="0"/>
              <a:t>(e.g., </a:t>
            </a:r>
            <a:r>
              <a:rPr lang="en-US" altLang="en-US" sz="2200" i="1" dirty="0"/>
              <a:t>disguised missing</a:t>
            </a:r>
            <a:r>
              <a:rPr lang="en-US" altLang="en-US" sz="2200" dirty="0"/>
              <a:t> data)</a:t>
            </a:r>
          </a:p>
          <a:p>
            <a:pPr lvl="2" eaLnBrk="1" hangingPunct="1"/>
            <a:r>
              <a:rPr lang="en-US" altLang="en-US" sz="2200" dirty="0"/>
              <a:t>Jan. 1 as everyone’s birthday?</a:t>
            </a:r>
          </a:p>
        </p:txBody>
      </p:sp>
    </p:spTree>
    <p:extLst>
      <p:ext uri="{BB962C8B-B14F-4D97-AF65-F5344CB8AC3E}">
        <p14:creationId xmlns:p14="http://schemas.microsoft.com/office/powerpoint/2010/main" val="388561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393950" y="304800"/>
            <a:ext cx="7169150" cy="609600"/>
          </a:xfrm>
        </p:spPr>
        <p:txBody>
          <a:bodyPr>
            <a:noAutofit/>
          </a:bodyPr>
          <a:lstStyle/>
          <a:p>
            <a:pPr eaLnBrk="1" hangingPunct="1"/>
            <a:r>
              <a:rPr lang="en-US" altLang="en-US" dirty="0"/>
              <a:t>Incomplete (Missing) Data</a:t>
            </a:r>
          </a:p>
        </p:txBody>
      </p:sp>
      <p:sp>
        <p:nvSpPr>
          <p:cNvPr id="12292" name="Rectangle 3"/>
          <p:cNvSpPr>
            <a:spLocks noGrp="1" noChangeArrowheads="1"/>
          </p:cNvSpPr>
          <p:nvPr>
            <p:ph type="body" idx="1"/>
          </p:nvPr>
        </p:nvSpPr>
        <p:spPr>
          <a:xfrm>
            <a:off x="574766" y="1371600"/>
            <a:ext cx="10824754" cy="5105400"/>
          </a:xfrm>
        </p:spPr>
        <p:txBody>
          <a:bodyPr/>
          <a:lstStyle/>
          <a:p>
            <a:pPr eaLnBrk="1" hangingPunct="1">
              <a:lnSpc>
                <a:spcPct val="110000"/>
              </a:lnSpc>
            </a:pPr>
            <a:r>
              <a:rPr lang="en-US" altLang="en-US" sz="2400" dirty="0"/>
              <a:t>Data is not always available</a:t>
            </a:r>
          </a:p>
          <a:p>
            <a:pPr lvl="1" eaLnBrk="1" hangingPunct="1">
              <a:lnSpc>
                <a:spcPct val="110000"/>
              </a:lnSpc>
            </a:pPr>
            <a:r>
              <a:rPr lang="en-US" altLang="en-US" sz="2400" dirty="0"/>
              <a:t>E.g., many tuples have no recorded value for several attributes, such as customer income in sales data</a:t>
            </a:r>
          </a:p>
          <a:p>
            <a:pPr eaLnBrk="1" hangingPunct="1">
              <a:lnSpc>
                <a:spcPct val="110000"/>
              </a:lnSpc>
            </a:pPr>
            <a:r>
              <a:rPr lang="en-US" altLang="en-US" sz="2400" dirty="0"/>
              <a:t>Missing data may be due to </a:t>
            </a:r>
          </a:p>
          <a:p>
            <a:pPr lvl="1" eaLnBrk="1" hangingPunct="1">
              <a:lnSpc>
                <a:spcPct val="110000"/>
              </a:lnSpc>
            </a:pPr>
            <a:r>
              <a:rPr lang="en-US" altLang="en-US" sz="2400" dirty="0"/>
              <a:t>Equipment malfunction</a:t>
            </a:r>
          </a:p>
          <a:p>
            <a:pPr lvl="1" eaLnBrk="1" hangingPunct="1">
              <a:lnSpc>
                <a:spcPct val="110000"/>
              </a:lnSpc>
            </a:pPr>
            <a:r>
              <a:rPr lang="en-US" altLang="en-US" sz="2400" dirty="0"/>
              <a:t>Inconsistent with other recorded data and thus deleted</a:t>
            </a:r>
          </a:p>
          <a:p>
            <a:pPr lvl="1" eaLnBrk="1" hangingPunct="1">
              <a:lnSpc>
                <a:spcPct val="110000"/>
              </a:lnSpc>
            </a:pPr>
            <a:r>
              <a:rPr lang="en-US" altLang="en-US" sz="2400" dirty="0"/>
              <a:t>Data were not entered due to misunderstanding</a:t>
            </a:r>
          </a:p>
          <a:p>
            <a:pPr lvl="1" eaLnBrk="1" hangingPunct="1">
              <a:lnSpc>
                <a:spcPct val="110000"/>
              </a:lnSpc>
            </a:pPr>
            <a:r>
              <a:rPr lang="en-US" altLang="en-US" sz="2400" dirty="0"/>
              <a:t>Certain data may not be considered important at the time of entry</a:t>
            </a:r>
          </a:p>
          <a:p>
            <a:pPr lvl="1" eaLnBrk="1" hangingPunct="1">
              <a:lnSpc>
                <a:spcPct val="110000"/>
              </a:lnSpc>
            </a:pPr>
            <a:r>
              <a:rPr lang="en-US" altLang="en-US" sz="2400" dirty="0"/>
              <a:t>Did not register history or changes of the data</a:t>
            </a:r>
          </a:p>
          <a:p>
            <a:pPr eaLnBrk="1" hangingPunct="1">
              <a:lnSpc>
                <a:spcPct val="110000"/>
              </a:lnSpc>
            </a:pPr>
            <a:r>
              <a:rPr lang="en-US" altLang="en-US" sz="2400" dirty="0"/>
              <a:t>Missing data may need to be inferred</a:t>
            </a:r>
          </a:p>
        </p:txBody>
      </p:sp>
    </p:spTree>
    <p:extLst>
      <p:ext uri="{BB962C8B-B14F-4D97-AF65-F5344CB8AC3E}">
        <p14:creationId xmlns:p14="http://schemas.microsoft.com/office/powerpoint/2010/main" val="2929546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0" y="228600"/>
            <a:ext cx="7543800" cy="762000"/>
          </a:xfrm>
        </p:spPr>
        <p:txBody>
          <a:bodyPr/>
          <a:lstStyle/>
          <a:p>
            <a:pPr eaLnBrk="1" hangingPunct="1"/>
            <a:r>
              <a:rPr lang="en-US" altLang="en-US" dirty="0"/>
              <a:t>How to Handle Missing Data?</a:t>
            </a:r>
          </a:p>
        </p:txBody>
      </p:sp>
      <p:sp>
        <p:nvSpPr>
          <p:cNvPr id="13316" name="Rectangle 3"/>
          <p:cNvSpPr>
            <a:spLocks noGrp="1" noChangeArrowheads="1"/>
          </p:cNvSpPr>
          <p:nvPr>
            <p:ph type="body" idx="1"/>
          </p:nvPr>
        </p:nvSpPr>
        <p:spPr>
          <a:xfrm>
            <a:off x="583473" y="1295400"/>
            <a:ext cx="10929257" cy="5257800"/>
          </a:xfrm>
        </p:spPr>
        <p:txBody>
          <a:bodyPr/>
          <a:lstStyle/>
          <a:p>
            <a:pPr eaLnBrk="1" hangingPunct="1">
              <a:lnSpc>
                <a:spcPct val="120000"/>
              </a:lnSpc>
            </a:pPr>
            <a:r>
              <a:rPr lang="en-US" altLang="en-US" sz="2400" dirty="0"/>
              <a:t>Ignore the tuple: usually done when class label is missing (when doing classification)—not effective when the % of missing values per attribute varies considerably</a:t>
            </a:r>
          </a:p>
          <a:p>
            <a:pPr eaLnBrk="1" hangingPunct="1">
              <a:lnSpc>
                <a:spcPct val="120000"/>
              </a:lnSpc>
            </a:pPr>
            <a:r>
              <a:rPr lang="en-US" altLang="en-US" sz="2400" dirty="0"/>
              <a:t>Fill in the missing value manually: tedious + infeasible?</a:t>
            </a:r>
          </a:p>
          <a:p>
            <a:pPr eaLnBrk="1" hangingPunct="1">
              <a:lnSpc>
                <a:spcPct val="120000"/>
              </a:lnSpc>
            </a:pPr>
            <a:r>
              <a:rPr lang="en-US" altLang="en-US" sz="2400" dirty="0"/>
              <a:t>Fill in it automatically with</a:t>
            </a:r>
          </a:p>
          <a:p>
            <a:pPr lvl="1" eaLnBrk="1" hangingPunct="1">
              <a:lnSpc>
                <a:spcPct val="120000"/>
              </a:lnSpc>
            </a:pPr>
            <a:r>
              <a:rPr lang="en-US" altLang="en-US" sz="2400" dirty="0"/>
              <a:t>a global constant : e.g., “unknown”, a new class?! </a:t>
            </a:r>
          </a:p>
          <a:p>
            <a:pPr lvl="1" eaLnBrk="1" hangingPunct="1">
              <a:lnSpc>
                <a:spcPct val="120000"/>
              </a:lnSpc>
            </a:pPr>
            <a:r>
              <a:rPr lang="en-US" altLang="en-US" sz="2400" dirty="0"/>
              <a:t>the attribute mean</a:t>
            </a:r>
          </a:p>
          <a:p>
            <a:pPr lvl="1" eaLnBrk="1" hangingPunct="1">
              <a:lnSpc>
                <a:spcPct val="120000"/>
              </a:lnSpc>
            </a:pPr>
            <a:r>
              <a:rPr lang="en-US" altLang="en-US" sz="2400" dirty="0"/>
              <a:t>the attribute mean for all samples belonging to the same class: smarter</a:t>
            </a:r>
          </a:p>
          <a:p>
            <a:pPr lvl="1" eaLnBrk="1" hangingPunct="1">
              <a:lnSpc>
                <a:spcPct val="120000"/>
              </a:lnSpc>
            </a:pPr>
            <a:r>
              <a:rPr lang="en-US" altLang="en-US" sz="2400" b="1" dirty="0"/>
              <a:t>the most probable value: inference-based such as Bayesian formula or decision tree</a:t>
            </a:r>
          </a:p>
        </p:txBody>
      </p:sp>
    </p:spTree>
    <p:extLst>
      <p:ext uri="{BB962C8B-B14F-4D97-AF65-F5344CB8AC3E}">
        <p14:creationId xmlns:p14="http://schemas.microsoft.com/office/powerpoint/2010/main" val="1129248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3200400" y="228600"/>
            <a:ext cx="5638800" cy="762000"/>
          </a:xfrm>
        </p:spPr>
        <p:txBody>
          <a:bodyPr/>
          <a:lstStyle/>
          <a:p>
            <a:pPr eaLnBrk="1" hangingPunct="1"/>
            <a:r>
              <a:rPr lang="en-US" altLang="en-US" dirty="0"/>
              <a:t>Noisy Data</a:t>
            </a:r>
          </a:p>
        </p:txBody>
      </p:sp>
      <p:sp>
        <p:nvSpPr>
          <p:cNvPr id="14340" name="Rectangle 3"/>
          <p:cNvSpPr>
            <a:spLocks noGrp="1" noChangeArrowheads="1"/>
          </p:cNvSpPr>
          <p:nvPr>
            <p:ph type="body" idx="4294967295"/>
          </p:nvPr>
        </p:nvSpPr>
        <p:spPr>
          <a:xfrm>
            <a:off x="609599" y="1371600"/>
            <a:ext cx="10842171" cy="4953000"/>
          </a:xfrm>
        </p:spPr>
        <p:txBody>
          <a:bodyPr/>
          <a:lstStyle/>
          <a:p>
            <a:pPr eaLnBrk="1" hangingPunct="1"/>
            <a:r>
              <a:rPr lang="en-US" altLang="en-US" b="1" dirty="0">
                <a:latin typeface="Calibri" panose="020F0502020204030204" pitchFamily="34" charset="0"/>
              </a:rPr>
              <a:t>Noise:</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random error or variance in a measured variable</a:t>
            </a:r>
          </a:p>
          <a:p>
            <a:pPr eaLnBrk="1" hangingPunct="1"/>
            <a:r>
              <a:rPr lang="en-US" altLang="en-US" b="1" dirty="0">
                <a:latin typeface="Calibri" panose="020F0502020204030204" pitchFamily="34" charset="0"/>
              </a:rPr>
              <a:t>Incorrect attribute values</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may be due to</a:t>
            </a:r>
          </a:p>
          <a:p>
            <a:pPr lvl="1" eaLnBrk="1" hangingPunct="1"/>
            <a:r>
              <a:rPr lang="en-US" altLang="en-US" dirty="0">
                <a:latin typeface="Calibri" panose="020F0502020204030204" pitchFamily="34" charset="0"/>
              </a:rPr>
              <a:t>Faulty data collection instruments</a:t>
            </a:r>
          </a:p>
          <a:p>
            <a:pPr lvl="1" eaLnBrk="1" hangingPunct="1"/>
            <a:r>
              <a:rPr lang="en-US" altLang="en-US" dirty="0">
                <a:latin typeface="Calibri" panose="020F0502020204030204" pitchFamily="34" charset="0"/>
              </a:rPr>
              <a:t>Data entry problems</a:t>
            </a:r>
          </a:p>
          <a:p>
            <a:pPr lvl="1" eaLnBrk="1" hangingPunct="1"/>
            <a:r>
              <a:rPr lang="en-US" altLang="en-US" dirty="0">
                <a:latin typeface="Calibri" panose="020F0502020204030204" pitchFamily="34" charset="0"/>
              </a:rPr>
              <a:t>Data transmission problems</a:t>
            </a:r>
          </a:p>
          <a:p>
            <a:pPr lvl="1" eaLnBrk="1" hangingPunct="1"/>
            <a:r>
              <a:rPr lang="en-US" altLang="en-US" dirty="0">
                <a:latin typeface="Calibri" panose="020F0502020204030204" pitchFamily="34" charset="0"/>
              </a:rPr>
              <a:t>Technology limitation</a:t>
            </a:r>
          </a:p>
          <a:p>
            <a:pPr lvl="1" eaLnBrk="1" hangingPunct="1"/>
            <a:r>
              <a:rPr lang="en-US" altLang="en-US" dirty="0">
                <a:latin typeface="Calibri" panose="020F0502020204030204" pitchFamily="34" charset="0"/>
              </a:rPr>
              <a:t>Inconsistency in naming convention </a:t>
            </a:r>
          </a:p>
          <a:p>
            <a:pPr eaLnBrk="1" hangingPunct="1"/>
            <a:r>
              <a:rPr lang="en-US" altLang="en-US" b="1" dirty="0">
                <a:latin typeface="Calibri" panose="020F0502020204030204" pitchFamily="34" charset="0"/>
              </a:rPr>
              <a:t>Other data problems</a:t>
            </a:r>
          </a:p>
          <a:p>
            <a:pPr lvl="1" eaLnBrk="1" hangingPunct="1"/>
            <a:r>
              <a:rPr lang="en-US" altLang="en-US" dirty="0">
                <a:latin typeface="Calibri" panose="020F0502020204030204" pitchFamily="34" charset="0"/>
              </a:rPr>
              <a:t>Duplicate records</a:t>
            </a:r>
          </a:p>
          <a:p>
            <a:pPr lvl="1" eaLnBrk="1" hangingPunct="1"/>
            <a:r>
              <a:rPr lang="en-US" altLang="en-US" dirty="0">
                <a:latin typeface="Calibri" panose="020F0502020204030204" pitchFamily="34" charset="0"/>
              </a:rPr>
              <a:t>Incomplete data</a:t>
            </a:r>
          </a:p>
          <a:p>
            <a:pPr lvl="1" eaLnBrk="1" hangingPunct="1"/>
            <a:r>
              <a:rPr lang="en-US" altLang="en-US" dirty="0">
                <a:latin typeface="Calibri" panose="020F0502020204030204" pitchFamily="34" charset="0"/>
              </a:rPr>
              <a:t>Inconsistent data</a:t>
            </a:r>
          </a:p>
        </p:txBody>
      </p:sp>
    </p:spTree>
    <p:extLst>
      <p:ext uri="{BB962C8B-B14F-4D97-AF65-F5344CB8AC3E}">
        <p14:creationId xmlns:p14="http://schemas.microsoft.com/office/powerpoint/2010/main" val="3197215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How to Handle Noisy Data?</a:t>
            </a:r>
          </a:p>
        </p:txBody>
      </p:sp>
      <p:sp>
        <p:nvSpPr>
          <p:cNvPr id="15364" name="Rectangle 3"/>
          <p:cNvSpPr>
            <a:spLocks noGrp="1" noChangeArrowheads="1"/>
          </p:cNvSpPr>
          <p:nvPr>
            <p:ph type="body" idx="1"/>
          </p:nvPr>
        </p:nvSpPr>
        <p:spPr>
          <a:xfrm>
            <a:off x="618309" y="1371600"/>
            <a:ext cx="10737668" cy="5029200"/>
          </a:xfrm>
        </p:spPr>
        <p:txBody>
          <a:bodyPr/>
          <a:lstStyle/>
          <a:p>
            <a:pPr eaLnBrk="1" hangingPunct="1"/>
            <a:r>
              <a:rPr lang="en-US" altLang="en-US" sz="2400" dirty="0"/>
              <a:t>Binning</a:t>
            </a:r>
          </a:p>
          <a:p>
            <a:pPr lvl="1" eaLnBrk="1" hangingPunct="1"/>
            <a:r>
              <a:rPr lang="en-US" altLang="en-US" sz="2400" dirty="0"/>
              <a:t>First sort data and partition into (equal-frequency) bins</a:t>
            </a:r>
          </a:p>
          <a:p>
            <a:pPr lvl="1" eaLnBrk="1" hangingPunct="1"/>
            <a:r>
              <a:rPr lang="en-US" altLang="en-US" sz="2400" dirty="0"/>
              <a:t>Then one can </a:t>
            </a:r>
            <a:r>
              <a:rPr lang="en-US" altLang="en-US" sz="2400" b="1" dirty="0"/>
              <a:t>smooth by bin means, smooth by bin median, smooth by bin boundaries</a:t>
            </a:r>
            <a:r>
              <a:rPr lang="en-US" altLang="en-US" sz="2400" dirty="0"/>
              <a:t>, etc.</a:t>
            </a:r>
          </a:p>
          <a:p>
            <a:pPr eaLnBrk="1" hangingPunct="1"/>
            <a:r>
              <a:rPr lang="en-US" altLang="en-US" sz="2400" dirty="0"/>
              <a:t>Regression</a:t>
            </a:r>
          </a:p>
          <a:p>
            <a:pPr lvl="1" eaLnBrk="1" hangingPunct="1"/>
            <a:r>
              <a:rPr lang="en-US" altLang="en-US" sz="2400" dirty="0"/>
              <a:t>Smooth by fitting the data into regression functions</a:t>
            </a:r>
          </a:p>
          <a:p>
            <a:pPr eaLnBrk="1" hangingPunct="1"/>
            <a:r>
              <a:rPr lang="en-US" altLang="en-US" sz="2400" dirty="0"/>
              <a:t>Clustering</a:t>
            </a:r>
          </a:p>
          <a:p>
            <a:pPr lvl="1" eaLnBrk="1" hangingPunct="1"/>
            <a:r>
              <a:rPr lang="en-US" altLang="en-US" sz="2400" dirty="0"/>
              <a:t>Detect and remove outliers</a:t>
            </a:r>
          </a:p>
          <a:p>
            <a:pPr eaLnBrk="1" hangingPunct="1"/>
            <a:r>
              <a:rPr lang="en-US" altLang="en-US" sz="2400" dirty="0"/>
              <a:t>Semi-supervised: Combined computer and human inspection</a:t>
            </a:r>
          </a:p>
          <a:p>
            <a:pPr lvl="1" eaLnBrk="1" hangingPunct="1"/>
            <a:r>
              <a:rPr lang="en-US" altLang="en-US" sz="2400" dirty="0"/>
              <a:t>Detect suspicious values and check by human (e.g., deal with possible outliers)</a:t>
            </a:r>
          </a:p>
        </p:txBody>
      </p:sp>
    </p:spTree>
    <p:extLst>
      <p:ext uri="{BB962C8B-B14F-4D97-AF65-F5344CB8AC3E}">
        <p14:creationId xmlns:p14="http://schemas.microsoft.com/office/powerpoint/2010/main" val="1853604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Data Cleaning as a Process</a:t>
            </a:r>
          </a:p>
        </p:txBody>
      </p:sp>
      <p:sp>
        <p:nvSpPr>
          <p:cNvPr id="16388" name="Rectangle 3"/>
          <p:cNvSpPr>
            <a:spLocks noGrp="1" noChangeArrowheads="1"/>
          </p:cNvSpPr>
          <p:nvPr>
            <p:ph type="body" idx="1"/>
          </p:nvPr>
        </p:nvSpPr>
        <p:spPr>
          <a:xfrm>
            <a:off x="653143" y="1132114"/>
            <a:ext cx="10842171" cy="5573486"/>
          </a:xfrm>
        </p:spPr>
        <p:txBody>
          <a:bodyPr/>
          <a:lstStyle/>
          <a:p>
            <a:pPr eaLnBrk="1" hangingPunct="1">
              <a:spcBef>
                <a:spcPts val="300"/>
              </a:spcBef>
            </a:pPr>
            <a:r>
              <a:rPr lang="en-US" altLang="en-US" sz="2200" b="1"/>
              <a:t>Data discrepancy detection</a:t>
            </a:r>
          </a:p>
          <a:p>
            <a:pPr lvl="1" eaLnBrk="1" hangingPunct="1">
              <a:spcBef>
                <a:spcPts val="300"/>
              </a:spcBef>
            </a:pPr>
            <a:r>
              <a:rPr lang="en-US" altLang="en-US" sz="2200"/>
              <a:t>Use metadata (e.g., domain, range, dependency, distribution)</a:t>
            </a:r>
          </a:p>
          <a:p>
            <a:pPr lvl="1" eaLnBrk="1" hangingPunct="1">
              <a:spcBef>
                <a:spcPts val="300"/>
              </a:spcBef>
            </a:pPr>
            <a:r>
              <a:rPr lang="en-US" altLang="en-US" sz="2200"/>
              <a:t>Check field overloading </a:t>
            </a:r>
          </a:p>
          <a:p>
            <a:pPr lvl="1" eaLnBrk="1" hangingPunct="1">
              <a:spcBef>
                <a:spcPts val="300"/>
              </a:spcBef>
            </a:pPr>
            <a:r>
              <a:rPr lang="en-US" altLang="en-US" sz="2200"/>
              <a:t>Check uniqueness rule, consecutive rule and null rule</a:t>
            </a:r>
          </a:p>
          <a:p>
            <a:pPr lvl="1" eaLnBrk="1" hangingPunct="1">
              <a:spcBef>
                <a:spcPts val="300"/>
              </a:spcBef>
            </a:pPr>
            <a:r>
              <a:rPr lang="en-US" altLang="en-US" sz="2200"/>
              <a:t>Use commercial tools</a:t>
            </a:r>
          </a:p>
          <a:p>
            <a:pPr lvl="2" eaLnBrk="1" hangingPunct="1">
              <a:spcBef>
                <a:spcPts val="300"/>
              </a:spcBef>
            </a:pPr>
            <a:r>
              <a:rPr lang="en-US" altLang="en-US" sz="2200"/>
              <a:t>Data scrubbing: use simple domain knowledge (e.g., postal code, spell-check) to detect errors and make corrections</a:t>
            </a:r>
          </a:p>
          <a:p>
            <a:pPr lvl="2" eaLnBrk="1" hangingPunct="1">
              <a:spcBef>
                <a:spcPts val="300"/>
              </a:spcBef>
            </a:pPr>
            <a:r>
              <a:rPr lang="en-US" altLang="en-US" sz="2200"/>
              <a:t>Data auditing: by analyzing data to discover rules and relationship to detect violators (e.g., correlation and clustering to find outliers)</a:t>
            </a:r>
          </a:p>
          <a:p>
            <a:pPr eaLnBrk="1" hangingPunct="1">
              <a:spcBef>
                <a:spcPts val="300"/>
              </a:spcBef>
            </a:pPr>
            <a:r>
              <a:rPr lang="en-US" altLang="en-US" sz="2200" b="1"/>
              <a:t>Data </a:t>
            </a:r>
            <a:r>
              <a:rPr lang="en-US" altLang="en-US" sz="2200" b="1" dirty="0"/>
              <a:t>migration and integration</a:t>
            </a:r>
          </a:p>
          <a:p>
            <a:pPr lvl="1" eaLnBrk="1" hangingPunct="1">
              <a:spcBef>
                <a:spcPts val="300"/>
              </a:spcBef>
            </a:pPr>
            <a:r>
              <a:rPr lang="en-US" altLang="en-US" sz="2200" dirty="0"/>
              <a:t>Data migration tools: allow transformations to be specified</a:t>
            </a:r>
          </a:p>
          <a:p>
            <a:pPr lvl="1" eaLnBrk="1" hangingPunct="1">
              <a:spcBef>
                <a:spcPts val="300"/>
              </a:spcBef>
            </a:pPr>
            <a:r>
              <a:rPr lang="en-US" altLang="en-US" sz="2200" dirty="0"/>
              <a:t>ETL (Extraction/Transformation/Loading) tools: allow users to specify transformations through a graphical user interface</a:t>
            </a:r>
          </a:p>
          <a:p>
            <a:pPr eaLnBrk="1" hangingPunct="1">
              <a:spcBef>
                <a:spcPts val="300"/>
              </a:spcBef>
            </a:pPr>
            <a:r>
              <a:rPr lang="en-US" altLang="en-US" sz="2200" dirty="0"/>
              <a:t>Integration of the two processes</a:t>
            </a:r>
          </a:p>
          <a:p>
            <a:pPr lvl="1" eaLnBrk="1" hangingPunct="1">
              <a:spcBef>
                <a:spcPts val="300"/>
              </a:spcBef>
            </a:pPr>
            <a:r>
              <a:rPr lang="en-US" altLang="en-US" sz="2200" dirty="0"/>
              <a:t>Iterative and interactive (e.g., Potter’s Wheels)</a:t>
            </a:r>
          </a:p>
        </p:txBody>
      </p:sp>
    </p:spTree>
    <p:extLst>
      <p:ext uri="{BB962C8B-B14F-4D97-AF65-F5344CB8AC3E}">
        <p14:creationId xmlns:p14="http://schemas.microsoft.com/office/powerpoint/2010/main" val="2602581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619376" y="304800"/>
            <a:ext cx="6683375" cy="609600"/>
          </a:xfrm>
        </p:spPr>
        <p:txBody>
          <a:bodyPr>
            <a:noAutofit/>
          </a:bodyPr>
          <a:lstStyle/>
          <a:p>
            <a:pPr eaLnBrk="1" hangingPunct="1"/>
            <a:r>
              <a:rPr lang="en-US" altLang="en-US" dirty="0"/>
              <a:t>Data Integration</a:t>
            </a:r>
          </a:p>
        </p:txBody>
      </p:sp>
      <p:sp>
        <p:nvSpPr>
          <p:cNvPr id="18437" name="Rectangle 3"/>
          <p:cNvSpPr>
            <a:spLocks noGrp="1" noChangeArrowheads="1"/>
          </p:cNvSpPr>
          <p:nvPr>
            <p:ph type="body" idx="1"/>
          </p:nvPr>
        </p:nvSpPr>
        <p:spPr>
          <a:xfrm>
            <a:off x="574766" y="1129937"/>
            <a:ext cx="10824754" cy="5181600"/>
          </a:xfrm>
        </p:spPr>
        <p:txBody>
          <a:bodyPr/>
          <a:lstStyle/>
          <a:p>
            <a:pPr eaLnBrk="1" hangingPunct="1"/>
            <a:r>
              <a:rPr lang="en-US" altLang="en-US" sz="2400" dirty="0"/>
              <a:t>Data integration</a:t>
            </a:r>
          </a:p>
          <a:p>
            <a:pPr lvl="1" eaLnBrk="1" hangingPunct="1"/>
            <a:r>
              <a:rPr lang="en-US" altLang="en-US" sz="2400" dirty="0"/>
              <a:t>Combining data from multiple sources into a coherent store</a:t>
            </a:r>
          </a:p>
          <a:p>
            <a:r>
              <a:rPr lang="en-US" altLang="en-US" sz="2400" dirty="0"/>
              <a:t>Why data integration?</a:t>
            </a:r>
          </a:p>
          <a:p>
            <a:pPr lvl="1"/>
            <a:r>
              <a:rPr lang="en-US" altLang="en-US" sz="2400" dirty="0"/>
              <a:t>Help reduce/avoid noise</a:t>
            </a:r>
          </a:p>
          <a:p>
            <a:pPr lvl="1"/>
            <a:r>
              <a:rPr lang="en-US" altLang="en-US" sz="2400" dirty="0"/>
              <a:t>Get a more complete picture</a:t>
            </a:r>
          </a:p>
          <a:p>
            <a:pPr lvl="1"/>
            <a:r>
              <a:rPr lang="en-US" altLang="en-US" sz="2400" dirty="0"/>
              <a:t>Improve mining speed and quality</a:t>
            </a:r>
          </a:p>
          <a:p>
            <a:pPr eaLnBrk="1" hangingPunct="1"/>
            <a:r>
              <a:rPr lang="en-US" altLang="en-US" sz="2400" b="1" dirty="0"/>
              <a:t>Schema integration</a:t>
            </a:r>
            <a:r>
              <a:rPr lang="en-US" altLang="en-US" sz="2400" dirty="0"/>
              <a:t>: </a:t>
            </a:r>
          </a:p>
          <a:p>
            <a:pPr lvl="1"/>
            <a:r>
              <a:rPr lang="en-US" altLang="en-US" sz="2400" dirty="0"/>
              <a:t>e.g., </a:t>
            </a:r>
            <a:r>
              <a:rPr lang="en-US" altLang="en-US" sz="2400" dirty="0" err="1"/>
              <a:t>A.cust</a:t>
            </a:r>
            <a:r>
              <a:rPr lang="en-US" altLang="en-US" sz="2400" dirty="0"/>
              <a:t>-id </a:t>
            </a:r>
            <a:r>
              <a:rPr lang="en-US" altLang="en-US" sz="2400" dirty="0">
                <a:sym typeface="Symbol" panose="05050102010706020507" pitchFamily="18" charset="2"/>
              </a:rPr>
              <a:t> </a:t>
            </a:r>
            <a:r>
              <a:rPr lang="en-US" altLang="en-US" sz="2400" dirty="0" err="1">
                <a:sym typeface="Symbol" panose="05050102010706020507" pitchFamily="18" charset="2"/>
              </a:rPr>
              <a:t>B.</a:t>
            </a:r>
            <a:r>
              <a:rPr lang="en-US" altLang="en-US" sz="2400" dirty="0" err="1"/>
              <a:t>cust</a:t>
            </a:r>
            <a:r>
              <a:rPr lang="en-US" altLang="en-US" sz="2400" dirty="0"/>
              <a:t>-#</a:t>
            </a:r>
          </a:p>
          <a:p>
            <a:pPr lvl="1" eaLnBrk="1" hangingPunct="1"/>
            <a:r>
              <a:rPr lang="en-US" altLang="en-US" sz="2400" dirty="0"/>
              <a:t>Integrate metadata from different sources</a:t>
            </a:r>
          </a:p>
          <a:p>
            <a:r>
              <a:rPr lang="en-US" altLang="en-US" sz="2400" b="1" dirty="0"/>
              <a:t>Entity identification: </a:t>
            </a:r>
          </a:p>
          <a:p>
            <a:pPr lvl="1"/>
            <a:r>
              <a:rPr lang="en-US" altLang="en-US" sz="2400" dirty="0"/>
              <a:t>Identify real world entities from multiple data sources, e.g., Bill Clinton = William Clinton</a:t>
            </a:r>
          </a:p>
          <a:p>
            <a:pPr lvl="1"/>
            <a:endParaRPr lang="en-US" altLang="en-US" sz="2400" dirty="0"/>
          </a:p>
        </p:txBody>
      </p:sp>
    </p:spTree>
    <p:extLst>
      <p:ext uri="{BB962C8B-B14F-4D97-AF65-F5344CB8AC3E}">
        <p14:creationId xmlns:p14="http://schemas.microsoft.com/office/powerpoint/2010/main" val="243397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altLang="en-US" dirty="0"/>
              <a:t>Data Objects</a:t>
            </a:r>
          </a:p>
        </p:txBody>
      </p:sp>
      <p:sp>
        <p:nvSpPr>
          <p:cNvPr id="11268" name="Rectangle 3"/>
          <p:cNvSpPr>
            <a:spLocks noGrp="1" noChangeArrowheads="1"/>
          </p:cNvSpPr>
          <p:nvPr>
            <p:ph type="body" idx="1"/>
          </p:nvPr>
        </p:nvSpPr>
        <p:spPr/>
        <p:txBody>
          <a:bodyPr/>
          <a:lstStyle/>
          <a:p>
            <a:pPr eaLnBrk="1" hangingPunct="1">
              <a:lnSpc>
                <a:spcPct val="120000"/>
              </a:lnSpc>
            </a:pPr>
            <a:r>
              <a:rPr lang="en-US" altLang="en-US" sz="2400" dirty="0"/>
              <a:t>Data sets are made up of data objects</a:t>
            </a:r>
          </a:p>
          <a:p>
            <a:pPr eaLnBrk="1" hangingPunct="1">
              <a:lnSpc>
                <a:spcPct val="120000"/>
              </a:lnSpc>
            </a:pPr>
            <a:r>
              <a:rPr lang="en-US" altLang="en-US" sz="2400" dirty="0"/>
              <a:t>A </a:t>
            </a:r>
            <a:r>
              <a:rPr lang="en-US" altLang="en-US" sz="2400" b="1" dirty="0"/>
              <a:t>data object</a:t>
            </a:r>
            <a:r>
              <a:rPr lang="en-US" altLang="en-US" sz="2400" dirty="0"/>
              <a:t> represents an entity</a:t>
            </a:r>
          </a:p>
          <a:p>
            <a:pPr eaLnBrk="1" hangingPunct="1">
              <a:lnSpc>
                <a:spcPct val="120000"/>
              </a:lnSpc>
            </a:pPr>
            <a:r>
              <a:rPr lang="en-US" altLang="en-US" sz="2400" dirty="0"/>
              <a:t>Examples: </a:t>
            </a:r>
          </a:p>
          <a:p>
            <a:pPr lvl="1" eaLnBrk="1" hangingPunct="1">
              <a:lnSpc>
                <a:spcPct val="120000"/>
              </a:lnSpc>
            </a:pPr>
            <a:r>
              <a:rPr lang="en-US" altLang="en-US" sz="2400" dirty="0"/>
              <a:t>sales database:  customers, store items, sales</a:t>
            </a:r>
          </a:p>
          <a:p>
            <a:pPr lvl="1" eaLnBrk="1" hangingPunct="1">
              <a:lnSpc>
                <a:spcPct val="120000"/>
              </a:lnSpc>
            </a:pPr>
            <a:r>
              <a:rPr lang="en-US" altLang="en-US" sz="2400" dirty="0"/>
              <a:t>medical database: patients, treatments</a:t>
            </a:r>
          </a:p>
          <a:p>
            <a:pPr lvl="1" eaLnBrk="1" hangingPunct="1">
              <a:lnSpc>
                <a:spcPct val="120000"/>
              </a:lnSpc>
            </a:pPr>
            <a:r>
              <a:rPr lang="en-US" altLang="en-US" sz="2400" dirty="0"/>
              <a:t>university database: students, professors, courses</a:t>
            </a:r>
          </a:p>
          <a:p>
            <a:pPr eaLnBrk="1" hangingPunct="1">
              <a:lnSpc>
                <a:spcPct val="120000"/>
              </a:lnSpc>
            </a:pPr>
            <a:r>
              <a:rPr lang="en-US" altLang="en-US" sz="2400" dirty="0"/>
              <a:t>Also called </a:t>
            </a:r>
            <a:r>
              <a:rPr lang="en-US" altLang="en-US" sz="2400" i="1" dirty="0"/>
              <a:t>samples , examples, instances, data points, objects, tuples</a:t>
            </a:r>
            <a:endParaRPr lang="en-US" altLang="en-US" sz="2400" dirty="0"/>
          </a:p>
          <a:p>
            <a:pPr eaLnBrk="1" hangingPunct="1">
              <a:lnSpc>
                <a:spcPct val="120000"/>
              </a:lnSpc>
            </a:pPr>
            <a:r>
              <a:rPr lang="en-US" altLang="en-US" sz="2400" dirty="0"/>
              <a:t>Data objects are described by </a:t>
            </a:r>
            <a:r>
              <a:rPr lang="en-US" altLang="en-US" sz="2400" b="1" dirty="0"/>
              <a:t>attributes</a:t>
            </a:r>
            <a:endParaRPr lang="en-US" altLang="en-US" sz="2400" dirty="0"/>
          </a:p>
          <a:p>
            <a:pPr>
              <a:lnSpc>
                <a:spcPct val="120000"/>
              </a:lnSpc>
            </a:pPr>
            <a:r>
              <a:rPr lang="en-US" altLang="en-US" sz="2400" dirty="0"/>
              <a:t>Database rows </a:t>
            </a:r>
            <a:r>
              <a:rPr lang="en-US" altLang="en-US" sz="2400" dirty="0">
                <a:latin typeface="Calibri" panose="020F0502020204030204" pitchFamily="34" charset="0"/>
              </a:rPr>
              <a:t>→</a:t>
            </a:r>
            <a:r>
              <a:rPr lang="en-US" altLang="en-US" sz="2400" dirty="0"/>
              <a:t> data objects; columns </a:t>
            </a:r>
            <a:r>
              <a:rPr lang="en-US" altLang="en-US" sz="2400" dirty="0">
                <a:latin typeface="Calibri" panose="020F0502020204030204" pitchFamily="34" charset="0"/>
              </a:rPr>
              <a:t>→ </a:t>
            </a:r>
            <a:r>
              <a:rPr lang="en-US" altLang="en-US" sz="2400" dirty="0"/>
              <a:t>attributes</a:t>
            </a:r>
          </a:p>
        </p:txBody>
      </p:sp>
    </p:spTree>
    <p:extLst>
      <p:ext uri="{BB962C8B-B14F-4D97-AF65-F5344CB8AC3E}">
        <p14:creationId xmlns:p14="http://schemas.microsoft.com/office/powerpoint/2010/main" val="1346478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Noise in Data Integration</a:t>
            </a:r>
          </a:p>
        </p:txBody>
      </p:sp>
      <p:sp>
        <p:nvSpPr>
          <p:cNvPr id="19461" name="Rectangle 3"/>
          <p:cNvSpPr>
            <a:spLocks noGrp="1" noChangeArrowheads="1"/>
          </p:cNvSpPr>
          <p:nvPr>
            <p:ph type="body" idx="1"/>
          </p:nvPr>
        </p:nvSpPr>
        <p:spPr>
          <a:xfrm>
            <a:off x="635726" y="1295400"/>
            <a:ext cx="10850880" cy="5181600"/>
          </a:xfrm>
        </p:spPr>
        <p:txBody>
          <a:bodyPr/>
          <a:lstStyle/>
          <a:p>
            <a:r>
              <a:rPr lang="en-US" altLang="en-US" sz="2400" dirty="0"/>
              <a:t>Detecting data value conflicts</a:t>
            </a:r>
          </a:p>
          <a:p>
            <a:pPr lvl="1"/>
            <a:r>
              <a:rPr lang="en-US" altLang="en-US" sz="2400" dirty="0"/>
              <a:t>For the same real world entity, attribute values from different sources are different</a:t>
            </a:r>
          </a:p>
          <a:p>
            <a:pPr lvl="1"/>
            <a:r>
              <a:rPr lang="en-US" altLang="en-US" sz="2400" dirty="0"/>
              <a:t>Possible reasons: no reason, different representations, different scales, e.g., metric vs. British units</a:t>
            </a:r>
          </a:p>
          <a:p>
            <a:pPr eaLnBrk="1" hangingPunct="1">
              <a:lnSpc>
                <a:spcPct val="120000"/>
              </a:lnSpc>
            </a:pPr>
            <a:r>
              <a:rPr lang="en-US" altLang="en-US" sz="2400" dirty="0"/>
              <a:t>Resolving conflict information</a:t>
            </a:r>
          </a:p>
          <a:p>
            <a:pPr lvl="1">
              <a:lnSpc>
                <a:spcPct val="120000"/>
              </a:lnSpc>
            </a:pPr>
            <a:r>
              <a:rPr lang="en-US" altLang="en-US" sz="2400" dirty="0"/>
              <a:t>Take the mean/median/mode/max/min</a:t>
            </a:r>
          </a:p>
          <a:p>
            <a:pPr lvl="1">
              <a:lnSpc>
                <a:spcPct val="120000"/>
              </a:lnSpc>
            </a:pPr>
            <a:r>
              <a:rPr lang="en-US" altLang="en-US" sz="2400" dirty="0"/>
              <a:t>Take the most recent</a:t>
            </a:r>
          </a:p>
          <a:p>
            <a:pPr lvl="1">
              <a:lnSpc>
                <a:spcPct val="120000"/>
              </a:lnSpc>
            </a:pPr>
            <a:r>
              <a:rPr lang="en-US" altLang="en-US" sz="2400" dirty="0"/>
              <a:t>Truth finding: consider the source quality</a:t>
            </a:r>
          </a:p>
          <a:p>
            <a:pPr>
              <a:lnSpc>
                <a:spcPct val="120000"/>
              </a:lnSpc>
            </a:pPr>
            <a:r>
              <a:rPr lang="en-US" altLang="en-US" sz="2400" dirty="0"/>
              <a:t>Data cleaning + data integration</a:t>
            </a:r>
          </a:p>
          <a:p>
            <a:pPr eaLnBrk="1" hangingPunct="1">
              <a:lnSpc>
                <a:spcPct val="120000"/>
              </a:lnSpc>
            </a:pPr>
            <a:endParaRPr lang="en-US" altLang="en-US" sz="2400" dirty="0"/>
          </a:p>
        </p:txBody>
      </p:sp>
    </p:spTree>
    <p:extLst>
      <p:ext uri="{BB962C8B-B14F-4D97-AF65-F5344CB8AC3E}">
        <p14:creationId xmlns:p14="http://schemas.microsoft.com/office/powerpoint/2010/main" val="1187105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Redundancy in Data Integration</a:t>
            </a:r>
          </a:p>
        </p:txBody>
      </p:sp>
      <mc:AlternateContent xmlns:mc="http://schemas.openxmlformats.org/markup-compatibility/2006" xmlns:a14="http://schemas.microsoft.com/office/drawing/2010/main">
        <mc:Choice Requires="a14">
          <p:sp>
            <p:nvSpPr>
              <p:cNvPr id="19461" name="Rectangle 3"/>
              <p:cNvSpPr>
                <a:spLocks noGrp="1" noChangeArrowheads="1"/>
              </p:cNvSpPr>
              <p:nvPr>
                <p:ph type="body" idx="1"/>
              </p:nvPr>
            </p:nvSpPr>
            <p:spPr>
              <a:xfrm>
                <a:off x="635726" y="1295400"/>
                <a:ext cx="10850880" cy="5181600"/>
              </a:xfrm>
            </p:spPr>
            <p:txBody>
              <a:bodyPr/>
              <a:lstStyle/>
              <a:p>
                <a:pPr eaLnBrk="1" hangingPunct="1">
                  <a:lnSpc>
                    <a:spcPct val="120000"/>
                  </a:lnSpc>
                </a:pPr>
                <a:r>
                  <a:rPr lang="en-US" altLang="en-US" sz="2400" dirty="0"/>
                  <a:t>Redundant data occur often when integration of multiple databases</a:t>
                </a:r>
              </a:p>
              <a:p>
                <a:pPr lvl="1" eaLnBrk="1" hangingPunct="1">
                  <a:lnSpc>
                    <a:spcPct val="120000"/>
                  </a:lnSpc>
                </a:pPr>
                <a:r>
                  <a:rPr lang="en-US" altLang="en-US" sz="2400" i="1" dirty="0"/>
                  <a:t>Object identification</a:t>
                </a:r>
                <a:r>
                  <a:rPr lang="en-US" altLang="en-US" sz="2400" dirty="0"/>
                  <a:t>:  The same attribute or object may have different names in different databases</a:t>
                </a:r>
              </a:p>
              <a:p>
                <a:pPr lvl="1" eaLnBrk="1" hangingPunct="1">
                  <a:lnSpc>
                    <a:spcPct val="120000"/>
                  </a:lnSpc>
                </a:pPr>
                <a:r>
                  <a:rPr lang="en-US" altLang="en-US" sz="2400" i="1" dirty="0"/>
                  <a:t>Derivable data:</a:t>
                </a:r>
                <a:r>
                  <a:rPr lang="en-US" altLang="en-US" sz="2400" dirty="0"/>
                  <a:t> One attribute may be a “derived” attribute in another table, e.g., annual revenue</a:t>
                </a:r>
              </a:p>
              <a:p>
                <a:pPr>
                  <a:lnSpc>
                    <a:spcPct val="120000"/>
                  </a:lnSpc>
                </a:pPr>
                <a:r>
                  <a:rPr lang="en-US" altLang="en-US" sz="2400" dirty="0"/>
                  <a:t>What’s the problem?</a:t>
                </a:r>
              </a:p>
              <a:p>
                <a:pPr lvl="1">
                  <a:lnSpc>
                    <a:spcPct val="120000"/>
                  </a:lnSpc>
                </a:pPr>
                <a14:m>
                  <m:oMath xmlns:m="http://schemas.openxmlformats.org/officeDocument/2006/math">
                    <m:r>
                      <a:rPr lang="en-US" altLang="en-US" sz="2400" b="0" i="1" smtClean="0">
                        <a:latin typeface="Cambria Math" panose="02040503050406030204" pitchFamily="18" charset="0"/>
                      </a:rPr>
                      <m:t>𝑌</m:t>
                    </m:r>
                    <m:r>
                      <a:rPr lang="en-US" altLang="en-US" sz="2400" b="0" i="1" smtClean="0">
                        <a:latin typeface="Cambria Math" panose="02040503050406030204" pitchFamily="18" charset="0"/>
                      </a:rPr>
                      <m:t>=2</m:t>
                    </m:r>
                    <m:r>
                      <a:rPr lang="en-US" altLang="en-US" sz="2400" b="0" i="1" smtClean="0">
                        <a:latin typeface="Cambria Math" panose="02040503050406030204" pitchFamily="18" charset="0"/>
                      </a:rPr>
                      <m:t>𝑋</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=3</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=−1291</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+1293</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oMath>
                </a14:m>
                <a:endParaRPr lang="en-US" altLang="en-US" sz="2400" dirty="0"/>
              </a:p>
              <a:p>
                <a:pPr>
                  <a:lnSpc>
                    <a:spcPct val="120000"/>
                  </a:lnSpc>
                </a:pPr>
                <a:r>
                  <a:rPr lang="en-US" altLang="en-US" sz="2400" dirty="0"/>
                  <a:t>Redundant </a:t>
                </a:r>
                <a:r>
                  <a:rPr lang="en-US" altLang="en-US" sz="2400"/>
                  <a:t>attributes may </a:t>
                </a:r>
                <a:r>
                  <a:rPr lang="en-US" altLang="en-US" sz="2400" dirty="0"/>
                  <a:t>be detected by correlation analysis and covariance analysis</a:t>
                </a:r>
              </a:p>
              <a:p>
                <a:pPr>
                  <a:lnSpc>
                    <a:spcPct val="120000"/>
                  </a:lnSpc>
                </a:pPr>
                <a:endParaRPr lang="en-US" altLang="en-US" sz="2400" dirty="0"/>
              </a:p>
            </p:txBody>
          </p:sp>
        </mc:Choice>
        <mc:Fallback xmlns="">
          <p:sp>
            <p:nvSpPr>
              <p:cNvPr id="19461" name="Rectangle 3"/>
              <p:cNvSpPr>
                <a:spLocks noGrp="1" noRot="1" noChangeAspect="1" noMove="1" noResize="1" noEditPoints="1" noAdjustHandles="1" noChangeArrowheads="1" noChangeShapeType="1" noTextEdit="1"/>
              </p:cNvSpPr>
              <p:nvPr>
                <p:ph type="body" idx="1"/>
              </p:nvPr>
            </p:nvSpPr>
            <p:spPr>
              <a:xfrm>
                <a:off x="635726" y="1295400"/>
                <a:ext cx="10850880" cy="5181600"/>
              </a:xfrm>
              <a:blipFill>
                <a:blip r:embed="rId3"/>
                <a:stretch>
                  <a:fillRect l="-393" t="-118" r="-562"/>
                </a:stretch>
              </a:blipFill>
            </p:spPr>
            <p:txBody>
              <a:bodyPr/>
              <a:lstStyle/>
              <a:p>
                <a:r>
                  <a:rPr lang="en-US">
                    <a:noFill/>
                  </a:rPr>
                  <a:t> </a:t>
                </a:r>
              </a:p>
            </p:txBody>
          </p:sp>
        </mc:Fallback>
      </mc:AlternateContent>
    </p:spTree>
    <p:extLst>
      <p:ext uri="{BB962C8B-B14F-4D97-AF65-F5344CB8AC3E}">
        <p14:creationId xmlns:p14="http://schemas.microsoft.com/office/powerpoint/2010/main" val="34197128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2925" y="81481"/>
            <a:ext cx="11106150" cy="887240"/>
          </a:xfrm>
        </p:spPr>
        <p:txBody>
          <a:bodyPr>
            <a:normAutofit/>
          </a:bodyPr>
          <a:lstStyle/>
          <a:p>
            <a:r>
              <a:rPr lang="en-US" altLang="en-US" dirty="0"/>
              <a:t>Data Transformation</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Normalization</a:t>
            </a:r>
          </a:p>
          <a:p>
            <a:pPr>
              <a:spcAft>
                <a:spcPts val="600"/>
              </a:spcAft>
            </a:pPr>
            <a:r>
              <a:rPr lang="en-US" altLang="en-US" dirty="0"/>
              <a:t>Discretization </a:t>
            </a:r>
          </a:p>
          <a:p>
            <a:pPr>
              <a:spcAft>
                <a:spcPts val="600"/>
              </a:spcAft>
            </a:pPr>
            <a:r>
              <a:rPr lang="en-US" altLang="en-US" dirty="0"/>
              <a:t>Data Compression</a:t>
            </a:r>
          </a:p>
          <a:p>
            <a:pPr>
              <a:spcAft>
                <a:spcPts val="600"/>
              </a:spcAft>
            </a:pPr>
            <a:r>
              <a:rPr lang="en-US" altLang="en-US" dirty="0"/>
              <a:t>Sampling</a:t>
            </a:r>
          </a:p>
        </p:txBody>
      </p:sp>
    </p:spTree>
    <p:extLst>
      <p:ext uri="{BB962C8B-B14F-4D97-AF65-F5344CB8AC3E}">
        <p14:creationId xmlns:p14="http://schemas.microsoft.com/office/powerpoint/2010/main" val="2802688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2019301" y="304800"/>
            <a:ext cx="8054975" cy="609600"/>
          </a:xfrm>
        </p:spPr>
        <p:txBody>
          <a:bodyPr>
            <a:noAutofit/>
          </a:bodyPr>
          <a:lstStyle/>
          <a:p>
            <a:pPr eaLnBrk="1" hangingPunct="1"/>
            <a:r>
              <a:rPr lang="en-US" altLang="en-US" dirty="0"/>
              <a:t>Data Transformation</a:t>
            </a:r>
          </a:p>
        </p:txBody>
      </p:sp>
      <p:sp>
        <p:nvSpPr>
          <p:cNvPr id="55300" name="Rectangle 3"/>
          <p:cNvSpPr>
            <a:spLocks noGrp="1" noChangeArrowheads="1"/>
          </p:cNvSpPr>
          <p:nvPr>
            <p:ph type="body" idx="4294967295"/>
          </p:nvPr>
        </p:nvSpPr>
        <p:spPr>
          <a:xfrm>
            <a:off x="634410" y="1132114"/>
            <a:ext cx="10824755" cy="5660572"/>
          </a:xfrm>
        </p:spPr>
        <p:txBody>
          <a:bodyPr/>
          <a:lstStyle/>
          <a:p>
            <a:pPr>
              <a:spcAft>
                <a:spcPts val="300"/>
              </a:spcAft>
            </a:pPr>
            <a:r>
              <a:rPr lang="en-US" altLang="en-US" dirty="0">
                <a:latin typeface="Calibri" panose="020F0502020204030204" pitchFamily="34" charset="0"/>
              </a:rPr>
              <a:t>A function that maps the entire set of values of a given attribute to a new set of replacement values </a:t>
            </a:r>
            <a:r>
              <a:rPr lang="en-US" altLang="en-US" dirty="0" err="1">
                <a:latin typeface="Calibri" panose="020F0502020204030204" pitchFamily="34" charset="0"/>
              </a:rPr>
              <a:t>s.t.</a:t>
            </a:r>
            <a:r>
              <a:rPr lang="en-US" altLang="en-US" dirty="0">
                <a:latin typeface="Calibri" panose="020F0502020204030204" pitchFamily="34" charset="0"/>
              </a:rPr>
              <a:t> each old value can be identified with one of the new values</a:t>
            </a:r>
          </a:p>
          <a:p>
            <a:pPr>
              <a:spcAft>
                <a:spcPts val="300"/>
              </a:spcAft>
            </a:pPr>
            <a:r>
              <a:rPr lang="en-US" altLang="en-US" dirty="0">
                <a:latin typeface="Calibri" panose="020F0502020204030204" pitchFamily="34" charset="0"/>
              </a:rPr>
              <a:t>Methods</a:t>
            </a:r>
          </a:p>
          <a:p>
            <a:pPr lvl="1">
              <a:spcAft>
                <a:spcPts val="300"/>
              </a:spcAft>
            </a:pPr>
            <a:r>
              <a:rPr lang="en-US" altLang="en-US" dirty="0">
                <a:latin typeface="Calibri" panose="020F0502020204030204" pitchFamily="34" charset="0"/>
              </a:rPr>
              <a:t>Smoothing: Remove noise from data</a:t>
            </a:r>
          </a:p>
          <a:p>
            <a:pPr lvl="1">
              <a:spcAft>
                <a:spcPts val="300"/>
              </a:spcAft>
            </a:pPr>
            <a:r>
              <a:rPr lang="en-US" altLang="en-US" dirty="0">
                <a:latin typeface="Calibri" panose="020F0502020204030204" pitchFamily="34" charset="0"/>
              </a:rPr>
              <a:t>Attribute/feature construction</a:t>
            </a:r>
          </a:p>
          <a:p>
            <a:pPr lvl="2">
              <a:spcAft>
                <a:spcPts val="300"/>
              </a:spcAft>
            </a:pPr>
            <a:r>
              <a:rPr lang="en-US" altLang="en-US" dirty="0">
                <a:latin typeface="Calibri" panose="020F0502020204030204" pitchFamily="34" charset="0"/>
              </a:rPr>
              <a:t>New attributes constructed from the given ones</a:t>
            </a:r>
          </a:p>
          <a:p>
            <a:pPr lvl="1">
              <a:spcAft>
                <a:spcPts val="300"/>
              </a:spcAft>
            </a:pPr>
            <a:r>
              <a:rPr lang="en-US" altLang="en-US" dirty="0">
                <a:latin typeface="Calibri" panose="020F0502020204030204" pitchFamily="34" charset="0"/>
              </a:rPr>
              <a:t>Aggregation: Summarization, data cube construction</a:t>
            </a:r>
          </a:p>
          <a:p>
            <a:pPr lvl="1">
              <a:spcAft>
                <a:spcPts val="300"/>
              </a:spcAft>
            </a:pPr>
            <a:r>
              <a:rPr lang="en-US" altLang="en-US" dirty="0">
                <a:latin typeface="Calibri" panose="020F0502020204030204" pitchFamily="34" charset="0"/>
              </a:rPr>
              <a:t>Normalization: Scaled to fall within a smaller, specified range</a:t>
            </a:r>
          </a:p>
          <a:p>
            <a:pPr lvl="2">
              <a:spcAft>
                <a:spcPts val="300"/>
              </a:spcAft>
            </a:pPr>
            <a:r>
              <a:rPr lang="en-US" altLang="en-US" dirty="0">
                <a:latin typeface="Calibri" panose="020F0502020204030204" pitchFamily="34" charset="0"/>
              </a:rPr>
              <a:t>min-max normalization</a:t>
            </a:r>
          </a:p>
          <a:p>
            <a:pPr lvl="2">
              <a:spcAft>
                <a:spcPts val="300"/>
              </a:spcAft>
            </a:pPr>
            <a:r>
              <a:rPr lang="en-US" altLang="en-US" dirty="0">
                <a:latin typeface="Calibri" panose="020F0502020204030204" pitchFamily="34" charset="0"/>
              </a:rPr>
              <a:t>z-score normalization</a:t>
            </a:r>
          </a:p>
          <a:p>
            <a:pPr lvl="2">
              <a:spcAft>
                <a:spcPts val="300"/>
              </a:spcAft>
            </a:pPr>
            <a:r>
              <a:rPr lang="en-US" altLang="en-US" dirty="0">
                <a:latin typeface="Calibri" panose="020F0502020204030204" pitchFamily="34" charset="0"/>
              </a:rPr>
              <a:t>normalization by decimal scaling</a:t>
            </a:r>
          </a:p>
          <a:p>
            <a:pPr lvl="1">
              <a:spcAft>
                <a:spcPts val="300"/>
              </a:spcAft>
            </a:pPr>
            <a:r>
              <a:rPr lang="en-US" altLang="en-US" dirty="0">
                <a:latin typeface="Calibri" panose="020F0502020204030204" pitchFamily="34" charset="0"/>
              </a:rPr>
              <a:t>Discretization: Concept hierarchy climbing</a:t>
            </a:r>
          </a:p>
        </p:txBody>
      </p:sp>
    </p:spTree>
    <p:extLst>
      <p:ext uri="{BB962C8B-B14F-4D97-AF65-F5344CB8AC3E}">
        <p14:creationId xmlns:p14="http://schemas.microsoft.com/office/powerpoint/2010/main" val="3017492730"/>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Normalization</a:t>
            </a:r>
          </a:p>
        </p:txBody>
      </p:sp>
      <p:sp>
        <p:nvSpPr>
          <p:cNvPr id="56324" name="Rectangle 3"/>
          <p:cNvSpPr>
            <a:spLocks noGrp="1" noChangeArrowheads="1"/>
          </p:cNvSpPr>
          <p:nvPr>
            <p:ph type="body" sz="half" idx="1"/>
          </p:nvPr>
        </p:nvSpPr>
        <p:spPr>
          <a:xfrm>
            <a:off x="707027" y="1138237"/>
            <a:ext cx="8817973" cy="5029200"/>
          </a:xfrm>
        </p:spPr>
        <p:txBody>
          <a:bodyPr/>
          <a:lstStyle/>
          <a:p>
            <a:pPr eaLnBrk="1" hangingPunct="1">
              <a:spcAft>
                <a:spcPts val="300"/>
              </a:spcAft>
            </a:pPr>
            <a:r>
              <a:rPr lang="en-US" altLang="en-US" b="1" dirty="0">
                <a:latin typeface="Calibri" panose="020F0502020204030204" pitchFamily="34" charset="0"/>
              </a:rPr>
              <a:t>Min-max normalization</a:t>
            </a:r>
            <a:r>
              <a:rPr lang="en-US" altLang="en-US" dirty="0">
                <a:latin typeface="Calibri" panose="020F0502020204030204" pitchFamily="34" charset="0"/>
              </a:rPr>
              <a:t>: to [</a:t>
            </a:r>
            <a:r>
              <a:rPr lang="en-US" altLang="en-US" dirty="0" err="1">
                <a:latin typeface="Calibri" panose="020F0502020204030204" pitchFamily="34" charset="0"/>
              </a:rPr>
              <a:t>new_min</a:t>
            </a:r>
            <a:r>
              <a:rPr lang="en-US" altLang="en-US" baseline="-25000" dirty="0" err="1">
                <a:latin typeface="Calibri" panose="020F0502020204030204" pitchFamily="34" charset="0"/>
              </a:rPr>
              <a:t>A</a:t>
            </a:r>
            <a:r>
              <a:rPr lang="en-US" altLang="en-US" dirty="0">
                <a:latin typeface="Calibri" panose="020F0502020204030204" pitchFamily="34" charset="0"/>
              </a:rPr>
              <a:t>, </a:t>
            </a:r>
            <a:r>
              <a:rPr lang="en-US" altLang="en-US" dirty="0" err="1">
                <a:latin typeface="Calibri" panose="020F0502020204030204" pitchFamily="34" charset="0"/>
              </a:rPr>
              <a:t>new_max</a:t>
            </a:r>
            <a:r>
              <a:rPr lang="en-US" altLang="en-US" baseline="-25000" dirty="0" err="1">
                <a:latin typeface="Calibri" panose="020F0502020204030204" pitchFamily="34" charset="0"/>
              </a:rPr>
              <a:t>A</a:t>
            </a:r>
            <a:r>
              <a:rPr lang="en-US" altLang="en-US" dirty="0">
                <a:latin typeface="Calibri" panose="020F0502020204030204" pitchFamily="34" charset="0"/>
              </a:rPr>
              <a:t>]</a:t>
            </a:r>
          </a:p>
          <a:p>
            <a:pPr lvl="1"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income range $12,000 to $98,000 normalized to [0.0, 1.0]</a:t>
            </a:r>
          </a:p>
          <a:p>
            <a:pPr lvl="3">
              <a:spcAft>
                <a:spcPts val="300"/>
              </a:spcAft>
            </a:pPr>
            <a:r>
              <a:rPr lang="en-US" altLang="en-US" dirty="0">
                <a:latin typeface="Calibri" panose="020F0502020204030204" pitchFamily="34" charset="0"/>
              </a:rPr>
              <a:t>Then $73,000 is mapped to  </a:t>
            </a:r>
          </a:p>
          <a:p>
            <a:pPr eaLnBrk="1" hangingPunct="1">
              <a:spcAft>
                <a:spcPts val="300"/>
              </a:spcAft>
            </a:pPr>
            <a:r>
              <a:rPr lang="en-US" altLang="en-US" b="1" dirty="0">
                <a:latin typeface="Calibri" panose="020F0502020204030204" pitchFamily="34" charset="0"/>
              </a:rPr>
              <a:t>Z-score normalization</a:t>
            </a:r>
            <a:r>
              <a:rPr lang="en-US" altLang="en-US" dirty="0">
                <a:latin typeface="Calibri" panose="020F0502020204030204" pitchFamily="34" charset="0"/>
              </a:rPr>
              <a:t> (</a:t>
            </a:r>
            <a:r>
              <a:rPr lang="el-GR" altLang="en-US" dirty="0">
                <a:latin typeface="Calibri" panose="020F0502020204030204" pitchFamily="34" charset="0"/>
              </a:rPr>
              <a:t>μ</a:t>
            </a:r>
            <a:r>
              <a:rPr lang="en-US" altLang="en-US" dirty="0">
                <a:latin typeface="Calibri" panose="020F0502020204030204" pitchFamily="34" charset="0"/>
              </a:rPr>
              <a:t>: mean, </a:t>
            </a:r>
            <a:r>
              <a:rPr lang="el-GR" altLang="en-US" dirty="0">
                <a:latin typeface="Calibri" panose="020F0502020204030204" pitchFamily="34" charset="0"/>
              </a:rPr>
              <a:t>σ</a:t>
            </a:r>
            <a:r>
              <a:rPr lang="en-US" altLang="en-US" dirty="0">
                <a:latin typeface="Calibri" panose="020F0502020204030204" pitchFamily="34" charset="0"/>
              </a:rPr>
              <a:t>: standard deviation):</a:t>
            </a:r>
          </a:p>
          <a:p>
            <a:pPr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a:t>
            </a:r>
            <a:r>
              <a:rPr lang="el-GR" altLang="en-US" dirty="0">
                <a:latin typeface="Calibri" panose="020F0502020204030204" pitchFamily="34" charset="0"/>
              </a:rPr>
              <a:t>μ</a:t>
            </a:r>
            <a:r>
              <a:rPr lang="en-US" altLang="en-US" dirty="0">
                <a:latin typeface="Calibri" panose="020F0502020204030204" pitchFamily="34" charset="0"/>
              </a:rPr>
              <a:t> = 54,000, </a:t>
            </a:r>
            <a:r>
              <a:rPr lang="el-GR" altLang="en-US" dirty="0">
                <a:latin typeface="Calibri" panose="020F0502020204030204" pitchFamily="34" charset="0"/>
              </a:rPr>
              <a:t>σ</a:t>
            </a:r>
            <a:r>
              <a:rPr lang="en-US" altLang="en-US" dirty="0">
                <a:latin typeface="Calibri" panose="020F0502020204030204" pitchFamily="34" charset="0"/>
              </a:rPr>
              <a:t> = 16,000.  Then</a:t>
            </a:r>
            <a:endParaRPr lang="el-GR" altLang="en-US" dirty="0">
              <a:latin typeface="Calibri" panose="020F0502020204030204" pitchFamily="34" charset="0"/>
            </a:endParaRPr>
          </a:p>
          <a:p>
            <a:pPr eaLnBrk="1" hangingPunct="1">
              <a:spcAft>
                <a:spcPts val="300"/>
              </a:spcAft>
            </a:pPr>
            <a:r>
              <a:rPr lang="en-US" altLang="en-US" b="1" dirty="0">
                <a:latin typeface="Calibri" panose="020F0502020204030204" pitchFamily="34" charset="0"/>
              </a:rPr>
              <a:t>Normalization by decimal scaling</a:t>
            </a:r>
          </a:p>
        </p:txBody>
      </p:sp>
      <p:graphicFrame>
        <p:nvGraphicFramePr>
          <p:cNvPr id="56325" name="Object 4"/>
          <p:cNvGraphicFramePr>
            <a:graphicFrameLocks noGrp="1" noChangeAspect="1"/>
          </p:cNvGraphicFramePr>
          <p:nvPr>
            <p:ph sz="quarter" idx="2"/>
          </p:nvPr>
        </p:nvGraphicFramePr>
        <p:xfrm>
          <a:off x="5476876" y="3066256"/>
          <a:ext cx="2514600" cy="488950"/>
        </p:xfrm>
        <a:graphic>
          <a:graphicData uri="http://schemas.openxmlformats.org/presentationml/2006/ole">
            <mc:AlternateContent xmlns:mc="http://schemas.openxmlformats.org/markup-compatibility/2006">
              <mc:Choice xmlns:v="urn:schemas-microsoft-com:vml" Requires="v">
                <p:oleObj spid="_x0000_s29710" name="Equation" r:id="rId4" imgW="2222500" imgH="419100" progId="Equation.3">
                  <p:embed/>
                </p:oleObj>
              </mc:Choice>
              <mc:Fallback>
                <p:oleObj name="Equation" r:id="rId4" imgW="2222500" imgH="419100" progId="Equation.3">
                  <p:embed/>
                  <p:pic>
                    <p:nvPicPr>
                      <p:cNvPr id="5632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6" y="3066256"/>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5"/>
          <p:cNvGraphicFramePr>
            <a:graphicFrameLocks noChangeAspect="1"/>
          </p:cNvGraphicFramePr>
          <p:nvPr/>
        </p:nvGraphicFramePr>
        <p:xfrm>
          <a:off x="3437709" y="1772443"/>
          <a:ext cx="5943600" cy="709613"/>
        </p:xfrm>
        <a:graphic>
          <a:graphicData uri="http://schemas.openxmlformats.org/presentationml/2006/ole">
            <mc:AlternateContent xmlns:mc="http://schemas.openxmlformats.org/markup-compatibility/2006">
              <mc:Choice xmlns:v="urn:schemas-microsoft-com:vml" Requires="v">
                <p:oleObj spid="_x0000_s29711" name="Equation" r:id="rId6" imgW="3340100" imgH="393700" progId="Equation.3">
                  <p:embed/>
                </p:oleObj>
              </mc:Choice>
              <mc:Fallback>
                <p:oleObj name="Equation" r:id="rId6" imgW="3340100" imgH="393700" progId="Equation.3">
                  <p:embed/>
                  <p:pic>
                    <p:nvPicPr>
                      <p:cNvPr id="5632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7709" y="1772443"/>
                        <a:ext cx="5943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6"/>
          <p:cNvGraphicFramePr>
            <a:graphicFrameLocks noChangeAspect="1"/>
          </p:cNvGraphicFramePr>
          <p:nvPr/>
        </p:nvGraphicFramePr>
        <p:xfrm>
          <a:off x="3600994" y="4060123"/>
          <a:ext cx="1447800" cy="679450"/>
        </p:xfrm>
        <a:graphic>
          <a:graphicData uri="http://schemas.openxmlformats.org/presentationml/2006/ole">
            <mc:AlternateContent xmlns:mc="http://schemas.openxmlformats.org/markup-compatibility/2006">
              <mc:Choice xmlns:v="urn:schemas-microsoft-com:vml" Requires="v">
                <p:oleObj spid="_x0000_s29712" name="Equation" r:id="rId8" imgW="634725" imgH="393529" progId="Equation.3">
                  <p:embed/>
                </p:oleObj>
              </mc:Choice>
              <mc:Fallback>
                <p:oleObj name="Equation" r:id="rId8" imgW="634725" imgH="393529" progId="Equation.3">
                  <p:embed/>
                  <p:pic>
                    <p:nvPicPr>
                      <p:cNvPr id="5632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994" y="4060123"/>
                        <a:ext cx="14478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8" name="Object 7"/>
          <p:cNvGraphicFramePr>
            <a:graphicFrameLocks noChangeAspect="1"/>
          </p:cNvGraphicFramePr>
          <p:nvPr/>
        </p:nvGraphicFramePr>
        <p:xfrm>
          <a:off x="2904309" y="5743575"/>
          <a:ext cx="1066800" cy="847725"/>
        </p:xfrm>
        <a:graphic>
          <a:graphicData uri="http://schemas.openxmlformats.org/presentationml/2006/ole">
            <mc:AlternateContent xmlns:mc="http://schemas.openxmlformats.org/markup-compatibility/2006">
              <mc:Choice xmlns:v="urn:schemas-microsoft-com:vml" Requires="v">
                <p:oleObj spid="_x0000_s29713" name="Equation" r:id="rId10" imgW="495085" imgH="393529" progId="Equation.3">
                  <p:embed/>
                </p:oleObj>
              </mc:Choice>
              <mc:Fallback>
                <p:oleObj name="Equation" r:id="rId10" imgW="495085" imgH="393529" progId="Equation.3">
                  <p:embed/>
                  <p:pic>
                    <p:nvPicPr>
                      <p:cNvPr id="5632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4309" y="5743575"/>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9" name="Object 8"/>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29714" name="Equation" r:id="rId12" imgW="114151" imgH="215619" progId="Equation.3">
                  <p:embed/>
                </p:oleObj>
              </mc:Choice>
              <mc:Fallback>
                <p:oleObj name="Equation" r:id="rId12" imgW="114151" imgH="215619" progId="Equation.3">
                  <p:embed/>
                  <p:pic>
                    <p:nvPicPr>
                      <p:cNvPr id="56329"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0" name="Text Box 9"/>
          <p:cNvSpPr txBox="1">
            <a:spLocks noChangeArrowheads="1"/>
          </p:cNvSpPr>
          <p:nvPr/>
        </p:nvSpPr>
        <p:spPr bwMode="auto">
          <a:xfrm>
            <a:off x="4029076" y="584896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Times New Roman" panose="02020603050405020304" pitchFamily="18" charset="0"/>
              </a:rPr>
              <a:t>Where </a:t>
            </a:r>
            <a:r>
              <a:rPr lang="en-US" altLang="en-US" i="1" dirty="0">
                <a:latin typeface="Times New Roman" panose="02020603050405020304" pitchFamily="18" charset="0"/>
              </a:rPr>
              <a:t>j</a:t>
            </a:r>
            <a:r>
              <a:rPr lang="en-US" altLang="en-US" sz="2000" dirty="0">
                <a:latin typeface="Times New Roman" panose="02020603050405020304" pitchFamily="18" charset="0"/>
              </a:rPr>
              <a:t> is the smallest integer such that Max(|</a:t>
            </a:r>
            <a:r>
              <a:rPr lang="el-GR" altLang="en-US" sz="2000" dirty="0">
                <a:latin typeface="Times New Roman" panose="02020603050405020304" pitchFamily="18" charset="0"/>
                <a:cs typeface="Times New Roman" panose="02020603050405020304" pitchFamily="18" charset="0"/>
              </a:rPr>
              <a:t>ν</a:t>
            </a:r>
            <a:r>
              <a:rPr lang="en-US"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rPr>
              <a:t>|) &lt; 1</a:t>
            </a:r>
            <a:endParaRPr lang="en-US" altLang="en-US" dirty="0">
              <a:latin typeface="Times New Roman" panose="02020603050405020304" pitchFamily="18" charset="0"/>
            </a:endParaRPr>
          </a:p>
        </p:txBody>
      </p:sp>
      <p:graphicFrame>
        <p:nvGraphicFramePr>
          <p:cNvPr id="56331" name="Object 10"/>
          <p:cNvGraphicFramePr>
            <a:graphicFrameLocks noGrp="1" noChangeAspect="1"/>
          </p:cNvGraphicFramePr>
          <p:nvPr>
            <p:ph sz="quarter" idx="3"/>
          </p:nvPr>
        </p:nvGraphicFramePr>
        <p:xfrm>
          <a:off x="5972176" y="5000791"/>
          <a:ext cx="1952625" cy="563562"/>
        </p:xfrm>
        <a:graphic>
          <a:graphicData uri="http://schemas.openxmlformats.org/presentationml/2006/ole">
            <mc:AlternateContent xmlns:mc="http://schemas.openxmlformats.org/markup-compatibility/2006">
              <mc:Choice xmlns:v="urn:schemas-microsoft-com:vml" Requires="v">
                <p:oleObj spid="_x0000_s29715" name="Equation" r:id="rId14" imgW="1498600" imgH="419100" progId="Equation.3">
                  <p:embed/>
                </p:oleObj>
              </mc:Choice>
              <mc:Fallback>
                <p:oleObj name="Equation" r:id="rId14" imgW="1498600" imgH="419100" progId="Equation.3">
                  <p:embed/>
                  <p:pic>
                    <p:nvPicPr>
                      <p:cNvPr id="56331"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176" y="5000791"/>
                        <a:ext cx="195262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581649" y="4034021"/>
            <a:ext cx="5934076" cy="769441"/>
          </a:xfrm>
          <a:prstGeom prst="rect">
            <a:avLst/>
          </a:prstGeom>
          <a:solidFill>
            <a:srgbClr val="FFFF00"/>
          </a:solidFill>
        </p:spPr>
        <p:txBody>
          <a:bodyPr wrap="square" rtlCol="0">
            <a:spAutoFit/>
          </a:bodyPr>
          <a:lstStyle/>
          <a:p>
            <a:pPr>
              <a:lnSpc>
                <a:spcPct val="110000"/>
              </a:lnSpc>
            </a:pPr>
            <a:r>
              <a:rPr lang="en-US" altLang="en-US" sz="2000" dirty="0">
                <a:latin typeface="Calibri" panose="020F0502020204030204" pitchFamily="34" charset="0"/>
              </a:rPr>
              <a:t>Z-score: The distance between the raw score and the population mean in the unit of the standard deviation</a:t>
            </a:r>
          </a:p>
        </p:txBody>
      </p:sp>
    </p:spTree>
    <p:extLst>
      <p:ext uri="{BB962C8B-B14F-4D97-AF65-F5344CB8AC3E}">
        <p14:creationId xmlns:p14="http://schemas.microsoft.com/office/powerpoint/2010/main" val="2025996718"/>
      </p:ext>
    </p:extLst>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dirty="0"/>
              <a:t>Discretization </a:t>
            </a:r>
          </a:p>
        </p:txBody>
      </p:sp>
      <p:sp>
        <p:nvSpPr>
          <p:cNvPr id="57348" name="Rectangle 3"/>
          <p:cNvSpPr>
            <a:spLocks noGrp="1" noChangeArrowheads="1"/>
          </p:cNvSpPr>
          <p:nvPr>
            <p:ph type="body" idx="1"/>
          </p:nvPr>
        </p:nvSpPr>
        <p:spPr>
          <a:xfrm>
            <a:off x="609599" y="1219200"/>
            <a:ext cx="10685417" cy="5334000"/>
          </a:xfrm>
        </p:spPr>
        <p:txBody>
          <a:bodyPr/>
          <a:lstStyle/>
          <a:p>
            <a:pPr eaLnBrk="1" hangingPunct="1"/>
            <a:r>
              <a:rPr lang="en-US" altLang="en-US" sz="2400" dirty="0"/>
              <a:t>Three types of attributes</a:t>
            </a:r>
          </a:p>
          <a:p>
            <a:pPr lvl="1" eaLnBrk="1" hangingPunct="1"/>
            <a:r>
              <a:rPr lang="en-US" altLang="en-US" sz="2400" dirty="0"/>
              <a:t>Nominal—values from an unordered set, e.g., color, profession</a:t>
            </a:r>
          </a:p>
          <a:p>
            <a:pPr lvl="1" eaLnBrk="1" hangingPunct="1"/>
            <a:r>
              <a:rPr lang="en-US" altLang="en-US" sz="2400" dirty="0"/>
              <a:t>Ordinal—values from an ordered set, e.g., military or academic rank </a:t>
            </a:r>
          </a:p>
          <a:p>
            <a:pPr lvl="1" eaLnBrk="1" hangingPunct="1"/>
            <a:r>
              <a:rPr lang="en-US" altLang="en-US" sz="2400" dirty="0"/>
              <a:t>Numeric—real numbers, e.g., integer or real numbers</a:t>
            </a:r>
          </a:p>
          <a:p>
            <a:pPr eaLnBrk="1" hangingPunct="1"/>
            <a:r>
              <a:rPr lang="en-US" altLang="en-US" sz="2400" dirty="0"/>
              <a:t>Discretization: Divide the range of a continuous attribute into intervals</a:t>
            </a:r>
          </a:p>
          <a:p>
            <a:pPr lvl="1" eaLnBrk="1" hangingPunct="1"/>
            <a:r>
              <a:rPr lang="en-US" altLang="en-US" sz="2400" dirty="0"/>
              <a:t>Interval labels can then be used to replace actual data values </a:t>
            </a:r>
          </a:p>
          <a:p>
            <a:pPr lvl="1" eaLnBrk="1" hangingPunct="1"/>
            <a:r>
              <a:rPr lang="en-US" altLang="en-US" sz="2400" dirty="0"/>
              <a:t>Reduce data size by discretization</a:t>
            </a:r>
          </a:p>
          <a:p>
            <a:pPr lvl="1" eaLnBrk="1" hangingPunct="1"/>
            <a:r>
              <a:rPr lang="en-US" altLang="en-US" sz="2400" dirty="0"/>
              <a:t>Supervised vs. unsupervised</a:t>
            </a:r>
          </a:p>
          <a:p>
            <a:pPr lvl="1" eaLnBrk="1" hangingPunct="1"/>
            <a:r>
              <a:rPr lang="en-US" altLang="en-US" sz="2400" dirty="0"/>
              <a:t>Split (top-down) vs. merge (bottom-up)</a:t>
            </a:r>
          </a:p>
          <a:p>
            <a:pPr lvl="1" eaLnBrk="1" hangingPunct="1"/>
            <a:r>
              <a:rPr lang="en-US" altLang="en-US" sz="2400" dirty="0"/>
              <a:t>Discretization can be performed recursively on an attribute</a:t>
            </a:r>
          </a:p>
          <a:p>
            <a:pPr lvl="1" eaLnBrk="1" hangingPunct="1"/>
            <a:r>
              <a:rPr lang="en-US" altLang="en-US" sz="2400" dirty="0"/>
              <a:t>Prepare for further analysis, e.g., classification</a:t>
            </a:r>
          </a:p>
        </p:txBody>
      </p:sp>
    </p:spTree>
    <p:extLst>
      <p:ext uri="{BB962C8B-B14F-4D97-AF65-F5344CB8AC3E}">
        <p14:creationId xmlns:p14="http://schemas.microsoft.com/office/powerpoint/2010/main" val="2801363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524000" y="228600"/>
            <a:ext cx="8991600" cy="762000"/>
          </a:xfrm>
        </p:spPr>
        <p:txBody>
          <a:bodyPr/>
          <a:lstStyle/>
          <a:p>
            <a:pPr eaLnBrk="1" hangingPunct="1"/>
            <a:r>
              <a:rPr lang="en-US" altLang="en-US"/>
              <a:t>Data Discretization Methods</a:t>
            </a:r>
          </a:p>
        </p:txBody>
      </p:sp>
      <p:sp>
        <p:nvSpPr>
          <p:cNvPr id="58372" name="Rectangle 3"/>
          <p:cNvSpPr>
            <a:spLocks noGrp="1" noChangeArrowheads="1"/>
          </p:cNvSpPr>
          <p:nvPr>
            <p:ph type="body" idx="4294967295"/>
          </p:nvPr>
        </p:nvSpPr>
        <p:spPr>
          <a:xfrm>
            <a:off x="592727" y="1123950"/>
            <a:ext cx="10551523" cy="5734050"/>
          </a:xfrm>
        </p:spPr>
        <p:txBody>
          <a:bodyPr/>
          <a:lstStyle/>
          <a:p>
            <a:pPr>
              <a:spcAft>
                <a:spcPts val="600"/>
              </a:spcAft>
            </a:pPr>
            <a:r>
              <a:rPr lang="en-US" altLang="en-US" dirty="0">
                <a:latin typeface="Calibri" panose="020F0502020204030204" pitchFamily="34" charset="0"/>
              </a:rPr>
              <a:t>Binning </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Histogram analysis</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Clustering analysis </a:t>
            </a:r>
          </a:p>
          <a:p>
            <a:pPr lvl="1">
              <a:spcAft>
                <a:spcPts val="600"/>
              </a:spcAft>
            </a:pPr>
            <a:r>
              <a:rPr lang="en-US" altLang="en-US" dirty="0">
                <a:latin typeface="Calibri" panose="020F0502020204030204" pitchFamily="34" charset="0"/>
              </a:rPr>
              <a:t>Unsupervised, top-down split or bottom-up merge</a:t>
            </a:r>
          </a:p>
          <a:p>
            <a:pPr>
              <a:spcAft>
                <a:spcPts val="600"/>
              </a:spcAft>
            </a:pPr>
            <a:r>
              <a:rPr lang="en-US" altLang="en-US" dirty="0">
                <a:latin typeface="Calibri" panose="020F0502020204030204" pitchFamily="34" charset="0"/>
              </a:rPr>
              <a:t>Decision-tree analysis</a:t>
            </a:r>
          </a:p>
          <a:p>
            <a:pPr lvl="1">
              <a:spcAft>
                <a:spcPts val="600"/>
              </a:spcAft>
            </a:pPr>
            <a:r>
              <a:rPr lang="en-US" altLang="en-US" dirty="0">
                <a:latin typeface="Calibri" panose="020F0502020204030204" pitchFamily="34" charset="0"/>
              </a:rPr>
              <a:t>Supervised, top-down split</a:t>
            </a:r>
          </a:p>
          <a:p>
            <a:pPr>
              <a:spcAft>
                <a:spcPts val="600"/>
              </a:spcAft>
            </a:pPr>
            <a:r>
              <a:rPr lang="en-US" altLang="en-US" dirty="0">
                <a:latin typeface="Calibri" panose="020F0502020204030204" pitchFamily="34" charset="0"/>
                <a:sym typeface="Symbol" panose="05050102010706020507" pitchFamily="18" charset="2"/>
              </a:rPr>
              <a:t>Correlation (e.g., </a:t>
            </a:r>
            <a:r>
              <a:rPr lang="en-US" altLang="en-US" baseline="30000" dirty="0">
                <a:latin typeface="Calibri" panose="020F0502020204030204" pitchFamily="34" charset="0"/>
              </a:rPr>
              <a:t>2</a:t>
            </a:r>
            <a:r>
              <a:rPr lang="en-US" altLang="en-US" dirty="0">
                <a:latin typeface="Calibri" panose="020F0502020204030204" pitchFamily="34" charset="0"/>
              </a:rPr>
              <a:t>) analysis </a:t>
            </a:r>
          </a:p>
          <a:p>
            <a:pPr lvl="1">
              <a:spcAft>
                <a:spcPts val="600"/>
              </a:spcAft>
            </a:pPr>
            <a:r>
              <a:rPr lang="en-US" altLang="en-US" dirty="0">
                <a:latin typeface="Calibri" panose="020F0502020204030204" pitchFamily="34" charset="0"/>
              </a:rPr>
              <a:t>Unsupervised, bottom-up merge</a:t>
            </a:r>
          </a:p>
          <a:p>
            <a:pPr>
              <a:spcAft>
                <a:spcPts val="600"/>
              </a:spcAft>
            </a:pPr>
            <a:r>
              <a:rPr lang="en-US" altLang="en-US" dirty="0">
                <a:latin typeface="Calibri" panose="020F0502020204030204" pitchFamily="34" charset="0"/>
              </a:rPr>
              <a:t>Note: All the methods can be applied recursively</a:t>
            </a:r>
          </a:p>
        </p:txBody>
      </p:sp>
    </p:spTree>
    <p:extLst>
      <p:ext uri="{BB962C8B-B14F-4D97-AF65-F5344CB8AC3E}">
        <p14:creationId xmlns:p14="http://schemas.microsoft.com/office/powerpoint/2010/main" val="2721200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371600" y="304800"/>
            <a:ext cx="9372600" cy="609600"/>
          </a:xfrm>
        </p:spPr>
        <p:txBody>
          <a:bodyPr>
            <a:noAutofit/>
          </a:bodyPr>
          <a:lstStyle/>
          <a:p>
            <a:pPr eaLnBrk="1" hangingPunct="1"/>
            <a:r>
              <a:rPr lang="en-US" altLang="en-US" dirty="0"/>
              <a:t>Simple Discretization: Binning</a:t>
            </a:r>
          </a:p>
        </p:txBody>
      </p:sp>
      <p:sp>
        <p:nvSpPr>
          <p:cNvPr id="59396" name="Rectangle 3"/>
          <p:cNvSpPr>
            <a:spLocks noGrp="1" noChangeArrowheads="1"/>
          </p:cNvSpPr>
          <p:nvPr>
            <p:ph type="body" idx="1"/>
          </p:nvPr>
        </p:nvSpPr>
        <p:spPr>
          <a:xfrm>
            <a:off x="627017" y="1295400"/>
            <a:ext cx="10929257" cy="5181600"/>
          </a:xfrm>
        </p:spPr>
        <p:txBody>
          <a:bodyPr/>
          <a:lstStyle/>
          <a:p>
            <a:pPr eaLnBrk="1" hangingPunct="1">
              <a:spcAft>
                <a:spcPts val="600"/>
              </a:spcAft>
            </a:pPr>
            <a:r>
              <a:rPr lang="en-US" altLang="en-US" sz="2400" dirty="0">
                <a:solidFill>
                  <a:srgbClr val="FF0000"/>
                </a:solidFill>
              </a:rPr>
              <a:t>Equal-width </a:t>
            </a:r>
            <a:r>
              <a:rPr lang="en-US" altLang="en-US" sz="2400" dirty="0"/>
              <a:t>(distance) partitioning</a:t>
            </a:r>
          </a:p>
          <a:p>
            <a:pPr lvl="1" eaLnBrk="1" hangingPunct="1">
              <a:spcAft>
                <a:spcPts val="600"/>
              </a:spcAft>
            </a:pPr>
            <a:r>
              <a:rPr lang="en-US" altLang="en-US" sz="2400" dirty="0"/>
              <a:t>Divides the range into </a:t>
            </a:r>
            <a:r>
              <a:rPr lang="en-US" altLang="en-US" sz="2400" i="1" dirty="0"/>
              <a:t>N</a:t>
            </a:r>
            <a:r>
              <a:rPr lang="en-US" altLang="en-US" sz="2400" dirty="0"/>
              <a:t> intervals of equal size: </a:t>
            </a:r>
            <a:r>
              <a:rPr lang="en-US" altLang="en-US" sz="2400" dirty="0">
                <a:solidFill>
                  <a:srgbClr val="39513E"/>
                </a:solidFill>
              </a:rPr>
              <a:t>uniform grid</a:t>
            </a:r>
            <a:endParaRPr lang="en-US" altLang="en-US" sz="2400" dirty="0">
              <a:solidFill>
                <a:schemeClr val="hlink"/>
              </a:solidFill>
            </a:endParaRPr>
          </a:p>
          <a:p>
            <a:pPr lvl="1" eaLnBrk="1" hangingPunct="1">
              <a:spcAft>
                <a:spcPts val="600"/>
              </a:spcAft>
            </a:pPr>
            <a:r>
              <a:rPr lang="en-US" altLang="en-US" sz="2400" dirty="0"/>
              <a:t>if </a:t>
            </a:r>
            <a:r>
              <a:rPr lang="en-US" altLang="en-US" sz="2400" i="1" dirty="0"/>
              <a:t>A</a:t>
            </a:r>
            <a:r>
              <a:rPr lang="en-US" altLang="en-US" sz="2400" dirty="0"/>
              <a:t> and </a:t>
            </a:r>
            <a:r>
              <a:rPr lang="en-US" altLang="en-US" sz="2400" i="1" dirty="0"/>
              <a:t>B</a:t>
            </a:r>
            <a:r>
              <a:rPr lang="en-US" altLang="en-US" sz="2400" dirty="0"/>
              <a:t> are the lowest and highest values of the attribute, the width of intervals will be: </a:t>
            </a:r>
            <a:r>
              <a:rPr lang="en-US" altLang="en-US" sz="2400" i="1" dirty="0"/>
              <a:t>W </a:t>
            </a:r>
            <a:r>
              <a:rPr lang="en-US" altLang="en-US" sz="2400" dirty="0"/>
              <a:t>= (</a:t>
            </a:r>
            <a:r>
              <a:rPr lang="en-US" altLang="en-US" sz="2400" i="1" dirty="0"/>
              <a:t>B </a:t>
            </a:r>
            <a:r>
              <a:rPr lang="en-US" altLang="en-US" sz="2400" dirty="0"/>
              <a:t>–</a:t>
            </a:r>
            <a:r>
              <a:rPr lang="en-US" altLang="en-US" sz="2400" i="1" dirty="0"/>
              <a:t>A</a:t>
            </a:r>
            <a:r>
              <a:rPr lang="en-US" altLang="en-US" sz="2400" dirty="0"/>
              <a:t>)/</a:t>
            </a:r>
            <a:r>
              <a:rPr lang="en-US" altLang="en-US" sz="2400" i="1" dirty="0"/>
              <a:t>N.</a:t>
            </a:r>
            <a:endParaRPr lang="en-US" altLang="en-US" sz="2400" dirty="0"/>
          </a:p>
          <a:p>
            <a:pPr lvl="1" eaLnBrk="1" hangingPunct="1">
              <a:spcAft>
                <a:spcPts val="600"/>
              </a:spcAft>
            </a:pPr>
            <a:r>
              <a:rPr lang="en-US" altLang="en-US" sz="2400" dirty="0"/>
              <a:t>The most straightforward, but outliers may dominate presentation</a:t>
            </a:r>
          </a:p>
          <a:p>
            <a:pPr lvl="1" eaLnBrk="1" hangingPunct="1">
              <a:spcAft>
                <a:spcPts val="600"/>
              </a:spcAft>
            </a:pPr>
            <a:r>
              <a:rPr lang="en-US" altLang="en-US" sz="2400" dirty="0"/>
              <a:t>Skewed data is not handled well</a:t>
            </a:r>
            <a:endParaRPr lang="en-US" altLang="en-US" sz="2400" i="1" dirty="0"/>
          </a:p>
          <a:p>
            <a:pPr eaLnBrk="1" hangingPunct="1">
              <a:spcAft>
                <a:spcPts val="600"/>
              </a:spcAft>
            </a:pPr>
            <a:r>
              <a:rPr lang="en-US" altLang="en-US" sz="2400" dirty="0">
                <a:solidFill>
                  <a:srgbClr val="FF0000"/>
                </a:solidFill>
              </a:rPr>
              <a:t>Equal-depth</a:t>
            </a:r>
            <a:r>
              <a:rPr lang="en-US" altLang="en-US" sz="2400" dirty="0"/>
              <a:t> (frequency) partitioning</a:t>
            </a:r>
          </a:p>
          <a:p>
            <a:pPr lvl="1" eaLnBrk="1" hangingPunct="1">
              <a:spcAft>
                <a:spcPts val="600"/>
              </a:spcAft>
            </a:pPr>
            <a:r>
              <a:rPr lang="en-US" altLang="en-US" sz="2400" dirty="0"/>
              <a:t>Divides the range into </a:t>
            </a:r>
            <a:r>
              <a:rPr lang="en-US" altLang="en-US" sz="2400" i="1" dirty="0"/>
              <a:t>N</a:t>
            </a:r>
            <a:r>
              <a:rPr lang="en-US" altLang="en-US" sz="2400" dirty="0"/>
              <a:t> intervals, each containing approximately same number of samples</a:t>
            </a:r>
          </a:p>
          <a:p>
            <a:pPr lvl="1" eaLnBrk="1" hangingPunct="1">
              <a:spcAft>
                <a:spcPts val="600"/>
              </a:spcAft>
            </a:pPr>
            <a:r>
              <a:rPr lang="en-US" altLang="en-US" sz="2400" dirty="0"/>
              <a:t>Good data scaling</a:t>
            </a:r>
          </a:p>
          <a:p>
            <a:pPr lvl="1" eaLnBrk="1" hangingPunct="1">
              <a:spcAft>
                <a:spcPts val="600"/>
              </a:spcAft>
            </a:pPr>
            <a:r>
              <a:rPr lang="en-US" altLang="en-US" sz="2400" dirty="0"/>
              <a:t>Managing categorical attributes can be tricky</a:t>
            </a:r>
          </a:p>
        </p:txBody>
      </p:sp>
    </p:spTree>
    <p:extLst>
      <p:ext uri="{BB962C8B-B14F-4D97-AF65-F5344CB8AC3E}">
        <p14:creationId xmlns:p14="http://schemas.microsoft.com/office/powerpoint/2010/main" val="40077506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304800"/>
            <a:ext cx="12061371" cy="609600"/>
          </a:xfrm>
        </p:spPr>
        <p:txBody>
          <a:bodyPr>
            <a:noAutofit/>
          </a:bodyPr>
          <a:lstStyle/>
          <a:p>
            <a:pPr eaLnBrk="1" hangingPunct="1"/>
            <a:r>
              <a:rPr lang="en-US" altLang="en-US" dirty="0"/>
              <a:t>Example: Binning Methods for Data Smoothing</a:t>
            </a:r>
          </a:p>
        </p:txBody>
      </p:sp>
      <p:sp>
        <p:nvSpPr>
          <p:cNvPr id="60420" name="Rectangle 3"/>
          <p:cNvSpPr>
            <a:spLocks noGrp="1" noChangeArrowheads="1"/>
          </p:cNvSpPr>
          <p:nvPr>
            <p:ph type="body" idx="1"/>
          </p:nvPr>
        </p:nvSpPr>
        <p:spPr>
          <a:xfrm>
            <a:off x="592183" y="1223553"/>
            <a:ext cx="10720251" cy="5342709"/>
          </a:xfrm>
        </p:spPr>
        <p:txBody>
          <a:bodyPr/>
          <a:lstStyle/>
          <a:p>
            <a:pPr eaLnBrk="1" hangingPunct="1">
              <a:spcBef>
                <a:spcPts val="300"/>
              </a:spcBef>
              <a:buFont typeface="Wingdings" panose="05000000000000000000" pitchFamily="2" charset="2"/>
              <a:buChar char="q"/>
            </a:pPr>
            <a:r>
              <a:rPr lang="en-US" altLang="en-US" sz="2400" dirty="0"/>
              <a:t>Sorted data for price (in dollars): 4, 8, 9, 15, 21, 21, 24, 25, 26, 28, 29, 34</a:t>
            </a:r>
          </a:p>
          <a:p>
            <a:pPr eaLnBrk="1" hangingPunct="1">
              <a:spcBef>
                <a:spcPts val="300"/>
              </a:spcBef>
              <a:buFontTx/>
              <a:buNone/>
            </a:pPr>
            <a:r>
              <a:rPr lang="en-US" altLang="en-US" sz="2400" dirty="0"/>
              <a:t>*  Partition into equal-frequency (</a:t>
            </a:r>
            <a:r>
              <a:rPr lang="en-US" altLang="en-US" sz="2400" b="1" dirty="0"/>
              <a:t>equal-depth</a:t>
            </a:r>
            <a:r>
              <a:rPr lang="en-US" altLang="en-US" sz="2400" dirty="0"/>
              <a:t>) bins:</a:t>
            </a:r>
          </a:p>
          <a:p>
            <a:pPr eaLnBrk="1" hangingPunct="1">
              <a:spcBef>
                <a:spcPts val="300"/>
              </a:spcBef>
              <a:buFontTx/>
              <a:buNone/>
            </a:pPr>
            <a:r>
              <a:rPr lang="en-US" altLang="en-US" sz="2400" dirty="0"/>
              <a:t>      - Bin 1: 4, 8, 9, 15</a:t>
            </a:r>
          </a:p>
          <a:p>
            <a:pPr eaLnBrk="1" hangingPunct="1">
              <a:spcBef>
                <a:spcPts val="300"/>
              </a:spcBef>
              <a:buFontTx/>
              <a:buNone/>
            </a:pPr>
            <a:r>
              <a:rPr lang="en-US" altLang="en-US" sz="2400" dirty="0"/>
              <a:t>      - Bin 2: 21, 21, 24, 25</a:t>
            </a:r>
          </a:p>
          <a:p>
            <a:pPr eaLnBrk="1" hangingPunct="1">
              <a:spcBef>
                <a:spcPts val="300"/>
              </a:spcBef>
              <a:buFontTx/>
              <a:buNone/>
            </a:pPr>
            <a:r>
              <a:rPr lang="en-US" altLang="en-US" sz="2400" dirty="0"/>
              <a:t>      - Bin 3: 26, 28, 29, 34</a:t>
            </a:r>
          </a:p>
          <a:p>
            <a:pPr eaLnBrk="1" hangingPunct="1">
              <a:spcBef>
                <a:spcPts val="300"/>
              </a:spcBef>
              <a:buFontTx/>
              <a:buNone/>
            </a:pPr>
            <a:r>
              <a:rPr lang="en-US" altLang="en-US" sz="2400" dirty="0"/>
              <a:t>*  Smoothing by </a:t>
            </a:r>
            <a:r>
              <a:rPr lang="en-US" altLang="en-US" sz="2400" b="1" dirty="0"/>
              <a:t>bin means</a:t>
            </a:r>
            <a:r>
              <a:rPr lang="en-US" altLang="en-US" sz="2400" dirty="0"/>
              <a:t>:</a:t>
            </a:r>
          </a:p>
          <a:p>
            <a:pPr eaLnBrk="1" hangingPunct="1">
              <a:spcBef>
                <a:spcPts val="300"/>
              </a:spcBef>
              <a:buFontTx/>
              <a:buNone/>
            </a:pPr>
            <a:r>
              <a:rPr lang="en-US" altLang="en-US" sz="2400" dirty="0"/>
              <a:t>      - Bin 1: 9, 9, 9, 9</a:t>
            </a:r>
          </a:p>
          <a:p>
            <a:pPr eaLnBrk="1" hangingPunct="1">
              <a:spcBef>
                <a:spcPts val="300"/>
              </a:spcBef>
              <a:buFontTx/>
              <a:buNone/>
            </a:pPr>
            <a:r>
              <a:rPr lang="en-US" altLang="en-US" sz="2400" dirty="0"/>
              <a:t>      - Bin 2: 23, 23, 23, 23</a:t>
            </a:r>
          </a:p>
          <a:p>
            <a:pPr eaLnBrk="1" hangingPunct="1">
              <a:spcBef>
                <a:spcPts val="300"/>
              </a:spcBef>
              <a:buFontTx/>
              <a:buNone/>
            </a:pPr>
            <a:r>
              <a:rPr lang="en-US" altLang="en-US" sz="2400" dirty="0"/>
              <a:t>      - Bin 3: 29, 29, 29, 29</a:t>
            </a:r>
          </a:p>
          <a:p>
            <a:pPr eaLnBrk="1" hangingPunct="1">
              <a:spcBef>
                <a:spcPts val="300"/>
              </a:spcBef>
              <a:buFontTx/>
              <a:buNone/>
            </a:pPr>
            <a:r>
              <a:rPr lang="en-US" altLang="en-US" sz="2400" dirty="0"/>
              <a:t>*  Smoothing by </a:t>
            </a:r>
            <a:r>
              <a:rPr lang="en-US" altLang="en-US" sz="2400" b="1" dirty="0"/>
              <a:t>bin boundaries</a:t>
            </a:r>
            <a:r>
              <a:rPr lang="en-US" altLang="en-US" sz="2400" dirty="0"/>
              <a:t>:</a:t>
            </a:r>
          </a:p>
          <a:p>
            <a:pPr eaLnBrk="1" hangingPunct="1">
              <a:spcBef>
                <a:spcPts val="300"/>
              </a:spcBef>
              <a:buFontTx/>
              <a:buNone/>
            </a:pPr>
            <a:r>
              <a:rPr lang="en-US" altLang="en-US" sz="2400" dirty="0"/>
              <a:t>      - Bin 1: 4, 4, 4, 15</a:t>
            </a:r>
          </a:p>
          <a:p>
            <a:pPr eaLnBrk="1" hangingPunct="1">
              <a:spcBef>
                <a:spcPts val="300"/>
              </a:spcBef>
              <a:buFontTx/>
              <a:buNone/>
            </a:pPr>
            <a:r>
              <a:rPr lang="en-US" altLang="en-US" sz="2400" dirty="0"/>
              <a:t>      - Bin 2: 21, 21, 25, 25</a:t>
            </a:r>
          </a:p>
          <a:p>
            <a:pPr eaLnBrk="1" hangingPunct="1">
              <a:spcBef>
                <a:spcPts val="300"/>
              </a:spcBef>
              <a:buFontTx/>
              <a:buNone/>
            </a:pPr>
            <a:r>
              <a:rPr lang="en-US" altLang="en-US" sz="2400" dirty="0"/>
              <a:t>      - Bin 3: 26, 26, 26, 34</a:t>
            </a:r>
          </a:p>
        </p:txBody>
      </p:sp>
    </p:spTree>
    <p:extLst>
      <p:ext uri="{BB962C8B-B14F-4D97-AF65-F5344CB8AC3E}">
        <p14:creationId xmlns:p14="http://schemas.microsoft.com/office/powerpoint/2010/main" val="3285721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0" y="161924"/>
            <a:ext cx="12192000" cy="742539"/>
          </a:xfrm>
        </p:spPr>
        <p:txBody>
          <a:bodyPr>
            <a:normAutofit/>
          </a:bodyPr>
          <a:lstStyle/>
          <a:p>
            <a:pPr eaLnBrk="1" hangingPunct="1"/>
            <a:r>
              <a:rPr lang="en-US" altLang="en-US" sz="3600" dirty="0"/>
              <a:t>Discretization Without Supervision: Binning vs. Clustering</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3" y="1199674"/>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48874"/>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987841"/>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7" name="Text Box 6"/>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1448" name="Text Box 7"/>
          <p:cNvSpPr txBox="1">
            <a:spLocks noChangeArrowheads="1"/>
          </p:cNvSpPr>
          <p:nvPr/>
        </p:nvSpPr>
        <p:spPr bwMode="auto">
          <a:xfrm>
            <a:off x="2466974" y="3159165"/>
            <a:ext cx="714375"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Data</a:t>
            </a:r>
          </a:p>
        </p:txBody>
      </p:sp>
      <p:sp>
        <p:nvSpPr>
          <p:cNvPr id="61450" name="Text Box 9"/>
          <p:cNvSpPr txBox="1">
            <a:spLocks noChangeArrowheads="1"/>
          </p:cNvSpPr>
          <p:nvPr/>
        </p:nvSpPr>
        <p:spPr bwMode="auto">
          <a:xfrm>
            <a:off x="1247775" y="6196015"/>
            <a:ext cx="3552825"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depth (frequency) (binning)</a:t>
            </a:r>
          </a:p>
        </p:txBody>
      </p:sp>
      <p:sp>
        <p:nvSpPr>
          <p:cNvPr id="61451" name="Text Box 10"/>
          <p:cNvSpPr txBox="1">
            <a:spLocks noChangeArrowheads="1"/>
          </p:cNvSpPr>
          <p:nvPr/>
        </p:nvSpPr>
        <p:spPr bwMode="auto">
          <a:xfrm>
            <a:off x="6134100" y="6224517"/>
            <a:ext cx="4267200"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K-means clustering leads to better results</a:t>
            </a:r>
          </a:p>
        </p:txBody>
      </p:sp>
      <p:pic>
        <p:nvPicPr>
          <p:cNvPr id="6145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3962400"/>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 Box 9"/>
          <p:cNvSpPr txBox="1">
            <a:spLocks noChangeArrowheads="1"/>
          </p:cNvSpPr>
          <p:nvPr/>
        </p:nvSpPr>
        <p:spPr bwMode="auto">
          <a:xfrm>
            <a:off x="6758259" y="3227599"/>
            <a:ext cx="3200400"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width (distance) binning</a:t>
            </a:r>
          </a:p>
        </p:txBody>
      </p:sp>
    </p:spTree>
    <p:extLst>
      <p:ext uri="{BB962C8B-B14F-4D97-AF65-F5344CB8AC3E}">
        <p14:creationId xmlns:p14="http://schemas.microsoft.com/office/powerpoint/2010/main" val="179110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dirty="0"/>
              <a:t>Attributes</a:t>
            </a:r>
          </a:p>
        </p:txBody>
      </p:sp>
      <p:sp>
        <p:nvSpPr>
          <p:cNvPr id="12292" name="Rectangle 3"/>
          <p:cNvSpPr>
            <a:spLocks noGrp="1" noChangeArrowheads="1"/>
          </p:cNvSpPr>
          <p:nvPr>
            <p:ph type="body" idx="1"/>
          </p:nvPr>
        </p:nvSpPr>
        <p:spPr>
          <a:xfrm>
            <a:off x="590924" y="1175084"/>
            <a:ext cx="11130024" cy="5596908"/>
          </a:xfrm>
        </p:spPr>
        <p:txBody>
          <a:bodyPr/>
          <a:lstStyle/>
          <a:p>
            <a:pPr eaLnBrk="1" hangingPunct="1"/>
            <a:r>
              <a:rPr lang="en-US" altLang="en-US" sz="2400" b="1" dirty="0"/>
              <a:t>Attribute (</a:t>
            </a:r>
            <a:r>
              <a:rPr lang="en-US" altLang="en-US" sz="2400" dirty="0"/>
              <a:t>or</a:t>
            </a:r>
            <a:r>
              <a:rPr lang="en-US" altLang="en-US" sz="2400" b="1" dirty="0"/>
              <a:t> dimensions, features, variables</a:t>
            </a:r>
            <a:r>
              <a:rPr lang="en-US" altLang="en-US" sz="2400" dirty="0"/>
              <a:t>) </a:t>
            </a:r>
          </a:p>
          <a:p>
            <a:pPr lvl="1"/>
            <a:r>
              <a:rPr lang="en-US" altLang="en-US" sz="2400" dirty="0"/>
              <a:t>A data field, representing a characteristic or feature of a data </a:t>
            </a:r>
            <a:r>
              <a:rPr lang="en-US" altLang="en-US" sz="2400" dirty="0" smtClean="0"/>
              <a:t>object</a:t>
            </a:r>
            <a:endParaRPr lang="en-US" altLang="en-US" sz="2400" dirty="0"/>
          </a:p>
          <a:p>
            <a:pPr lvl="1" eaLnBrk="1" hangingPunct="1"/>
            <a:r>
              <a:rPr lang="en-US" altLang="en-US" sz="2400" i="1" dirty="0"/>
              <a:t>E.g., customer _ID, name, address</a:t>
            </a:r>
          </a:p>
          <a:p>
            <a:pPr eaLnBrk="1" hangingPunct="1"/>
            <a:r>
              <a:rPr lang="en-US" altLang="en-US" sz="2400" dirty="0"/>
              <a:t>Types:</a:t>
            </a:r>
          </a:p>
          <a:p>
            <a:pPr lvl="1" eaLnBrk="1" hangingPunct="1"/>
            <a:r>
              <a:rPr lang="en-US" altLang="en-US" sz="2400" dirty="0"/>
              <a:t>Nominal (e.g., red, blue)</a:t>
            </a:r>
          </a:p>
          <a:p>
            <a:pPr lvl="1" eaLnBrk="1" hangingPunct="1"/>
            <a:r>
              <a:rPr lang="en-US" altLang="en-US" sz="2400" dirty="0"/>
              <a:t>Binary (e.g., {true, false})</a:t>
            </a:r>
          </a:p>
          <a:p>
            <a:pPr lvl="1" eaLnBrk="1" hangingPunct="1"/>
            <a:r>
              <a:rPr lang="en-US" altLang="en-US" sz="2400" dirty="0"/>
              <a:t>Ordinal (e.g., {freshman, sophomore, junior, senior})</a:t>
            </a:r>
          </a:p>
          <a:p>
            <a:pPr lvl="1" eaLnBrk="1" hangingPunct="1"/>
            <a:r>
              <a:rPr lang="en-US" altLang="en-US" sz="2400" dirty="0"/>
              <a:t>Numeric: quantitative</a:t>
            </a:r>
          </a:p>
          <a:p>
            <a:pPr lvl="2" eaLnBrk="1" hangingPunct="1"/>
            <a:r>
              <a:rPr lang="en-US" altLang="en-US" sz="2400" dirty="0"/>
              <a:t>Interval-scaled: 100</a:t>
            </a:r>
            <a:r>
              <a:rPr lang="en-US" altLang="en-US" sz="2400" baseline="30000" dirty="0"/>
              <a:t>○</a:t>
            </a:r>
            <a:r>
              <a:rPr lang="en-US" altLang="en-US" sz="2400" dirty="0"/>
              <a:t>C is interval scales</a:t>
            </a:r>
          </a:p>
          <a:p>
            <a:pPr lvl="2"/>
            <a:r>
              <a:rPr lang="en-US" altLang="en-US" sz="2400" dirty="0"/>
              <a:t>Ratio-scaled: 100</a:t>
            </a:r>
            <a:r>
              <a:rPr lang="en-US" altLang="en-US" sz="2400" baseline="30000" dirty="0"/>
              <a:t>○</a:t>
            </a:r>
            <a:r>
              <a:rPr lang="en-US" altLang="en-US" sz="2400" dirty="0"/>
              <a:t>K is ratio scaled since it is twice as high as 50</a:t>
            </a:r>
            <a:r>
              <a:rPr lang="en-US" altLang="en-US" sz="2400" baseline="30000" dirty="0"/>
              <a:t> ○</a:t>
            </a:r>
            <a:r>
              <a:rPr lang="en-US" altLang="en-US" sz="2400" dirty="0"/>
              <a:t>K</a:t>
            </a:r>
          </a:p>
          <a:p>
            <a:pPr lvl="1"/>
            <a:r>
              <a:rPr lang="en-US" sz="2400" dirty="0"/>
              <a:t>Discrete vs. Continuous Attributes</a:t>
            </a:r>
          </a:p>
        </p:txBody>
      </p:sp>
    </p:spTree>
    <p:extLst>
      <p:ext uri="{BB962C8B-B14F-4D97-AF65-F5344CB8AC3E}">
        <p14:creationId xmlns:p14="http://schemas.microsoft.com/office/powerpoint/2010/main" val="27165111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1" y="17417"/>
            <a:ext cx="12192000" cy="914400"/>
          </a:xfrm>
        </p:spPr>
        <p:txBody>
          <a:bodyPr/>
          <a:lstStyle/>
          <a:p>
            <a:pPr eaLnBrk="1" hangingPunct="1"/>
            <a:r>
              <a:rPr lang="en-US" altLang="en-US" sz="4000" dirty="0">
                <a:cs typeface="Times New Roman" panose="02020603050405020304" pitchFamily="18" charset="0"/>
              </a:rPr>
              <a:t>Discretization by </a:t>
            </a:r>
            <a:r>
              <a:rPr lang="en-US" altLang="en-US" sz="4000" dirty="0"/>
              <a:t>Classification &amp; Correlation Analysis</a:t>
            </a:r>
          </a:p>
        </p:txBody>
      </p:sp>
      <p:sp>
        <p:nvSpPr>
          <p:cNvPr id="62468" name="Rectangle 3"/>
          <p:cNvSpPr>
            <a:spLocks noGrp="1" noChangeArrowheads="1"/>
          </p:cNvSpPr>
          <p:nvPr>
            <p:ph type="body" idx="4294967295"/>
          </p:nvPr>
        </p:nvSpPr>
        <p:spPr>
          <a:xfrm>
            <a:off x="644433" y="1295400"/>
            <a:ext cx="10737669" cy="5181600"/>
          </a:xfrm>
          <a:noFill/>
        </p:spPr>
        <p:txBody>
          <a:bodyPr vert="horz" lIns="90488" tIns="44450" rIns="90488" bIns="44450" rtlCol="0">
            <a:noAutofit/>
          </a:bodyPr>
          <a:lstStyle/>
          <a:p>
            <a:pPr marL="285750" indent="-285750" algn="just">
              <a:spcAft>
                <a:spcPts val="600"/>
              </a:spcAft>
              <a:tabLst>
                <a:tab pos="1198563" algn="l"/>
              </a:tabLst>
            </a:pPr>
            <a:r>
              <a:rPr lang="en-US" altLang="en-US" dirty="0">
                <a:cs typeface="Times New Roman" panose="02020603050405020304" pitchFamily="18" charset="0"/>
              </a:rPr>
              <a:t>Classification (e.g., decision tree analysis)</a:t>
            </a:r>
          </a:p>
          <a:p>
            <a:pPr lvl="1" algn="just">
              <a:spcAft>
                <a:spcPts val="600"/>
              </a:spcAft>
              <a:tabLst>
                <a:tab pos="1198563" algn="l"/>
              </a:tabLst>
            </a:pPr>
            <a:r>
              <a:rPr lang="en-US" altLang="en-US" dirty="0"/>
              <a:t>Supervised: Given class labels, e.g., cancerous vs. benign</a:t>
            </a:r>
          </a:p>
          <a:p>
            <a:pPr lvl="1" algn="just">
              <a:spcAft>
                <a:spcPts val="600"/>
              </a:spcAft>
              <a:tabLst>
                <a:tab pos="1198563" algn="l"/>
              </a:tabLst>
            </a:pPr>
            <a:r>
              <a:rPr lang="en-US" altLang="en-US" dirty="0">
                <a:cs typeface="Times New Roman" panose="02020603050405020304" pitchFamily="18" charset="0"/>
              </a:rPr>
              <a:t>Using </a:t>
            </a:r>
            <a:r>
              <a:rPr lang="en-US" altLang="en-US" i="1" dirty="0">
                <a:cs typeface="Times New Roman" panose="02020603050405020304" pitchFamily="18" charset="0"/>
              </a:rPr>
              <a:t>entropy</a:t>
            </a:r>
            <a:r>
              <a:rPr lang="en-US" altLang="en-US" dirty="0">
                <a:cs typeface="Times New Roman" panose="02020603050405020304" pitchFamily="18" charset="0"/>
              </a:rPr>
              <a:t> to determine split point (discretization point)</a:t>
            </a:r>
            <a:endParaRPr lang="en-US" altLang="en-US" dirty="0"/>
          </a:p>
          <a:p>
            <a:pPr lvl="1" algn="just">
              <a:spcAft>
                <a:spcPts val="600"/>
              </a:spcAft>
              <a:tabLst>
                <a:tab pos="1198563" algn="l"/>
              </a:tabLst>
            </a:pPr>
            <a:r>
              <a:rPr lang="en-US" altLang="en-US" dirty="0"/>
              <a:t>Top-down, recursive split</a:t>
            </a:r>
          </a:p>
          <a:p>
            <a:pPr lvl="1" algn="just">
              <a:spcAft>
                <a:spcPts val="600"/>
              </a:spcAft>
              <a:tabLst>
                <a:tab pos="1198563" algn="l"/>
              </a:tabLst>
            </a:pPr>
            <a:r>
              <a:rPr lang="en-US" altLang="en-US" dirty="0"/>
              <a:t>Details to be covered in Chapter “Classification”</a:t>
            </a:r>
            <a:endParaRPr lang="en-US" altLang="en-US" dirty="0">
              <a:cs typeface="Times New Roman" panose="02020603050405020304" pitchFamily="18" charset="0"/>
            </a:endParaRPr>
          </a:p>
          <a:p>
            <a:pPr marL="285750" indent="-285750" algn="just">
              <a:spcAft>
                <a:spcPts val="600"/>
              </a:spcAft>
              <a:tabLst>
                <a:tab pos="1198563" algn="l"/>
              </a:tabLst>
            </a:pPr>
            <a:r>
              <a:rPr lang="en-US" altLang="en-US" dirty="0">
                <a:cs typeface="Times New Roman" panose="02020603050405020304" pitchFamily="18" charset="0"/>
              </a:rPr>
              <a:t>Correlation analysis (e.g., Chi-merge: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-based discretization</a:t>
            </a:r>
            <a:r>
              <a:rPr lang="en-US" altLang="en-US" dirty="0">
                <a:cs typeface="Times New Roman" panose="02020603050405020304" pitchFamily="18" charset="0"/>
              </a:rPr>
              <a:t>)</a:t>
            </a:r>
            <a:endParaRPr lang="en-US" altLang="en-US" dirty="0">
              <a:cs typeface="Tahoma" panose="020B0604030504040204" pitchFamily="34" charset="0"/>
            </a:endParaRPr>
          </a:p>
          <a:p>
            <a:pPr lvl="1" algn="just">
              <a:spcAft>
                <a:spcPts val="600"/>
              </a:spcAft>
              <a:tabLst>
                <a:tab pos="1198563" algn="l"/>
              </a:tabLst>
            </a:pPr>
            <a:r>
              <a:rPr lang="en-US" altLang="en-US" dirty="0">
                <a:cs typeface="Tahoma" panose="020B0604030504040204" pitchFamily="34" charset="0"/>
              </a:rPr>
              <a:t>Supervised: use class information</a:t>
            </a:r>
          </a:p>
          <a:p>
            <a:pPr lvl="1" algn="just">
              <a:spcAft>
                <a:spcPts val="600"/>
              </a:spcAft>
              <a:tabLst>
                <a:tab pos="1198563" algn="l"/>
              </a:tabLst>
            </a:pPr>
            <a:r>
              <a:rPr lang="en-US" altLang="en-US" dirty="0">
                <a:cs typeface="Tahoma" panose="020B0604030504040204" pitchFamily="34" charset="0"/>
              </a:rPr>
              <a:t>Bottom-up merge: Find the best neighboring intervals (those having similar distributions of classes, i.e., low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 values) to merge</a:t>
            </a:r>
          </a:p>
          <a:p>
            <a:pPr lvl="1" algn="just">
              <a:spcAft>
                <a:spcPts val="600"/>
              </a:spcAft>
              <a:tabLst>
                <a:tab pos="1198563" algn="l"/>
              </a:tabLst>
            </a:pPr>
            <a:r>
              <a:rPr lang="en-US" altLang="en-US" dirty="0">
                <a:cs typeface="Tahoma" panose="020B0604030504040204" pitchFamily="34" charset="0"/>
              </a:rPr>
              <a:t>Merge performed recursively, until a predefined stopping condition</a:t>
            </a:r>
          </a:p>
        </p:txBody>
      </p:sp>
      <p:sp>
        <p:nvSpPr>
          <p:cNvPr id="62469"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2470" name="Rectangle 7"/>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Tree>
    <p:extLst>
      <p:ext uri="{BB962C8B-B14F-4D97-AF65-F5344CB8AC3E}">
        <p14:creationId xmlns:p14="http://schemas.microsoft.com/office/powerpoint/2010/main" val="3787081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dirty="0"/>
              <a:t>Concept Hierarchy Generation</a:t>
            </a:r>
          </a:p>
        </p:txBody>
      </p:sp>
      <p:sp>
        <p:nvSpPr>
          <p:cNvPr id="63492" name="Rectangle 3"/>
          <p:cNvSpPr>
            <a:spLocks noGrp="1" noChangeArrowheads="1"/>
          </p:cNvSpPr>
          <p:nvPr>
            <p:ph type="body" idx="1"/>
          </p:nvPr>
        </p:nvSpPr>
        <p:spPr>
          <a:xfrm>
            <a:off x="618308" y="1214846"/>
            <a:ext cx="10746377" cy="5105400"/>
          </a:xfrm>
        </p:spPr>
        <p:txBody>
          <a:bodyPr/>
          <a:lstStyle/>
          <a:p>
            <a:pPr eaLnBrk="1" hangingPunct="1">
              <a:lnSpc>
                <a:spcPct val="120000"/>
              </a:lnSpc>
            </a:pPr>
            <a:r>
              <a:rPr lang="en-US" altLang="en-US" sz="2400" b="1" dirty="0"/>
              <a:t>Concept hierarchy</a:t>
            </a:r>
            <a:r>
              <a:rPr lang="en-US" altLang="en-US" sz="2400" dirty="0"/>
              <a:t> organizes concepts (i.e., attribute values) hierarchically and is usually associated with each dimension in a data warehouse</a:t>
            </a:r>
          </a:p>
          <a:p>
            <a:pPr eaLnBrk="1" hangingPunct="1">
              <a:lnSpc>
                <a:spcPct val="120000"/>
              </a:lnSpc>
            </a:pPr>
            <a:r>
              <a:rPr lang="en-US" altLang="en-US" sz="2400" dirty="0"/>
              <a:t>Concept hierarchies facilitate </a:t>
            </a:r>
            <a:r>
              <a:rPr lang="en-US" altLang="en-US" sz="2400" u="sng" dirty="0"/>
              <a:t>drilling and rolling</a:t>
            </a:r>
            <a:r>
              <a:rPr lang="en-US" altLang="en-US" sz="2400" dirty="0"/>
              <a:t> in data warehouses to view data in multiple granularity</a:t>
            </a:r>
          </a:p>
          <a:p>
            <a:pPr eaLnBrk="1" hangingPunct="1">
              <a:lnSpc>
                <a:spcPct val="120000"/>
              </a:lnSpc>
            </a:pPr>
            <a:r>
              <a:rPr lang="en-US" altLang="en-US" sz="2400" dirty="0"/>
              <a:t>Concept hierarchy formation: Recursively reduce the data by collecting and replacing low level concepts (such as numeric values for </a:t>
            </a:r>
            <a:r>
              <a:rPr lang="en-US" altLang="en-US" sz="2400" i="1" dirty="0"/>
              <a:t>age</a:t>
            </a:r>
            <a:r>
              <a:rPr lang="en-US" altLang="en-US" sz="2400" dirty="0"/>
              <a:t>) by higher level concepts (such as </a:t>
            </a:r>
            <a:r>
              <a:rPr lang="en-US" altLang="en-US" sz="2400" i="1" dirty="0"/>
              <a:t>youth, adult</a:t>
            </a:r>
            <a:r>
              <a:rPr lang="en-US" altLang="en-US" sz="2400" dirty="0"/>
              <a:t>, or </a:t>
            </a:r>
            <a:r>
              <a:rPr lang="en-US" altLang="en-US" sz="2400" i="1" dirty="0"/>
              <a:t>senior</a:t>
            </a:r>
            <a:r>
              <a:rPr lang="en-US" altLang="en-US" sz="2400" dirty="0"/>
              <a:t>)</a:t>
            </a:r>
          </a:p>
          <a:p>
            <a:pPr eaLnBrk="1" hangingPunct="1">
              <a:lnSpc>
                <a:spcPct val="120000"/>
              </a:lnSpc>
            </a:pPr>
            <a:r>
              <a:rPr lang="en-US" altLang="en-US" sz="2400" dirty="0"/>
              <a:t>Concept hierarchies can be explicitly specified by domain experts and/or data warehouse designers</a:t>
            </a:r>
          </a:p>
          <a:p>
            <a:pPr eaLnBrk="1" hangingPunct="1">
              <a:lnSpc>
                <a:spcPct val="120000"/>
              </a:lnSpc>
            </a:pPr>
            <a:r>
              <a:rPr lang="en-US" altLang="en-US" sz="2400" dirty="0"/>
              <a:t>Concept hierarchy can be automatically formed for both numeric and nominal data—For numeric data, use discretization methods shown</a:t>
            </a:r>
          </a:p>
        </p:txBody>
      </p:sp>
    </p:spTree>
    <p:extLst>
      <p:ext uri="{BB962C8B-B14F-4D97-AF65-F5344CB8AC3E}">
        <p14:creationId xmlns:p14="http://schemas.microsoft.com/office/powerpoint/2010/main" val="42850067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1" y="228600"/>
            <a:ext cx="12061371" cy="762000"/>
          </a:xfrm>
        </p:spPr>
        <p:txBody>
          <a:bodyPr>
            <a:normAutofit/>
          </a:bodyPr>
          <a:lstStyle/>
          <a:p>
            <a:pPr eaLnBrk="1" hangingPunct="1"/>
            <a:r>
              <a:rPr lang="en-US" altLang="en-US" dirty="0"/>
              <a:t>Concept Hierarchy Generation for Nominal Data</a:t>
            </a:r>
          </a:p>
        </p:txBody>
      </p:sp>
      <p:sp>
        <p:nvSpPr>
          <p:cNvPr id="64516" name="Rectangle 3"/>
          <p:cNvSpPr>
            <a:spLocks noGrp="1" noChangeArrowheads="1"/>
          </p:cNvSpPr>
          <p:nvPr>
            <p:ph type="body" idx="1"/>
          </p:nvPr>
        </p:nvSpPr>
        <p:spPr>
          <a:xfrm>
            <a:off x="705394" y="1371600"/>
            <a:ext cx="10694126" cy="5105400"/>
          </a:xfrm>
        </p:spPr>
        <p:txBody>
          <a:bodyPr/>
          <a:lstStyle/>
          <a:p>
            <a:pPr eaLnBrk="1" hangingPunct="1">
              <a:lnSpc>
                <a:spcPct val="110000"/>
              </a:lnSpc>
            </a:pPr>
            <a:r>
              <a:rPr lang="en-US" altLang="en-US" sz="2400" dirty="0"/>
              <a:t>Specification of a partial/total ordering of attributes explicitly at the schema level by users or experts</a:t>
            </a:r>
          </a:p>
          <a:p>
            <a:pPr lvl="1" eaLnBrk="1" hangingPunct="1">
              <a:lnSpc>
                <a:spcPct val="110000"/>
              </a:lnSpc>
            </a:pPr>
            <a:r>
              <a:rPr lang="en-US" altLang="en-US" sz="2400" i="1" dirty="0"/>
              <a:t>street</a:t>
            </a:r>
            <a:r>
              <a:rPr lang="en-US" altLang="en-US" sz="2400" dirty="0"/>
              <a:t> &lt; </a:t>
            </a:r>
            <a:r>
              <a:rPr lang="en-US" altLang="en-US" sz="2400" i="1" dirty="0"/>
              <a:t>city</a:t>
            </a:r>
            <a:r>
              <a:rPr lang="en-US" altLang="en-US" sz="2400" dirty="0"/>
              <a:t> &lt; </a:t>
            </a:r>
            <a:r>
              <a:rPr lang="en-US" altLang="en-US" sz="2400" i="1" dirty="0"/>
              <a:t>state</a:t>
            </a:r>
            <a:r>
              <a:rPr lang="en-US" altLang="en-US" sz="2400" dirty="0"/>
              <a:t> &lt; </a:t>
            </a:r>
            <a:r>
              <a:rPr lang="en-US" altLang="en-US" sz="2400" i="1" dirty="0"/>
              <a:t>country</a:t>
            </a:r>
          </a:p>
          <a:p>
            <a:pPr eaLnBrk="1" hangingPunct="1">
              <a:lnSpc>
                <a:spcPct val="110000"/>
              </a:lnSpc>
            </a:pPr>
            <a:r>
              <a:rPr lang="en-US" altLang="en-US" sz="2400" dirty="0"/>
              <a:t>Specification of a hierarchy for a set of values by explicit data grouping</a:t>
            </a:r>
          </a:p>
          <a:p>
            <a:pPr lvl="1" eaLnBrk="1" hangingPunct="1">
              <a:lnSpc>
                <a:spcPct val="110000"/>
              </a:lnSpc>
            </a:pPr>
            <a:r>
              <a:rPr lang="en-US" altLang="en-US" sz="2400" dirty="0"/>
              <a:t>{Urbana, Champaign, Chicago} &lt; Illinois</a:t>
            </a:r>
          </a:p>
          <a:p>
            <a:pPr eaLnBrk="1" hangingPunct="1">
              <a:lnSpc>
                <a:spcPct val="110000"/>
              </a:lnSpc>
            </a:pPr>
            <a:r>
              <a:rPr lang="en-US" altLang="en-US" sz="2400" dirty="0"/>
              <a:t>Specification of only a partial set of attributes</a:t>
            </a:r>
          </a:p>
          <a:p>
            <a:pPr lvl="1" eaLnBrk="1" hangingPunct="1">
              <a:lnSpc>
                <a:spcPct val="110000"/>
              </a:lnSpc>
            </a:pPr>
            <a:r>
              <a:rPr lang="en-US" altLang="en-US" sz="2400" dirty="0"/>
              <a:t>E.g., only </a:t>
            </a:r>
            <a:r>
              <a:rPr lang="en-US" altLang="en-US" sz="2400" i="1" dirty="0"/>
              <a:t>street</a:t>
            </a:r>
            <a:r>
              <a:rPr lang="en-US" altLang="en-US" sz="2400" dirty="0"/>
              <a:t> &lt; </a:t>
            </a:r>
            <a:r>
              <a:rPr lang="en-US" altLang="en-US" sz="2400" i="1" dirty="0"/>
              <a:t>city</a:t>
            </a:r>
            <a:r>
              <a:rPr lang="en-US" altLang="en-US" sz="2400" dirty="0"/>
              <a:t>, not others</a:t>
            </a:r>
          </a:p>
          <a:p>
            <a:pPr eaLnBrk="1" hangingPunct="1">
              <a:lnSpc>
                <a:spcPct val="110000"/>
              </a:lnSpc>
            </a:pPr>
            <a:r>
              <a:rPr lang="en-US" altLang="en-US" sz="2400" dirty="0"/>
              <a:t>Automatic generation of hierarchies (or attribute levels) by the analysis of the number of distinct values</a:t>
            </a:r>
          </a:p>
          <a:p>
            <a:pPr lvl="1" eaLnBrk="1" hangingPunct="1">
              <a:lnSpc>
                <a:spcPct val="110000"/>
              </a:lnSpc>
            </a:pPr>
            <a:r>
              <a:rPr lang="en-US" altLang="en-US" sz="2400" dirty="0"/>
              <a:t>E.g., for a set of attributes: {</a:t>
            </a:r>
            <a:r>
              <a:rPr lang="en-US" altLang="en-US" sz="2400" i="1" dirty="0"/>
              <a:t>street, city, state, country</a:t>
            </a:r>
            <a:r>
              <a:rPr lang="en-US" altLang="en-US" sz="2400" dirty="0"/>
              <a:t>}</a:t>
            </a:r>
          </a:p>
        </p:txBody>
      </p:sp>
    </p:spTree>
    <p:extLst>
      <p:ext uri="{BB962C8B-B14F-4D97-AF65-F5344CB8AC3E}">
        <p14:creationId xmlns:p14="http://schemas.microsoft.com/office/powerpoint/2010/main" val="4113514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1524000" y="152400"/>
            <a:ext cx="9144000" cy="838200"/>
          </a:xfrm>
        </p:spPr>
        <p:txBody>
          <a:bodyPr/>
          <a:lstStyle/>
          <a:p>
            <a:pPr eaLnBrk="1" hangingPunct="1"/>
            <a:r>
              <a:rPr lang="en-US" altLang="en-US" dirty="0"/>
              <a:t>Data Compression</a:t>
            </a:r>
          </a:p>
        </p:txBody>
      </p:sp>
      <p:sp>
        <p:nvSpPr>
          <p:cNvPr id="52228" name="Rectangle 3"/>
          <p:cNvSpPr>
            <a:spLocks noGrp="1" noChangeArrowheads="1"/>
          </p:cNvSpPr>
          <p:nvPr>
            <p:ph type="body" idx="4294967295"/>
          </p:nvPr>
        </p:nvSpPr>
        <p:spPr>
          <a:xfrm>
            <a:off x="629195" y="1079862"/>
            <a:ext cx="6838406" cy="5778137"/>
          </a:xfrm>
        </p:spPr>
        <p:txBody>
          <a:bodyPr/>
          <a:lstStyle/>
          <a:p>
            <a:pPr eaLnBrk="1" hangingPunct="1"/>
            <a:r>
              <a:rPr lang="en-US" altLang="en-US" dirty="0">
                <a:latin typeface="Calibri" panose="020F0502020204030204" pitchFamily="34" charset="0"/>
              </a:rPr>
              <a:t>String compression</a:t>
            </a:r>
          </a:p>
          <a:p>
            <a:pPr lvl="1" eaLnBrk="1" hangingPunct="1"/>
            <a:r>
              <a:rPr lang="en-US" altLang="en-US" dirty="0">
                <a:latin typeface="Calibri" panose="020F0502020204030204" pitchFamily="34" charset="0"/>
              </a:rPr>
              <a:t>There are extensive theories and well-tuned algorithms</a:t>
            </a:r>
          </a:p>
          <a:p>
            <a:pPr lvl="1" eaLnBrk="1" hangingPunct="1"/>
            <a:r>
              <a:rPr lang="en-US" altLang="en-US" dirty="0">
                <a:latin typeface="Calibri" panose="020F0502020204030204" pitchFamily="34" charset="0"/>
              </a:rPr>
              <a:t>Typically lossless, but only limited manipulation is possible without expansion</a:t>
            </a:r>
            <a:endParaRPr lang="en-US" altLang="en-US" dirty="0">
              <a:latin typeface="Calibri" panose="020F0502020204030204" pitchFamily="34" charset="0"/>
              <a:sym typeface="Symbol" panose="05050102010706020507" pitchFamily="18" charset="2"/>
            </a:endParaRPr>
          </a:p>
          <a:p>
            <a:pPr eaLnBrk="1" hangingPunct="1"/>
            <a:r>
              <a:rPr lang="en-US" altLang="en-US" dirty="0">
                <a:latin typeface="Calibri" panose="020F0502020204030204" pitchFamily="34" charset="0"/>
                <a:sym typeface="Symbol" panose="05050102010706020507" pitchFamily="18" charset="2"/>
              </a:rPr>
              <a:t>Audio/video compression</a:t>
            </a:r>
          </a:p>
          <a:p>
            <a:pPr lvl="1" eaLnBrk="1" hangingPunct="1"/>
            <a:r>
              <a:rPr lang="en-US" altLang="en-US" dirty="0">
                <a:latin typeface="Calibri" panose="020F0502020204030204" pitchFamily="34" charset="0"/>
                <a:sym typeface="Symbol" panose="05050102010706020507" pitchFamily="18" charset="2"/>
              </a:rPr>
              <a:t>Typically </a:t>
            </a:r>
            <a:r>
              <a:rPr lang="en-US" altLang="en-US" dirty="0" err="1">
                <a:latin typeface="Calibri" panose="020F0502020204030204" pitchFamily="34" charset="0"/>
                <a:sym typeface="Symbol" panose="05050102010706020507" pitchFamily="18" charset="2"/>
              </a:rPr>
              <a:t>lossy</a:t>
            </a:r>
            <a:r>
              <a:rPr lang="en-US" altLang="en-US" dirty="0">
                <a:latin typeface="Calibri" panose="020F0502020204030204" pitchFamily="34" charset="0"/>
                <a:sym typeface="Symbol" panose="05050102010706020507" pitchFamily="18" charset="2"/>
              </a:rPr>
              <a:t> compression, with progressive refinement</a:t>
            </a:r>
          </a:p>
          <a:p>
            <a:pPr lvl="1" eaLnBrk="1" hangingPunct="1"/>
            <a:r>
              <a:rPr lang="en-US" altLang="en-US" dirty="0">
                <a:latin typeface="Calibri" panose="020F0502020204030204" pitchFamily="34" charset="0"/>
                <a:sym typeface="Symbol" panose="05050102010706020507" pitchFamily="18" charset="2"/>
              </a:rPr>
              <a:t>Sometimes small fragments of signal can be reconstructed without reconstructing the whole</a:t>
            </a:r>
          </a:p>
          <a:p>
            <a:pPr eaLnBrk="1" hangingPunct="1"/>
            <a:r>
              <a:rPr lang="en-US" altLang="en-US" dirty="0">
                <a:latin typeface="Calibri" panose="020F0502020204030204" pitchFamily="34" charset="0"/>
                <a:sym typeface="Symbol" panose="05050102010706020507" pitchFamily="18" charset="2"/>
              </a:rPr>
              <a:t>Time sequence is not audio</a:t>
            </a:r>
          </a:p>
          <a:p>
            <a:pPr lvl="1" eaLnBrk="1" hangingPunct="1"/>
            <a:r>
              <a:rPr lang="en-US" altLang="en-US" dirty="0">
                <a:latin typeface="Calibri" panose="020F0502020204030204" pitchFamily="34" charset="0"/>
                <a:sym typeface="Symbol" panose="05050102010706020507" pitchFamily="18" charset="2"/>
              </a:rPr>
              <a:t>Typically short and vary slowly with time</a:t>
            </a:r>
          </a:p>
          <a:p>
            <a:pPr eaLnBrk="1" hangingPunct="1"/>
            <a:r>
              <a:rPr lang="en-US" altLang="en-US" dirty="0">
                <a:latin typeface="Calibri" panose="020F0502020204030204" pitchFamily="34" charset="0"/>
                <a:sym typeface="Symbol" panose="05050102010706020507" pitchFamily="18" charset="2"/>
              </a:rPr>
              <a:t>Data reduction and dimensionality reduction may also be considered as forms of data compression</a:t>
            </a:r>
          </a:p>
        </p:txBody>
      </p:sp>
      <p:grpSp>
        <p:nvGrpSpPr>
          <p:cNvPr id="4" name="Group 3"/>
          <p:cNvGrpSpPr/>
          <p:nvPr/>
        </p:nvGrpSpPr>
        <p:grpSpPr>
          <a:xfrm>
            <a:off x="7391400" y="1400176"/>
            <a:ext cx="4124325" cy="3200400"/>
            <a:chOff x="2362201" y="1625601"/>
            <a:chExt cx="7335788" cy="4926012"/>
          </a:xfrm>
        </p:grpSpPr>
        <p:sp>
          <p:nvSpPr>
            <p:cNvPr id="5" name="AutoShape 3"/>
            <p:cNvSpPr>
              <a:spLocks noChangeArrowheads="1"/>
            </p:cNvSpPr>
            <p:nvPr/>
          </p:nvSpPr>
          <p:spPr bwMode="auto">
            <a:xfrm>
              <a:off x="2362201" y="1625601"/>
              <a:ext cx="3446463" cy="2595563"/>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p:txBody>
        </p:sp>
        <p:sp>
          <p:nvSpPr>
            <p:cNvPr id="6" name="AutoShape 4"/>
            <p:cNvSpPr>
              <a:spLocks noChangeArrowheads="1"/>
            </p:cNvSpPr>
            <p:nvPr/>
          </p:nvSpPr>
          <p:spPr bwMode="auto">
            <a:xfrm>
              <a:off x="7699376" y="2249489"/>
              <a:ext cx="1998613" cy="1608137"/>
            </a:xfrm>
            <a:prstGeom prst="cube">
              <a:avLst>
                <a:gd name="adj" fmla="val 25000"/>
              </a:avLst>
            </a:prstGeom>
            <a:solidFill>
              <a:srgbClr val="F6E6EA"/>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Compressed </a:t>
              </a:r>
            </a:p>
            <a:p>
              <a:pPr algn="ctr"/>
              <a:r>
                <a:rPr lang="en-US" altLang="en-US" sz="2000" dirty="0">
                  <a:latin typeface="+mn-lt"/>
                </a:rPr>
                <a:t>Data</a:t>
              </a:r>
            </a:p>
          </p:txBody>
        </p:sp>
        <p:sp>
          <p:nvSpPr>
            <p:cNvPr id="7" name="Line 5"/>
            <p:cNvSpPr>
              <a:spLocks noChangeShapeType="1"/>
            </p:cNvSpPr>
            <p:nvPr/>
          </p:nvSpPr>
          <p:spPr bwMode="auto">
            <a:xfrm>
              <a:off x="5843589"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flipH="1">
              <a:off x="5843589"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7"/>
            <p:cNvSpPr txBox="1">
              <a:spLocks noChangeArrowheads="1"/>
            </p:cNvSpPr>
            <p:nvPr/>
          </p:nvSpPr>
          <p:spPr bwMode="auto">
            <a:xfrm>
              <a:off x="6161087" y="3665538"/>
              <a:ext cx="1623274"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lossless</a:t>
              </a:r>
            </a:p>
          </p:txBody>
        </p:sp>
        <p:sp>
          <p:nvSpPr>
            <p:cNvPr id="10" name="AutoShape 8"/>
            <p:cNvSpPr>
              <a:spLocks noChangeArrowheads="1"/>
            </p:cNvSpPr>
            <p:nvPr/>
          </p:nvSpPr>
          <p:spPr bwMode="auto">
            <a:xfrm>
              <a:off x="2474914"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a:p>
              <a:pPr algn="ctr"/>
              <a:r>
                <a:rPr lang="en-US" altLang="en-US" dirty="0">
                  <a:latin typeface="+mn-lt"/>
                </a:rPr>
                <a:t>Approximated </a:t>
              </a:r>
            </a:p>
          </p:txBody>
        </p:sp>
        <p:sp>
          <p:nvSpPr>
            <p:cNvPr id="11" name="Line 9"/>
            <p:cNvSpPr>
              <a:spLocks noChangeShapeType="1"/>
            </p:cNvSpPr>
            <p:nvPr/>
          </p:nvSpPr>
          <p:spPr bwMode="auto">
            <a:xfrm flipH="1">
              <a:off x="5776913" y="3875089"/>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
            <p:cNvSpPr txBox="1">
              <a:spLocks noChangeArrowheads="1"/>
            </p:cNvSpPr>
            <p:nvPr/>
          </p:nvSpPr>
          <p:spPr bwMode="auto">
            <a:xfrm rot="18915147">
              <a:off x="6575917" y="4731227"/>
              <a:ext cx="1162655"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err="1">
                  <a:latin typeface="+mn-lt"/>
                </a:rPr>
                <a:t>lossy</a:t>
              </a:r>
              <a:endParaRPr lang="en-US" altLang="en-US" sz="2000" dirty="0">
                <a:latin typeface="+mn-lt"/>
              </a:endParaRPr>
            </a:p>
          </p:txBody>
        </p:sp>
      </p:grpSp>
      <p:sp>
        <p:nvSpPr>
          <p:cNvPr id="2" name="TextBox 1"/>
          <p:cNvSpPr txBox="1"/>
          <p:nvPr/>
        </p:nvSpPr>
        <p:spPr>
          <a:xfrm>
            <a:off x="7575106" y="4702422"/>
            <a:ext cx="3940619" cy="461665"/>
          </a:xfrm>
          <a:prstGeom prst="rect">
            <a:avLst/>
          </a:prstGeom>
          <a:solidFill>
            <a:srgbClr val="FFFF00"/>
          </a:solidFill>
        </p:spPr>
        <p:txBody>
          <a:bodyPr wrap="square" rtlCol="0">
            <a:spAutoFit/>
          </a:bodyPr>
          <a:lstStyle/>
          <a:p>
            <a:r>
              <a:rPr lang="en-US" sz="2400" dirty="0" err="1"/>
              <a:t>Lossy</a:t>
            </a:r>
            <a:r>
              <a:rPr lang="en-US" sz="2400" dirty="0"/>
              <a:t> vs. lossless compression</a:t>
            </a:r>
          </a:p>
        </p:txBody>
      </p:sp>
    </p:spTree>
    <p:extLst>
      <p:ext uri="{BB962C8B-B14F-4D97-AF65-F5344CB8AC3E}">
        <p14:creationId xmlns:p14="http://schemas.microsoft.com/office/powerpoint/2010/main" val="1015062594"/>
      </p:ext>
    </p:extLst>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2362200" y="228600"/>
            <a:ext cx="7162800" cy="685800"/>
          </a:xfrm>
        </p:spPr>
        <p:txBody>
          <a:bodyPr/>
          <a:lstStyle/>
          <a:p>
            <a:pPr eaLnBrk="1" hangingPunct="1"/>
            <a:r>
              <a:rPr lang="en-US" altLang="en-US" dirty="0"/>
              <a:t>Data Cube Aggregation</a:t>
            </a:r>
          </a:p>
        </p:txBody>
      </p:sp>
      <p:sp>
        <p:nvSpPr>
          <p:cNvPr id="51204" name="Rectangle 3"/>
          <p:cNvSpPr>
            <a:spLocks noGrp="1" noChangeArrowheads="1"/>
          </p:cNvSpPr>
          <p:nvPr>
            <p:ph type="body" idx="4294967295"/>
          </p:nvPr>
        </p:nvSpPr>
        <p:spPr>
          <a:xfrm>
            <a:off x="644434" y="1326777"/>
            <a:ext cx="7414838" cy="5217459"/>
          </a:xfrm>
        </p:spPr>
        <p:txBody>
          <a:bodyPr/>
          <a:lstStyle/>
          <a:p>
            <a:pPr eaLnBrk="1" hangingPunct="1">
              <a:lnSpc>
                <a:spcPct val="120000"/>
              </a:lnSpc>
            </a:pPr>
            <a:r>
              <a:rPr lang="en-US" altLang="en-US" dirty="0">
                <a:latin typeface="Calibri" panose="020F0502020204030204" pitchFamily="34" charset="0"/>
              </a:rPr>
              <a:t>The lowest level of a data cube (base cuboid)</a:t>
            </a:r>
          </a:p>
          <a:p>
            <a:pPr lvl="1" eaLnBrk="1" hangingPunct="1">
              <a:lnSpc>
                <a:spcPct val="120000"/>
              </a:lnSpc>
            </a:pPr>
            <a:r>
              <a:rPr lang="en-US" altLang="en-US" dirty="0">
                <a:latin typeface="Calibri" panose="020F0502020204030204" pitchFamily="34" charset="0"/>
              </a:rPr>
              <a:t>The aggregated data for an </a:t>
            </a:r>
            <a:r>
              <a:rPr lang="en-US" altLang="en-US" b="1" dirty="0">
                <a:latin typeface="Calibri" panose="020F0502020204030204" pitchFamily="34" charset="0"/>
              </a:rPr>
              <a:t>individual entity of interest</a:t>
            </a:r>
          </a:p>
          <a:p>
            <a:pPr lvl="1" eaLnBrk="1" hangingPunct="1">
              <a:lnSpc>
                <a:spcPct val="120000"/>
              </a:lnSpc>
            </a:pPr>
            <a:r>
              <a:rPr lang="en-US" altLang="en-US" dirty="0">
                <a:latin typeface="Calibri" panose="020F0502020204030204" pitchFamily="34" charset="0"/>
              </a:rPr>
              <a:t>E.g., a customer in a phone calling data warehouse</a:t>
            </a:r>
          </a:p>
          <a:p>
            <a:pPr eaLnBrk="1" hangingPunct="1">
              <a:lnSpc>
                <a:spcPct val="120000"/>
              </a:lnSpc>
            </a:pPr>
            <a:r>
              <a:rPr lang="en-US" altLang="en-US" dirty="0">
                <a:latin typeface="Calibri" panose="020F0502020204030204" pitchFamily="34" charset="0"/>
              </a:rPr>
              <a:t>Multiple levels of aggregation in data cubes</a:t>
            </a:r>
          </a:p>
          <a:p>
            <a:pPr lvl="1" eaLnBrk="1" hangingPunct="1">
              <a:lnSpc>
                <a:spcPct val="120000"/>
              </a:lnSpc>
            </a:pPr>
            <a:r>
              <a:rPr lang="en-US" altLang="en-US" dirty="0">
                <a:latin typeface="Calibri" panose="020F0502020204030204" pitchFamily="34" charset="0"/>
              </a:rPr>
              <a:t>Further reduce the size of data to deal with</a:t>
            </a:r>
          </a:p>
          <a:p>
            <a:pPr eaLnBrk="1" hangingPunct="1">
              <a:lnSpc>
                <a:spcPct val="120000"/>
              </a:lnSpc>
            </a:pPr>
            <a:r>
              <a:rPr lang="en-US" altLang="en-US" dirty="0">
                <a:latin typeface="Calibri" panose="020F0502020204030204" pitchFamily="34" charset="0"/>
              </a:rPr>
              <a:t>Reference appropriate levels</a:t>
            </a:r>
          </a:p>
          <a:p>
            <a:pPr lvl="1" eaLnBrk="1" hangingPunct="1">
              <a:lnSpc>
                <a:spcPct val="120000"/>
              </a:lnSpc>
            </a:pPr>
            <a:r>
              <a:rPr lang="en-US" altLang="en-US" dirty="0">
                <a:latin typeface="Calibri" panose="020F0502020204030204" pitchFamily="34" charset="0"/>
              </a:rPr>
              <a:t>Use the smallest representation which is enough to solve the task</a:t>
            </a:r>
          </a:p>
          <a:p>
            <a:pPr eaLnBrk="1" hangingPunct="1">
              <a:lnSpc>
                <a:spcPct val="120000"/>
              </a:lnSpc>
            </a:pPr>
            <a:r>
              <a:rPr lang="en-US" altLang="en-US" dirty="0">
                <a:latin typeface="Calibri" panose="020F0502020204030204" pitchFamily="34" charset="0"/>
              </a:rPr>
              <a:t>Queries regarding aggregated information should be answered using data cube, when possible</a:t>
            </a:r>
          </a:p>
        </p:txBody>
      </p:sp>
      <p:pic>
        <p:nvPicPr>
          <p:cNvPr id="4" name="Picture 6" descr="http://www.aussurveys.com.au/wp-content/uploads/2013/09/img-cube-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598" y="1171574"/>
            <a:ext cx="5238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77705"/>
      </p:ext>
    </p:extLst>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87680" y="304800"/>
            <a:ext cx="11129554" cy="685800"/>
          </a:xfrm>
        </p:spPr>
        <p:txBody>
          <a:bodyPr>
            <a:normAutofit/>
          </a:bodyPr>
          <a:lstStyle/>
          <a:p>
            <a:pPr eaLnBrk="1" hangingPunct="1"/>
            <a:r>
              <a:rPr lang="en-US" altLang="en-US" dirty="0"/>
              <a:t>Automatic Concept Hierarchy Generation</a:t>
            </a:r>
          </a:p>
        </p:txBody>
      </p:sp>
      <p:sp>
        <p:nvSpPr>
          <p:cNvPr id="65540" name="Rectangle 3"/>
          <p:cNvSpPr>
            <a:spLocks noGrp="1" noChangeArrowheads="1"/>
          </p:cNvSpPr>
          <p:nvPr>
            <p:ph type="body" idx="1"/>
          </p:nvPr>
        </p:nvSpPr>
        <p:spPr>
          <a:xfrm>
            <a:off x="696686" y="1295400"/>
            <a:ext cx="10668000" cy="2286000"/>
          </a:xfrm>
        </p:spPr>
        <p:txBody>
          <a:bodyPr/>
          <a:lstStyle/>
          <a:p>
            <a:pPr eaLnBrk="1" hangingPunct="1">
              <a:lnSpc>
                <a:spcPct val="90000"/>
              </a:lnSpc>
            </a:pPr>
            <a:r>
              <a:rPr lang="en-US" altLang="en-US" sz="2400" dirty="0">
                <a:ea typeface="Calibri" panose="020F0502020204030204" pitchFamily="34" charset="0"/>
                <a:cs typeface="Calibri" panose="020F0502020204030204" pitchFamily="34" charset="0"/>
              </a:rPr>
              <a:t>Some hierarchies can be automatically generated based on the analysis of the number of distinct values per attribute in the data set </a:t>
            </a:r>
          </a:p>
          <a:p>
            <a:pPr lvl="1" eaLnBrk="1" hangingPunct="1">
              <a:lnSpc>
                <a:spcPct val="90000"/>
              </a:lnSpc>
            </a:pPr>
            <a:r>
              <a:rPr lang="en-US" altLang="en-US" sz="2400" dirty="0">
                <a:ea typeface="Calibri" panose="020F0502020204030204" pitchFamily="34" charset="0"/>
                <a:cs typeface="Calibri" panose="020F0502020204030204" pitchFamily="34" charset="0"/>
              </a:rPr>
              <a:t>The attribute with the most distinct values is placed at the lowest level of the hierarchy</a:t>
            </a:r>
          </a:p>
          <a:p>
            <a:pPr lvl="1" eaLnBrk="1" hangingPunct="1">
              <a:lnSpc>
                <a:spcPct val="90000"/>
              </a:lnSpc>
            </a:pPr>
            <a:r>
              <a:rPr lang="en-US" altLang="en-US" sz="2400" dirty="0">
                <a:ea typeface="Calibri" panose="020F0502020204030204" pitchFamily="34" charset="0"/>
                <a:cs typeface="Calibri" panose="020F0502020204030204" pitchFamily="34" charset="0"/>
              </a:rPr>
              <a:t>Exceptions, e.g., weekday, month, quarter, year</a:t>
            </a:r>
          </a:p>
        </p:txBody>
      </p:sp>
      <p:grpSp>
        <p:nvGrpSpPr>
          <p:cNvPr id="65541" name="Group 4"/>
          <p:cNvGrpSpPr>
            <a:grpSpLocks/>
          </p:cNvGrpSpPr>
          <p:nvPr/>
        </p:nvGrpSpPr>
        <p:grpSpPr bwMode="auto">
          <a:xfrm>
            <a:off x="2438400" y="3542207"/>
            <a:ext cx="7175500" cy="2728913"/>
            <a:chOff x="672" y="2438"/>
            <a:chExt cx="4520" cy="1719"/>
          </a:xfrm>
        </p:grpSpPr>
        <p:sp>
          <p:nvSpPr>
            <p:cNvPr id="65542" name="Oval 5"/>
            <p:cNvSpPr>
              <a:spLocks noChangeArrowheads="1"/>
            </p:cNvSpPr>
            <p:nvPr/>
          </p:nvSpPr>
          <p:spPr bwMode="auto">
            <a:xfrm>
              <a:off x="672" y="249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country</a:t>
              </a:r>
            </a:p>
          </p:txBody>
        </p:sp>
        <p:sp>
          <p:nvSpPr>
            <p:cNvPr id="65543" name="Oval 6"/>
            <p:cNvSpPr>
              <a:spLocks noChangeArrowheads="1"/>
            </p:cNvSpPr>
            <p:nvPr/>
          </p:nvSpPr>
          <p:spPr bwMode="auto">
            <a:xfrm>
              <a:off x="708" y="2952"/>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province_or_ state</a:t>
              </a:r>
            </a:p>
          </p:txBody>
        </p:sp>
        <p:sp>
          <p:nvSpPr>
            <p:cNvPr id="65544" name="Oval 7"/>
            <p:cNvSpPr>
              <a:spLocks noChangeArrowheads="1"/>
            </p:cNvSpPr>
            <p:nvPr/>
          </p:nvSpPr>
          <p:spPr bwMode="auto">
            <a:xfrm>
              <a:off x="756" y="345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city</a:t>
              </a:r>
            </a:p>
          </p:txBody>
        </p:sp>
        <p:sp>
          <p:nvSpPr>
            <p:cNvPr id="65545" name="Oval 8"/>
            <p:cNvSpPr>
              <a:spLocks noChangeArrowheads="1"/>
            </p:cNvSpPr>
            <p:nvPr/>
          </p:nvSpPr>
          <p:spPr bwMode="auto">
            <a:xfrm>
              <a:off x="744" y="393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street</a:t>
              </a:r>
            </a:p>
          </p:txBody>
        </p:sp>
        <p:sp>
          <p:nvSpPr>
            <p:cNvPr id="65546" name="Line 9"/>
            <p:cNvSpPr>
              <a:spLocks noChangeShapeType="1"/>
            </p:cNvSpPr>
            <p:nvPr/>
          </p:nvSpPr>
          <p:spPr bwMode="auto">
            <a:xfrm flipH="1">
              <a:off x="1836" y="2736"/>
              <a:ext cx="0" cy="24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7" name="Line 10"/>
            <p:cNvSpPr>
              <a:spLocks noChangeShapeType="1"/>
            </p:cNvSpPr>
            <p:nvPr/>
          </p:nvSpPr>
          <p:spPr bwMode="auto">
            <a:xfrm>
              <a:off x="1836" y="3096"/>
              <a:ext cx="0" cy="3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8" name="Line 11"/>
            <p:cNvSpPr>
              <a:spLocks noChangeShapeType="1"/>
            </p:cNvSpPr>
            <p:nvPr/>
          </p:nvSpPr>
          <p:spPr bwMode="auto">
            <a:xfrm>
              <a:off x="1836" y="3612"/>
              <a:ext cx="0" cy="3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9" name="Text Box 12"/>
            <p:cNvSpPr txBox="1">
              <a:spLocks noChangeArrowheads="1"/>
            </p:cNvSpPr>
            <p:nvPr/>
          </p:nvSpPr>
          <p:spPr bwMode="auto">
            <a:xfrm>
              <a:off x="3534" y="2438"/>
              <a:ext cx="14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15 distinct values</a:t>
              </a:r>
            </a:p>
          </p:txBody>
        </p:sp>
        <p:sp>
          <p:nvSpPr>
            <p:cNvPr id="65550" name="Text Box 13"/>
            <p:cNvSpPr txBox="1">
              <a:spLocks noChangeArrowheads="1"/>
            </p:cNvSpPr>
            <p:nvPr/>
          </p:nvSpPr>
          <p:spPr bwMode="auto">
            <a:xfrm>
              <a:off x="3552" y="2942"/>
              <a:ext cx="1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365 distinct values</a:t>
              </a:r>
            </a:p>
          </p:txBody>
        </p:sp>
        <p:sp>
          <p:nvSpPr>
            <p:cNvPr id="65551" name="Text Box 14"/>
            <p:cNvSpPr txBox="1">
              <a:spLocks noChangeArrowheads="1"/>
            </p:cNvSpPr>
            <p:nvPr/>
          </p:nvSpPr>
          <p:spPr bwMode="auto">
            <a:xfrm>
              <a:off x="3460" y="3410"/>
              <a:ext cx="16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3567 distinct values</a:t>
              </a:r>
            </a:p>
          </p:txBody>
        </p:sp>
        <p:sp>
          <p:nvSpPr>
            <p:cNvPr id="65552" name="Text Box 15"/>
            <p:cNvSpPr txBox="1">
              <a:spLocks noChangeArrowheads="1"/>
            </p:cNvSpPr>
            <p:nvPr/>
          </p:nvSpPr>
          <p:spPr bwMode="auto">
            <a:xfrm>
              <a:off x="3278" y="3866"/>
              <a:ext cx="19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674,339 distinct values</a:t>
              </a:r>
            </a:p>
          </p:txBody>
        </p:sp>
      </p:grpSp>
    </p:spTree>
    <p:extLst>
      <p:ext uri="{BB962C8B-B14F-4D97-AF65-F5344CB8AC3E}">
        <p14:creationId xmlns:p14="http://schemas.microsoft.com/office/powerpoint/2010/main" val="33377503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71600" y="152400"/>
            <a:ext cx="9525000" cy="762000"/>
          </a:xfrm>
        </p:spPr>
        <p:txBody>
          <a:bodyPr/>
          <a:lstStyle/>
          <a:p>
            <a:pPr eaLnBrk="1" hangingPunct="1"/>
            <a:r>
              <a:rPr lang="en-US" altLang="en-US" dirty="0"/>
              <a:t>Sampling</a:t>
            </a:r>
          </a:p>
        </p:txBody>
      </p:sp>
      <p:sp>
        <p:nvSpPr>
          <p:cNvPr id="47108" name="Rectangle 3"/>
          <p:cNvSpPr>
            <a:spLocks noGrp="1" noChangeArrowheads="1"/>
          </p:cNvSpPr>
          <p:nvPr>
            <p:ph type="body" idx="1"/>
          </p:nvPr>
        </p:nvSpPr>
        <p:spPr>
          <a:xfrm>
            <a:off x="627017" y="1371600"/>
            <a:ext cx="10711543" cy="5181600"/>
          </a:xfrm>
        </p:spPr>
        <p:txBody>
          <a:bodyPr/>
          <a:lstStyle/>
          <a:p>
            <a:pPr eaLnBrk="1" hangingPunct="1">
              <a:lnSpc>
                <a:spcPct val="120000"/>
              </a:lnSpc>
            </a:pPr>
            <a:r>
              <a:rPr lang="en-US" altLang="en-US" sz="2400" dirty="0"/>
              <a:t>Sampling: obtaining a small sample </a:t>
            </a:r>
            <a:r>
              <a:rPr lang="en-US" altLang="en-US" sz="2400" i="1" dirty="0"/>
              <a:t>s</a:t>
            </a:r>
            <a:r>
              <a:rPr lang="en-US" altLang="en-US" sz="2400" dirty="0"/>
              <a:t> to represent the whole data set </a:t>
            </a:r>
            <a:r>
              <a:rPr lang="en-US" altLang="en-US" sz="2400" i="1" dirty="0"/>
              <a:t>N</a:t>
            </a:r>
          </a:p>
          <a:p>
            <a:pPr eaLnBrk="1" hangingPunct="1">
              <a:lnSpc>
                <a:spcPct val="120000"/>
              </a:lnSpc>
            </a:pPr>
            <a:r>
              <a:rPr lang="en-US" altLang="en-US" sz="2400" dirty="0"/>
              <a:t>Allow a mining algorithm to run in complexity that is potentially sub-linear to the size of the data</a:t>
            </a:r>
          </a:p>
          <a:p>
            <a:pPr eaLnBrk="1" hangingPunct="1">
              <a:lnSpc>
                <a:spcPct val="120000"/>
              </a:lnSpc>
            </a:pPr>
            <a:r>
              <a:rPr lang="en-US" altLang="en-US" sz="2400" dirty="0"/>
              <a:t>Key principle: Choose a </a:t>
            </a:r>
            <a:r>
              <a:rPr lang="en-US" altLang="en-US" sz="2400" b="1" dirty="0"/>
              <a:t>representative</a:t>
            </a:r>
            <a:r>
              <a:rPr lang="en-US" altLang="en-US" sz="2400" dirty="0"/>
              <a:t> subset of the data</a:t>
            </a:r>
          </a:p>
          <a:p>
            <a:pPr lvl="1" eaLnBrk="1" hangingPunct="1">
              <a:lnSpc>
                <a:spcPct val="120000"/>
              </a:lnSpc>
            </a:pPr>
            <a:r>
              <a:rPr lang="en-US" altLang="en-US" sz="2400" dirty="0"/>
              <a:t>Simple random sampling may have very poor performance in the presence of skew</a:t>
            </a:r>
          </a:p>
          <a:p>
            <a:pPr lvl="1" eaLnBrk="1" hangingPunct="1">
              <a:lnSpc>
                <a:spcPct val="120000"/>
              </a:lnSpc>
            </a:pPr>
            <a:r>
              <a:rPr lang="en-US" altLang="en-US" sz="2400" dirty="0"/>
              <a:t>Develop adaptive sampling methods, e.g., stratified sampling: </a:t>
            </a:r>
          </a:p>
          <a:p>
            <a:pPr eaLnBrk="1" hangingPunct="1">
              <a:lnSpc>
                <a:spcPct val="120000"/>
              </a:lnSpc>
            </a:pPr>
            <a:r>
              <a:rPr lang="en-US" altLang="en-US" sz="2400" dirty="0"/>
              <a:t>Note: Sampling may not reduce database I/</a:t>
            </a:r>
            <a:r>
              <a:rPr lang="en-US" altLang="en-US" sz="2400" dirty="0" err="1"/>
              <a:t>Os</a:t>
            </a:r>
            <a:r>
              <a:rPr lang="en-US" altLang="en-US" sz="2400" dirty="0"/>
              <a:t> (page at a time)</a:t>
            </a:r>
          </a:p>
        </p:txBody>
      </p:sp>
    </p:spTree>
    <p:extLst>
      <p:ext uri="{BB962C8B-B14F-4D97-AF65-F5344CB8AC3E}">
        <p14:creationId xmlns:p14="http://schemas.microsoft.com/office/powerpoint/2010/main" val="38137824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6895101" y="1224528"/>
            <a:ext cx="4579843" cy="2415511"/>
            <a:chOff x="2400300" y="1771650"/>
            <a:chExt cx="7334250" cy="4362450"/>
          </a:xfrm>
        </p:grpSpPr>
        <p:sp>
          <p:nvSpPr>
            <p:cNvPr id="58" name="Text Box 3"/>
            <p:cNvSpPr txBox="1">
              <a:spLocks noChangeArrowheads="1"/>
            </p:cNvSpPr>
            <p:nvPr/>
          </p:nvSpPr>
          <p:spPr bwMode="auto">
            <a:xfrm rot="20586437">
              <a:off x="5267677" y="2702929"/>
              <a:ext cx="2185286" cy="178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SRSWOR</a:t>
              </a:r>
            </a:p>
            <a:p>
              <a:r>
                <a:rPr lang="en-US" altLang="en-US" sz="2000" dirty="0">
                  <a:latin typeface="+mj-lt"/>
                </a:rPr>
                <a:t>(simple random</a:t>
              </a:r>
            </a:p>
            <a:p>
              <a:r>
                <a:rPr lang="en-US" altLang="en-US" sz="2000" dirty="0">
                  <a:latin typeface="+mj-lt"/>
                </a:rPr>
                <a:t> sample without </a:t>
              </a:r>
            </a:p>
            <a:p>
              <a:r>
                <a:rPr lang="en-US" altLang="en-US" sz="2000" dirty="0">
                  <a:latin typeface="+mj-lt"/>
                </a:rPr>
                <a:t>replacement)</a:t>
              </a:r>
            </a:p>
          </p:txBody>
        </p:sp>
        <p:grpSp>
          <p:nvGrpSpPr>
            <p:cNvPr id="59" name="Group 4"/>
            <p:cNvGrpSpPr>
              <a:grpSpLocks/>
            </p:cNvGrpSpPr>
            <p:nvPr/>
          </p:nvGrpSpPr>
          <p:grpSpPr bwMode="auto">
            <a:xfrm>
              <a:off x="7219950" y="1771650"/>
              <a:ext cx="2438400" cy="1676400"/>
              <a:chOff x="3588" y="1116"/>
              <a:chExt cx="1536" cy="1056"/>
            </a:xfrm>
          </p:grpSpPr>
          <p:sp>
            <p:nvSpPr>
              <p:cNvPr id="80" name="AutoShape 5"/>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1" name="Oval 6"/>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2" name="Oval 7"/>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3" name="Oval 8"/>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60" name="Text Box 9"/>
            <p:cNvSpPr txBox="1">
              <a:spLocks noChangeArrowheads="1"/>
            </p:cNvSpPr>
            <p:nvPr/>
          </p:nvSpPr>
          <p:spPr bwMode="auto">
            <a:xfrm rot="848056">
              <a:off x="5573222" y="5064096"/>
              <a:ext cx="1043971" cy="5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SRSWR</a:t>
              </a:r>
            </a:p>
          </p:txBody>
        </p:sp>
        <p:grpSp>
          <p:nvGrpSpPr>
            <p:cNvPr id="61" name="Group 10"/>
            <p:cNvGrpSpPr>
              <a:grpSpLocks/>
            </p:cNvGrpSpPr>
            <p:nvPr/>
          </p:nvGrpSpPr>
          <p:grpSpPr bwMode="auto">
            <a:xfrm>
              <a:off x="7296150" y="4457700"/>
              <a:ext cx="2438400" cy="1676400"/>
              <a:chOff x="3636" y="2808"/>
              <a:chExt cx="1536" cy="1056"/>
            </a:xfrm>
          </p:grpSpPr>
          <p:sp>
            <p:nvSpPr>
              <p:cNvPr id="76" name="AutoShape 11"/>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7" name="Oval 12"/>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8" name="Oval 13"/>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9" name="Oval 14"/>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2" name="Group 15"/>
            <p:cNvGrpSpPr>
              <a:grpSpLocks/>
            </p:cNvGrpSpPr>
            <p:nvPr/>
          </p:nvGrpSpPr>
          <p:grpSpPr bwMode="auto">
            <a:xfrm>
              <a:off x="2400300" y="1905001"/>
              <a:ext cx="2724150" cy="4152900"/>
              <a:chOff x="564" y="1284"/>
              <a:chExt cx="1716" cy="2616"/>
            </a:xfrm>
          </p:grpSpPr>
          <p:sp>
            <p:nvSpPr>
              <p:cNvPr id="65" name="AutoShape 16"/>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6" name="Oval 17"/>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7" name="Oval 18"/>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8" name="Oval 19"/>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9" name="Oval 20"/>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0" name="Oval 21"/>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1" name="Oval 22"/>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2" name="Oval 23"/>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3" name="Oval 24"/>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4" name="Oval 25"/>
              <p:cNvSpPr>
                <a:spLocks noChangeArrowheads="1"/>
              </p:cNvSpPr>
              <p:nvPr/>
            </p:nvSpPr>
            <p:spPr bwMode="auto">
              <a:xfrm>
                <a:off x="1620" y="2424"/>
                <a:ext cx="540" cy="360"/>
              </a:xfrm>
              <a:prstGeom prst="ellipse">
                <a:avLst/>
              </a:prstGeom>
              <a:solidFill>
                <a:srgbClr val="423E7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5" name="Text Box 26"/>
              <p:cNvSpPr txBox="1">
                <a:spLocks noChangeArrowheads="1"/>
              </p:cNvSpPr>
              <p:nvPr/>
            </p:nvSpPr>
            <p:spPr bwMode="auto">
              <a:xfrm>
                <a:off x="829" y="1447"/>
                <a:ext cx="1162"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Raw Data</a:t>
                </a:r>
              </a:p>
            </p:txBody>
          </p:sp>
        </p:grpSp>
        <p:sp>
          <p:nvSpPr>
            <p:cNvPr id="63" name="Line 27"/>
            <p:cNvSpPr>
              <a:spLocks noChangeShapeType="1"/>
            </p:cNvSpPr>
            <p:nvPr/>
          </p:nvSpPr>
          <p:spPr bwMode="auto">
            <a:xfrm flipV="1">
              <a:off x="5334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8"/>
            <p:cNvSpPr>
              <a:spLocks noChangeShapeType="1"/>
            </p:cNvSpPr>
            <p:nvPr/>
          </p:nvSpPr>
          <p:spPr bwMode="auto">
            <a:xfrm>
              <a:off x="5353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8131" name="Rectangle 2"/>
          <p:cNvSpPr>
            <a:spLocks noGrp="1" noChangeArrowheads="1"/>
          </p:cNvSpPr>
          <p:nvPr>
            <p:ph type="title"/>
          </p:nvPr>
        </p:nvSpPr>
        <p:spPr>
          <a:xfrm>
            <a:off x="1371600" y="152400"/>
            <a:ext cx="9525000" cy="762000"/>
          </a:xfrm>
        </p:spPr>
        <p:txBody>
          <a:bodyPr/>
          <a:lstStyle/>
          <a:p>
            <a:pPr eaLnBrk="1" hangingPunct="1"/>
            <a:r>
              <a:rPr lang="en-US" altLang="en-US"/>
              <a:t>Types of Sampling</a:t>
            </a:r>
          </a:p>
        </p:txBody>
      </p:sp>
      <p:sp>
        <p:nvSpPr>
          <p:cNvPr id="48132" name="Rectangle 3"/>
          <p:cNvSpPr>
            <a:spLocks noGrp="1" noChangeArrowheads="1"/>
          </p:cNvSpPr>
          <p:nvPr>
            <p:ph type="body" idx="1"/>
          </p:nvPr>
        </p:nvSpPr>
        <p:spPr>
          <a:xfrm>
            <a:off x="571351" y="1139926"/>
            <a:ext cx="6222412" cy="5592568"/>
          </a:xfrm>
        </p:spPr>
        <p:txBody>
          <a:bodyPr/>
          <a:lstStyle/>
          <a:p>
            <a:pPr eaLnBrk="1" hangingPunct="1">
              <a:spcAft>
                <a:spcPts val="300"/>
              </a:spcAft>
            </a:pPr>
            <a:r>
              <a:rPr lang="en-US" altLang="en-US" sz="2400" b="1" dirty="0"/>
              <a:t>Simple random sampling:  </a:t>
            </a:r>
            <a:r>
              <a:rPr lang="en-US" altLang="en-US" sz="2400" dirty="0"/>
              <a:t>equal probability of selecting any particular item</a:t>
            </a:r>
          </a:p>
          <a:p>
            <a:pPr eaLnBrk="1" hangingPunct="1">
              <a:spcAft>
                <a:spcPts val="300"/>
              </a:spcAft>
            </a:pPr>
            <a:r>
              <a:rPr lang="en-US" altLang="en-US" sz="2400" b="1" dirty="0"/>
              <a:t>Sampling without replacement</a:t>
            </a:r>
          </a:p>
          <a:p>
            <a:pPr lvl="1" eaLnBrk="1" hangingPunct="1">
              <a:spcAft>
                <a:spcPts val="300"/>
              </a:spcAft>
            </a:pPr>
            <a:r>
              <a:rPr lang="en-US" altLang="en-US" sz="2400" dirty="0"/>
              <a:t>Once an object is selected, it is removed from the population</a:t>
            </a:r>
          </a:p>
          <a:p>
            <a:pPr eaLnBrk="1" hangingPunct="1">
              <a:spcAft>
                <a:spcPts val="300"/>
              </a:spcAft>
            </a:pPr>
            <a:r>
              <a:rPr lang="en-US" altLang="en-US" sz="2400" b="1" dirty="0"/>
              <a:t>Sampling with replacement</a:t>
            </a:r>
          </a:p>
          <a:p>
            <a:pPr lvl="1" eaLnBrk="1" hangingPunct="1">
              <a:spcAft>
                <a:spcPts val="300"/>
              </a:spcAft>
            </a:pPr>
            <a:r>
              <a:rPr lang="en-US" altLang="en-US" sz="2400" dirty="0"/>
              <a:t>A selected object is not removed from the population</a:t>
            </a:r>
          </a:p>
          <a:p>
            <a:pPr>
              <a:spcAft>
                <a:spcPts val="300"/>
              </a:spcAft>
            </a:pPr>
            <a:r>
              <a:rPr lang="en-US" altLang="en-US" sz="2400" b="1" dirty="0"/>
              <a:t>Stratified sampling</a:t>
            </a:r>
          </a:p>
          <a:p>
            <a:pPr lvl="1">
              <a:spcAft>
                <a:spcPts val="300"/>
              </a:spcAft>
            </a:pPr>
            <a:r>
              <a:rPr lang="en-US" altLang="en-US" sz="2400" dirty="0"/>
              <a:t>Partition (or cluster) the data set, and draw samples from each partition (proportionally, i.e., approximately the same percentage of the data)</a:t>
            </a:r>
            <a:endParaRPr lang="en-US" altLang="en-US" sz="2400" b="1" dirty="0"/>
          </a:p>
        </p:txBody>
      </p:sp>
      <p:pic>
        <p:nvPicPr>
          <p:cNvPr id="86" name="Picture 2"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60" y="3870104"/>
            <a:ext cx="3718432" cy="286239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 Box 26"/>
          <p:cNvSpPr txBox="1">
            <a:spLocks noChangeArrowheads="1"/>
          </p:cNvSpPr>
          <p:nvPr/>
        </p:nvSpPr>
        <p:spPr bwMode="auto">
          <a:xfrm>
            <a:off x="6649407" y="4593651"/>
            <a:ext cx="2073516" cy="400110"/>
          </a:xfrm>
          <a:prstGeom prst="rect">
            <a:avLst/>
          </a:prstGeom>
          <a:solidFill>
            <a:srgbClr val="92D050"/>
          </a:solidFill>
          <a:ln>
            <a:noFill/>
          </a:ln>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Stratified sampling</a:t>
            </a:r>
          </a:p>
        </p:txBody>
      </p:sp>
    </p:spTree>
    <p:extLst>
      <p:ext uri="{BB962C8B-B14F-4D97-AF65-F5344CB8AC3E}">
        <p14:creationId xmlns:p14="http://schemas.microsoft.com/office/powerpoint/2010/main" val="2769644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15290" y="306977"/>
            <a:ext cx="8908869" cy="685800"/>
          </a:xfrm>
        </p:spPr>
        <p:txBody>
          <a:bodyPr>
            <a:normAutofit/>
          </a:bodyPr>
          <a:lstStyle/>
          <a:p>
            <a:pPr eaLnBrk="1" hangingPunct="1"/>
            <a:r>
              <a:rPr lang="en-US" altLang="en-US" dirty="0"/>
              <a:t>Data Reduction</a:t>
            </a:r>
          </a:p>
        </p:txBody>
      </p:sp>
      <p:sp>
        <p:nvSpPr>
          <p:cNvPr id="28676" name="Rectangle 3"/>
          <p:cNvSpPr>
            <a:spLocks noGrp="1" noChangeArrowheads="1"/>
          </p:cNvSpPr>
          <p:nvPr>
            <p:ph type="body" idx="1"/>
          </p:nvPr>
        </p:nvSpPr>
        <p:spPr>
          <a:xfrm>
            <a:off x="596536" y="1162594"/>
            <a:ext cx="10959737" cy="5543006"/>
          </a:xfrm>
        </p:spPr>
        <p:txBody>
          <a:bodyPr/>
          <a:lstStyle/>
          <a:p>
            <a:pPr eaLnBrk="1" hangingPunct="1">
              <a:spcAft>
                <a:spcPts val="600"/>
              </a:spcAft>
            </a:pPr>
            <a:r>
              <a:rPr lang="en-US" altLang="en-US" sz="2400" b="1" dirty="0"/>
              <a:t>Data reduction</a:t>
            </a:r>
            <a:r>
              <a:rPr lang="en-US" altLang="en-US" sz="2400" dirty="0"/>
              <a:t>: </a:t>
            </a:r>
          </a:p>
          <a:p>
            <a:pPr lvl="1">
              <a:spcAft>
                <a:spcPts val="600"/>
              </a:spcAft>
            </a:pPr>
            <a:r>
              <a:rPr lang="en-US" altLang="en-US" sz="2400" dirty="0"/>
              <a:t>Obtain a reduced representation of the data set </a:t>
            </a:r>
          </a:p>
          <a:p>
            <a:pPr lvl="2">
              <a:spcAft>
                <a:spcPts val="600"/>
              </a:spcAft>
            </a:pPr>
            <a:r>
              <a:rPr lang="en-US" altLang="en-US" sz="2400" dirty="0"/>
              <a:t>much smaller in volume but yet produces </a:t>
            </a:r>
            <a:r>
              <a:rPr lang="en-US" altLang="en-US" sz="2400" i="1" dirty="0"/>
              <a:t>almost</a:t>
            </a:r>
            <a:r>
              <a:rPr lang="en-US" altLang="en-US" sz="2400" dirty="0"/>
              <a:t> the same analytical results</a:t>
            </a:r>
          </a:p>
          <a:p>
            <a:pPr eaLnBrk="1" hangingPunct="1">
              <a:spcAft>
                <a:spcPts val="600"/>
              </a:spcAft>
            </a:pPr>
            <a:r>
              <a:rPr lang="en-US" altLang="en-US" sz="2400" dirty="0"/>
              <a:t>Why data reduction?</a:t>
            </a:r>
            <a:r>
              <a:rPr lang="en-US" altLang="en-US" sz="2400" dirty="0">
                <a:cs typeface="Tahoma" panose="020B0604030504040204" pitchFamily="34" charset="0"/>
              </a:rPr>
              <a:t>—</a:t>
            </a:r>
            <a:r>
              <a:rPr lang="en-US" altLang="en-US" sz="2400" dirty="0"/>
              <a:t>A database/data warehouse may store terabytes of data</a:t>
            </a:r>
          </a:p>
          <a:p>
            <a:pPr lvl="1">
              <a:spcAft>
                <a:spcPts val="600"/>
              </a:spcAft>
            </a:pPr>
            <a:r>
              <a:rPr lang="en-US" altLang="en-US" sz="2400" dirty="0"/>
              <a:t>Complex analysis may take a very long time to run on the complete data set</a:t>
            </a:r>
          </a:p>
          <a:p>
            <a:pPr>
              <a:spcAft>
                <a:spcPts val="600"/>
              </a:spcAft>
            </a:pPr>
            <a:r>
              <a:rPr lang="en-US" altLang="en-US" sz="2400" b="1" dirty="0"/>
              <a:t>Methods for data reduction </a:t>
            </a:r>
            <a:r>
              <a:rPr lang="en-US" altLang="en-US" sz="2400" dirty="0"/>
              <a:t>(also </a:t>
            </a:r>
            <a:r>
              <a:rPr lang="en-US" altLang="en-US" sz="2400" i="1" dirty="0"/>
              <a:t>data size reduction </a:t>
            </a:r>
            <a:r>
              <a:rPr lang="en-US" altLang="en-US" sz="2400" dirty="0"/>
              <a:t>or </a:t>
            </a:r>
            <a:r>
              <a:rPr lang="en-US" altLang="en-US" sz="2400" i="1" dirty="0" err="1"/>
              <a:t>numerosity</a:t>
            </a:r>
            <a:r>
              <a:rPr lang="en-US" altLang="en-US" sz="2400" i="1" dirty="0"/>
              <a:t> reduction</a:t>
            </a:r>
            <a:r>
              <a:rPr lang="en-US" altLang="en-US" sz="2400" dirty="0"/>
              <a:t>) </a:t>
            </a:r>
          </a:p>
          <a:p>
            <a:pPr lvl="1">
              <a:spcAft>
                <a:spcPts val="600"/>
              </a:spcAft>
            </a:pPr>
            <a:r>
              <a:rPr lang="en-US" altLang="en-US" sz="2400" dirty="0"/>
              <a:t>Regression and Log-Linear Models</a:t>
            </a:r>
          </a:p>
          <a:p>
            <a:pPr lvl="1">
              <a:spcAft>
                <a:spcPts val="600"/>
              </a:spcAft>
            </a:pPr>
            <a:r>
              <a:rPr lang="en-US" altLang="en-US" sz="2400" dirty="0"/>
              <a:t>Histograms, clustering, sampling</a:t>
            </a:r>
          </a:p>
          <a:p>
            <a:pPr lvl="1">
              <a:spcAft>
                <a:spcPts val="600"/>
              </a:spcAft>
            </a:pPr>
            <a:r>
              <a:rPr lang="en-US" altLang="en-US" sz="2400" dirty="0"/>
              <a:t>Data cube aggregation</a:t>
            </a:r>
          </a:p>
          <a:p>
            <a:pPr lvl="1">
              <a:spcAft>
                <a:spcPts val="600"/>
              </a:spcAft>
            </a:pPr>
            <a:r>
              <a:rPr lang="en-US" altLang="en-US" sz="2400" dirty="0"/>
              <a:t>Data compression</a:t>
            </a:r>
          </a:p>
        </p:txBody>
      </p:sp>
    </p:spTree>
    <p:extLst>
      <p:ext uri="{BB962C8B-B14F-4D97-AF65-F5344CB8AC3E}">
        <p14:creationId xmlns:p14="http://schemas.microsoft.com/office/powerpoint/2010/main" val="6956411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istogram, seaborn.pdf"/>
          <p:cNvPicPr>
            <a:picLocks noChangeAspect="1"/>
          </p:cNvPicPr>
          <p:nvPr/>
        </p:nvPicPr>
        <p:blipFill>
          <a:blip r:embed="rId3">
            <a:extLst>
              <a:ext uri="{28A0092B-C50C-407E-A947-70E740481C1C}">
                <a14:useLocalDpi xmlns:a14="http://schemas.microsoft.com/office/drawing/2010/main" val="0"/>
              </a:ext>
            </a:extLst>
          </a:blip>
          <a:srcRect l="6662" t="6662" r="6662" b="6662"/>
          <a:stretch>
            <a:fillRect/>
          </a:stretch>
        </p:blipFill>
        <p:spPr bwMode="auto">
          <a:xfrm>
            <a:off x="6563196" y="4232248"/>
            <a:ext cx="2080960" cy="145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2"/>
          <p:cNvSpPr>
            <a:spLocks noGrp="1" noChangeArrowheads="1"/>
          </p:cNvSpPr>
          <p:nvPr>
            <p:ph type="title"/>
          </p:nvPr>
        </p:nvSpPr>
        <p:spPr>
          <a:xfrm>
            <a:off x="-71718" y="139336"/>
            <a:ext cx="12263717" cy="846781"/>
          </a:xfrm>
        </p:spPr>
        <p:txBody>
          <a:bodyPr>
            <a:normAutofit/>
          </a:bodyPr>
          <a:lstStyle/>
          <a:p>
            <a:r>
              <a:rPr lang="en-US" altLang="en-US" sz="3800" dirty="0"/>
              <a:t>Data Reduction: </a:t>
            </a:r>
            <a:r>
              <a:rPr lang="en-US" altLang="en-US" sz="3800" b="1" dirty="0"/>
              <a:t>Parametric vs. Non-Parametric Methods</a:t>
            </a:r>
            <a:r>
              <a:rPr lang="en-US" altLang="en-US" sz="3800" dirty="0"/>
              <a:t> </a:t>
            </a:r>
          </a:p>
        </p:txBody>
      </p:sp>
      <p:sp>
        <p:nvSpPr>
          <p:cNvPr id="40964" name="Rectangle 3"/>
          <p:cNvSpPr>
            <a:spLocks noGrp="1" noChangeArrowheads="1"/>
          </p:cNvSpPr>
          <p:nvPr>
            <p:ph type="body" idx="1"/>
          </p:nvPr>
        </p:nvSpPr>
        <p:spPr>
          <a:xfrm>
            <a:off x="600891" y="1245325"/>
            <a:ext cx="7828733" cy="5469799"/>
          </a:xfrm>
        </p:spPr>
        <p:txBody>
          <a:bodyPr/>
          <a:lstStyle/>
          <a:p>
            <a:pPr eaLnBrk="1" hangingPunct="1">
              <a:spcAft>
                <a:spcPts val="600"/>
              </a:spcAft>
            </a:pPr>
            <a:r>
              <a:rPr lang="en-US" altLang="en-US" sz="2400" dirty="0"/>
              <a:t>Reduce data volume by choosing alternative, </a:t>
            </a:r>
            <a:r>
              <a:rPr lang="en-US" altLang="en-US" sz="2400" i="1" dirty="0"/>
              <a:t>smaller forms</a:t>
            </a:r>
            <a:r>
              <a:rPr lang="en-US" altLang="en-US" sz="2400" dirty="0"/>
              <a:t> of data representation</a:t>
            </a:r>
          </a:p>
          <a:p>
            <a:pPr eaLnBrk="1" hangingPunct="1">
              <a:spcAft>
                <a:spcPts val="600"/>
              </a:spcAft>
            </a:pPr>
            <a:r>
              <a:rPr lang="en-US" altLang="en-US" sz="2400" b="1" dirty="0"/>
              <a:t>Parametric methods</a:t>
            </a:r>
            <a:r>
              <a:rPr lang="en-US" altLang="en-US" sz="2400" dirty="0"/>
              <a:t> (e.g., regression)</a:t>
            </a:r>
          </a:p>
          <a:p>
            <a:pPr lvl="1" eaLnBrk="1" hangingPunct="1">
              <a:spcAft>
                <a:spcPts val="600"/>
              </a:spcAft>
            </a:pPr>
            <a:r>
              <a:rPr lang="en-US" altLang="en-US" sz="2400" dirty="0"/>
              <a:t>Assume the data fits some model, estimate model parameters, store only the parameters, and discard the data (except possible outliers)</a:t>
            </a:r>
            <a:endParaRPr lang="en-US" altLang="en-US" sz="2400" dirty="0">
              <a:sym typeface="Symbol" panose="05050102010706020507" pitchFamily="18" charset="2"/>
            </a:endParaRPr>
          </a:p>
          <a:p>
            <a:pPr lvl="1" eaLnBrk="1" hangingPunct="1">
              <a:spcAft>
                <a:spcPts val="600"/>
              </a:spcAft>
            </a:pPr>
            <a:r>
              <a:rPr lang="en-US" altLang="en-US" sz="2400" dirty="0"/>
              <a:t>Ex.: Log-linear models—obtain value at a point in </a:t>
            </a:r>
            <a:r>
              <a:rPr lang="en-US" altLang="en-US" sz="2400" i="1" dirty="0"/>
              <a:t>m</a:t>
            </a:r>
            <a:r>
              <a:rPr lang="en-US" altLang="en-US" sz="2400" dirty="0"/>
              <a:t>-D space as the product on appropriate marginal subspaces </a:t>
            </a:r>
          </a:p>
          <a:p>
            <a:pPr eaLnBrk="1" hangingPunct="1">
              <a:spcAft>
                <a:spcPts val="600"/>
              </a:spcAft>
            </a:pPr>
            <a:r>
              <a:rPr lang="en-US" altLang="en-US" sz="2400" b="1" dirty="0"/>
              <a:t>Non-parametric</a:t>
            </a:r>
            <a:r>
              <a:rPr lang="en-US" altLang="en-US" sz="2400" dirty="0"/>
              <a:t> methods</a:t>
            </a:r>
            <a:r>
              <a:rPr lang="en-US" altLang="en-US" sz="2400" dirty="0">
                <a:sym typeface="Symbol" panose="05050102010706020507" pitchFamily="18" charset="2"/>
              </a:rPr>
              <a:t> </a:t>
            </a:r>
          </a:p>
          <a:p>
            <a:pPr lvl="1" eaLnBrk="1" hangingPunct="1">
              <a:spcAft>
                <a:spcPts val="600"/>
              </a:spcAft>
            </a:pPr>
            <a:r>
              <a:rPr lang="en-US" altLang="en-US" sz="2400" dirty="0">
                <a:sym typeface="Symbol" panose="05050102010706020507" pitchFamily="18" charset="2"/>
              </a:rPr>
              <a:t>Do not assume models</a:t>
            </a:r>
          </a:p>
          <a:p>
            <a:pPr lvl="1" eaLnBrk="1" hangingPunct="1">
              <a:spcAft>
                <a:spcPts val="600"/>
              </a:spcAft>
            </a:pPr>
            <a:r>
              <a:rPr lang="en-US" altLang="en-US" sz="2400" dirty="0">
                <a:sym typeface="Symbol" panose="05050102010706020507" pitchFamily="18" charset="2"/>
              </a:rPr>
              <a:t>Major families: histograms, clustering, sampling, … </a:t>
            </a:r>
          </a:p>
        </p:txBody>
      </p:sp>
      <p:grpSp>
        <p:nvGrpSpPr>
          <p:cNvPr id="4" name="Group 5"/>
          <p:cNvGrpSpPr>
            <a:grpSpLocks/>
          </p:cNvGrpSpPr>
          <p:nvPr/>
        </p:nvGrpSpPr>
        <p:grpSpPr bwMode="auto">
          <a:xfrm>
            <a:off x="8780795" y="1514262"/>
            <a:ext cx="2663824" cy="2226687"/>
            <a:chOff x="32758" y="-198621"/>
            <a:chExt cx="3053736" cy="2655651"/>
          </a:xfrm>
        </p:grpSpPr>
        <p:pic>
          <p:nvPicPr>
            <p:cNvPr id="5" name="Picture 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8" y="-198621"/>
              <a:ext cx="3053736" cy="2655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a:spLocks/>
            </p:cNvSpPr>
            <p:nvPr/>
          </p:nvSpPr>
          <p:spPr bwMode="auto">
            <a:xfrm>
              <a:off x="798644" y="-99891"/>
              <a:ext cx="1250109" cy="489425"/>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n-US" altLang="en-US" sz="2000" dirty="0"/>
                <a:t>tip vs. bill</a:t>
              </a:r>
            </a:p>
          </p:txBody>
        </p:sp>
      </p:grpSp>
      <p:sp>
        <p:nvSpPr>
          <p:cNvPr id="8" name="Text Box 54"/>
          <p:cNvSpPr txBox="1">
            <a:spLocks noChangeArrowheads="1"/>
          </p:cNvSpPr>
          <p:nvPr/>
        </p:nvSpPr>
        <p:spPr bwMode="auto">
          <a:xfrm>
            <a:off x="8789347" y="5669334"/>
            <a:ext cx="1517988" cy="646331"/>
          </a:xfrm>
          <a:prstGeom prst="rect">
            <a:avLst/>
          </a:prstGeom>
          <a:solidFill>
            <a:srgbClr val="F0CDBC"/>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800" dirty="0">
                <a:latin typeface="+mn-lt"/>
              </a:rPr>
              <a:t>Clustering on the Raw Data </a:t>
            </a:r>
          </a:p>
        </p:txBody>
      </p:sp>
      <p:grpSp>
        <p:nvGrpSpPr>
          <p:cNvPr id="9" name="Group 8"/>
          <p:cNvGrpSpPr/>
          <p:nvPr/>
        </p:nvGrpSpPr>
        <p:grpSpPr>
          <a:xfrm>
            <a:off x="10314343" y="4137489"/>
            <a:ext cx="1598480" cy="1511140"/>
            <a:chOff x="5670901" y="3594846"/>
            <a:chExt cx="3122800" cy="2353760"/>
          </a:xfrm>
        </p:grpSpPr>
        <p:sp>
          <p:nvSpPr>
            <p:cNvPr id="10" name="Rectangle 36"/>
            <p:cNvSpPr>
              <a:spLocks noChangeArrowheads="1"/>
            </p:cNvSpPr>
            <p:nvPr/>
          </p:nvSpPr>
          <p:spPr bwMode="auto">
            <a:xfrm>
              <a:off x="5670901" y="3594846"/>
              <a:ext cx="3122800" cy="2353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11" name="Group 37"/>
            <p:cNvGrpSpPr>
              <a:grpSpLocks/>
            </p:cNvGrpSpPr>
            <p:nvPr/>
          </p:nvGrpSpPr>
          <p:grpSpPr bwMode="auto">
            <a:xfrm>
              <a:off x="6001108" y="3979885"/>
              <a:ext cx="1996848" cy="1556897"/>
              <a:chOff x="3302" y="2032"/>
              <a:chExt cx="1511" cy="1395"/>
            </a:xfrm>
          </p:grpSpPr>
          <p:sp>
            <p:nvSpPr>
              <p:cNvPr id="12" name="AutoShape 38"/>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AutoShape 39"/>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4" name="AutoShape 40"/>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5" name="AutoShape 41"/>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6" name="AutoShape 42"/>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7" name="AutoShape 43"/>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8" name="AutoShape 44"/>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9" name="AutoShape 45"/>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 name="AutoShape 46"/>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1" name="AutoShape 47"/>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2" name="AutoShape 48"/>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3" name="AutoShape 49"/>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 name="AutoShape 50"/>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5" name="Freeform 51"/>
              <p:cNvSpPr>
                <a:spLocks/>
              </p:cNvSpPr>
              <p:nvPr/>
            </p:nvSpPr>
            <p:spPr bwMode="auto">
              <a:xfrm>
                <a:off x="4127" y="2032"/>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52"/>
              <p:cNvSpPr>
                <a:spLocks/>
              </p:cNvSpPr>
              <p:nvPr/>
            </p:nvSpPr>
            <p:spPr bwMode="auto">
              <a:xfrm>
                <a:off x="3812" y="2642"/>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53"/>
              <p:cNvSpPr>
                <a:spLocks/>
              </p:cNvSpPr>
              <p:nvPr/>
            </p:nvSpPr>
            <p:spPr bwMode="auto">
              <a:xfrm>
                <a:off x="3302" y="2065"/>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8" name="Group 3"/>
          <p:cNvGrpSpPr>
            <a:grpSpLocks/>
          </p:cNvGrpSpPr>
          <p:nvPr/>
        </p:nvGrpSpPr>
        <p:grpSpPr bwMode="auto">
          <a:xfrm>
            <a:off x="8665803" y="4146728"/>
            <a:ext cx="1598481" cy="1511141"/>
            <a:chOff x="274" y="1418"/>
            <a:chExt cx="2363" cy="2109"/>
          </a:xfrm>
        </p:grpSpPr>
        <p:sp>
          <p:nvSpPr>
            <p:cNvPr id="29" name="Rectangle 4"/>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0" name="AutoShape 5"/>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1" name="AutoShape 6"/>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2" name="AutoShape 7"/>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3" name="AutoShape 8"/>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4" name="AutoShape 9"/>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5" name="AutoShape 10"/>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6" name="AutoShape 11"/>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7" name="AutoShape 12"/>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8" name="Freeform 13"/>
            <p:cNvSpPr>
              <a:spLocks/>
            </p:cNvSpPr>
            <p:nvPr/>
          </p:nvSpPr>
          <p:spPr bwMode="auto">
            <a:xfrm>
              <a:off x="1376" y="1763"/>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utoShape 14"/>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0" name="AutoShape 15"/>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1" name="AutoShape 16"/>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2" name="AutoShape 17"/>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 name="AutoShape 18"/>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4" name="AutoShape 19"/>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5" name="AutoShape 20"/>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6" name="AutoShape 21"/>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7" name="AutoShape 22"/>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8" name="Freeform 23"/>
            <p:cNvSpPr>
              <a:spLocks/>
            </p:cNvSpPr>
            <p:nvPr/>
          </p:nvSpPr>
          <p:spPr bwMode="auto">
            <a:xfrm>
              <a:off x="1061" y="2373"/>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 name="Group 24"/>
            <p:cNvGrpSpPr>
              <a:grpSpLocks/>
            </p:cNvGrpSpPr>
            <p:nvPr/>
          </p:nvGrpSpPr>
          <p:grpSpPr bwMode="auto">
            <a:xfrm>
              <a:off x="551" y="1796"/>
              <a:ext cx="542" cy="954"/>
              <a:chOff x="551" y="1796"/>
              <a:chExt cx="542" cy="954"/>
            </a:xfrm>
          </p:grpSpPr>
          <p:sp>
            <p:nvSpPr>
              <p:cNvPr id="50" name="AutoShape 25"/>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 name="AutoShape 26"/>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2" name="AutoShape 27"/>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3" name="AutoShape 28"/>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4" name="AutoShape 29"/>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5" name="AutoShape 30"/>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6" name="AutoShape 31"/>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7" name="AutoShape 32"/>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8" name="AutoShape 33"/>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9" name="AutoShape 34"/>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0" name="Freeform 35"/>
              <p:cNvSpPr>
                <a:spLocks/>
              </p:cNvSpPr>
              <p:nvPr/>
            </p:nvSpPr>
            <p:spPr bwMode="auto">
              <a:xfrm>
                <a:off x="551" y="1796"/>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 name="Text Box 55"/>
          <p:cNvSpPr txBox="1">
            <a:spLocks noChangeArrowheads="1"/>
          </p:cNvSpPr>
          <p:nvPr/>
        </p:nvSpPr>
        <p:spPr bwMode="auto">
          <a:xfrm>
            <a:off x="10502184" y="5744791"/>
            <a:ext cx="1326881" cy="707886"/>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Stratified Sampling</a:t>
            </a:r>
          </a:p>
        </p:txBody>
      </p:sp>
      <p:sp>
        <p:nvSpPr>
          <p:cNvPr id="62" name="Text Box 54"/>
          <p:cNvSpPr txBox="1">
            <a:spLocks noChangeArrowheads="1"/>
          </p:cNvSpPr>
          <p:nvPr/>
        </p:nvSpPr>
        <p:spPr bwMode="auto">
          <a:xfrm>
            <a:off x="7084667" y="5832158"/>
            <a:ext cx="1182506" cy="369332"/>
          </a:xfrm>
          <a:prstGeom prst="rect">
            <a:avLst/>
          </a:prstGeom>
          <a:solidFill>
            <a:srgbClr val="92D05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800" dirty="0">
                <a:latin typeface="+mn-lt"/>
              </a:rPr>
              <a:t>Histogram</a:t>
            </a:r>
          </a:p>
        </p:txBody>
      </p:sp>
    </p:spTree>
    <p:extLst>
      <p:ext uri="{BB962C8B-B14F-4D97-AF65-F5344CB8AC3E}">
        <p14:creationId xmlns:p14="http://schemas.microsoft.com/office/powerpoint/2010/main" val="222133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dirty="0"/>
              <a:t>Attribute Types </a:t>
            </a:r>
          </a:p>
        </p:txBody>
      </p:sp>
      <p:sp>
        <p:nvSpPr>
          <p:cNvPr id="13316" name="Rectangle 3"/>
          <p:cNvSpPr>
            <a:spLocks noGrp="1" noChangeArrowheads="1"/>
          </p:cNvSpPr>
          <p:nvPr>
            <p:ph type="body" idx="1"/>
          </p:nvPr>
        </p:nvSpPr>
        <p:spPr>
          <a:xfrm>
            <a:off x="579583" y="1152525"/>
            <a:ext cx="10907567" cy="5562600"/>
          </a:xfrm>
        </p:spPr>
        <p:txBody>
          <a:bodyPr/>
          <a:lstStyle/>
          <a:p>
            <a:pPr marL="292100" indent="-292100">
              <a:lnSpc>
                <a:spcPct val="90000"/>
              </a:lnSpc>
            </a:pPr>
            <a:r>
              <a:rPr lang="en-US" altLang="en-US" sz="2400" b="1" dirty="0"/>
              <a:t>Nominal:</a:t>
            </a:r>
            <a:r>
              <a:rPr lang="en-US" altLang="en-US" sz="2400" dirty="0"/>
              <a:t> categories, states, or “names of things”</a:t>
            </a:r>
          </a:p>
          <a:p>
            <a:pPr marL="749300" lvl="1" indent="-342900">
              <a:lnSpc>
                <a:spcPct val="90000"/>
              </a:lnSpc>
            </a:pPr>
            <a:r>
              <a:rPr lang="en-US" altLang="en-US" sz="2400" i="1" dirty="0" err="1"/>
              <a:t>Hair_color</a:t>
            </a:r>
            <a:r>
              <a:rPr lang="en-US" altLang="en-US" sz="2400" i="1" dirty="0"/>
              <a:t> = </a:t>
            </a:r>
            <a:r>
              <a:rPr lang="en-US" altLang="en-US" sz="2400" dirty="0"/>
              <a:t>{</a:t>
            </a:r>
            <a:r>
              <a:rPr lang="en-US" altLang="en-US" sz="2400" i="1" dirty="0"/>
              <a:t>auburn, black, blond, brown, grey, red, white</a:t>
            </a:r>
            <a:r>
              <a:rPr lang="en-US" altLang="en-US" sz="2400" dirty="0"/>
              <a:t>}</a:t>
            </a:r>
          </a:p>
          <a:p>
            <a:pPr marL="749300" lvl="1" indent="-342900">
              <a:lnSpc>
                <a:spcPct val="90000"/>
              </a:lnSpc>
            </a:pPr>
            <a:r>
              <a:rPr lang="en-US" altLang="en-US" sz="2400" dirty="0"/>
              <a:t>marital status, occupation, ID numbers, zip codes</a:t>
            </a:r>
          </a:p>
          <a:p>
            <a:pPr marL="292100" indent="-292100">
              <a:lnSpc>
                <a:spcPct val="90000"/>
              </a:lnSpc>
            </a:pPr>
            <a:r>
              <a:rPr lang="en-US" altLang="en-US" sz="2400" b="1" dirty="0"/>
              <a:t>Binary</a:t>
            </a:r>
          </a:p>
          <a:p>
            <a:pPr marL="749300" lvl="1" indent="-342900">
              <a:lnSpc>
                <a:spcPct val="90000"/>
              </a:lnSpc>
            </a:pPr>
            <a:r>
              <a:rPr lang="en-US" altLang="en-US" sz="2400" dirty="0"/>
              <a:t>Nominal attribute with only 2 states (0 and 1)</a:t>
            </a:r>
          </a:p>
          <a:p>
            <a:pPr marL="749300" lvl="1" indent="-342900">
              <a:lnSpc>
                <a:spcPct val="90000"/>
              </a:lnSpc>
            </a:pPr>
            <a:r>
              <a:rPr lang="en-US" altLang="en-US" sz="2400" u="sng" dirty="0"/>
              <a:t>Symmetric binary</a:t>
            </a:r>
            <a:r>
              <a:rPr lang="en-US" altLang="en-US" sz="2400" dirty="0"/>
              <a:t>: both outcomes equally important</a:t>
            </a:r>
          </a:p>
          <a:p>
            <a:pPr marL="1257300" lvl="2" indent="-393700">
              <a:lnSpc>
                <a:spcPct val="90000"/>
              </a:lnSpc>
            </a:pPr>
            <a:r>
              <a:rPr lang="en-US" altLang="en-US" sz="2400" dirty="0"/>
              <a:t>e.g., gender</a:t>
            </a:r>
          </a:p>
          <a:p>
            <a:pPr marL="749300" lvl="1" indent="-342900">
              <a:lnSpc>
                <a:spcPct val="90000"/>
              </a:lnSpc>
            </a:pPr>
            <a:r>
              <a:rPr lang="en-US" altLang="en-US" sz="2400" u="sng" dirty="0"/>
              <a:t>Asymmetric binary</a:t>
            </a:r>
            <a:r>
              <a:rPr lang="en-US" altLang="en-US" sz="2400" dirty="0"/>
              <a:t>: outcomes not equally important.  </a:t>
            </a:r>
          </a:p>
          <a:p>
            <a:pPr marL="1257300" lvl="2" indent="-393700">
              <a:lnSpc>
                <a:spcPct val="90000"/>
              </a:lnSpc>
            </a:pPr>
            <a:r>
              <a:rPr lang="en-US" altLang="en-US" sz="2400" dirty="0"/>
              <a:t>e.g., medical test (positive vs. negative)</a:t>
            </a:r>
          </a:p>
          <a:p>
            <a:pPr marL="1257300" lvl="2" indent="-393700">
              <a:lnSpc>
                <a:spcPct val="90000"/>
              </a:lnSpc>
            </a:pPr>
            <a:r>
              <a:rPr lang="en-US" altLang="en-US" sz="2400" dirty="0"/>
              <a:t>Convention: assign 1 to most important outcome (e.g., HIV positive)</a:t>
            </a:r>
          </a:p>
          <a:p>
            <a:pPr marL="292100" indent="-292100">
              <a:lnSpc>
                <a:spcPct val="90000"/>
              </a:lnSpc>
            </a:pPr>
            <a:r>
              <a:rPr lang="en-US" altLang="en-US" sz="2400" b="1" dirty="0"/>
              <a:t>Ordinal</a:t>
            </a:r>
          </a:p>
          <a:p>
            <a:pPr marL="749300" lvl="1" indent="-342900">
              <a:lnSpc>
                <a:spcPct val="90000"/>
              </a:lnSpc>
            </a:pPr>
            <a:r>
              <a:rPr lang="en-US" altLang="en-US" sz="2400" dirty="0"/>
              <a:t>Values have a meaningful order (ranking) but magnitude between successive values is not known</a:t>
            </a:r>
          </a:p>
          <a:p>
            <a:pPr marL="749300" lvl="1" indent="-342900">
              <a:lnSpc>
                <a:spcPct val="90000"/>
              </a:lnSpc>
            </a:pPr>
            <a:r>
              <a:rPr lang="en-US" altLang="en-US" sz="2400" i="1" dirty="0"/>
              <a:t>Size = </a:t>
            </a:r>
            <a:r>
              <a:rPr lang="en-US" altLang="en-US" sz="2400" dirty="0"/>
              <a:t>{</a:t>
            </a:r>
            <a:r>
              <a:rPr lang="en-US" altLang="en-US" sz="2400" i="1" dirty="0"/>
              <a:t>small, medium, large</a:t>
            </a:r>
            <a:r>
              <a:rPr lang="en-US" altLang="en-US" sz="2400" dirty="0"/>
              <a:t>}</a:t>
            </a:r>
            <a:r>
              <a:rPr lang="en-US" altLang="en-US" sz="2400" i="1" dirty="0"/>
              <a:t>,</a:t>
            </a:r>
            <a:r>
              <a:rPr lang="en-US" altLang="en-US" sz="2400" dirty="0"/>
              <a:t> grades, army rankings</a:t>
            </a:r>
          </a:p>
        </p:txBody>
      </p:sp>
    </p:spTree>
    <p:extLst>
      <p:ext uri="{BB962C8B-B14F-4D97-AF65-F5344CB8AC3E}">
        <p14:creationId xmlns:p14="http://schemas.microsoft.com/office/powerpoint/2010/main" val="1279991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254000"/>
            <a:ext cx="12191999" cy="609600"/>
          </a:xfrm>
        </p:spPr>
        <p:txBody>
          <a:bodyPr>
            <a:noAutofit/>
          </a:bodyPr>
          <a:lstStyle/>
          <a:p>
            <a:r>
              <a:rPr lang="en-US" altLang="en-US" dirty="0"/>
              <a:t>Parametric Data Reduction: Regression Analysis</a:t>
            </a:r>
          </a:p>
        </p:txBody>
      </p:sp>
      <p:sp>
        <p:nvSpPr>
          <p:cNvPr id="43012" name="Rectangle 28"/>
          <p:cNvSpPr>
            <a:spLocks noGrp="1" noChangeArrowheads="1"/>
          </p:cNvSpPr>
          <p:nvPr>
            <p:ph type="body" sz="half" idx="1"/>
          </p:nvPr>
        </p:nvSpPr>
        <p:spPr>
          <a:xfrm>
            <a:off x="553246" y="1152707"/>
            <a:ext cx="6667499" cy="5548718"/>
          </a:xfrm>
        </p:spPr>
        <p:txBody>
          <a:bodyPr/>
          <a:lstStyle/>
          <a:p>
            <a:pPr eaLnBrk="1" hangingPunct="1">
              <a:spcBef>
                <a:spcPts val="1200"/>
              </a:spcBef>
              <a:spcAft>
                <a:spcPts val="600"/>
              </a:spcAft>
            </a:pPr>
            <a:r>
              <a:rPr lang="en-US" altLang="en-US" sz="2400" dirty="0">
                <a:latin typeface="Calibri" panose="020F0502020204030204" pitchFamily="34" charset="0"/>
              </a:rPr>
              <a:t>Regression analysis:</a:t>
            </a:r>
            <a:r>
              <a:rPr lang="en-US" altLang="en-US" sz="2400" b="1" dirty="0">
                <a:latin typeface="Calibri" panose="020F0502020204030204" pitchFamily="34" charset="0"/>
              </a:rPr>
              <a:t> </a:t>
            </a:r>
            <a:r>
              <a:rPr lang="en-US" altLang="en-US" sz="2400" dirty="0">
                <a:latin typeface="Calibri" panose="020F0502020204030204" pitchFamily="34" charset="0"/>
              </a:rPr>
              <a:t>A collective name for techniques for the modeling and analysis of numerical data consisting of values of a </a:t>
            </a:r>
            <a:r>
              <a:rPr lang="en-US" altLang="en-US" sz="2400" b="1" i="1" dirty="0">
                <a:latin typeface="Calibri" panose="020F0502020204030204" pitchFamily="34" charset="0"/>
              </a:rPr>
              <a:t>dependent variable</a:t>
            </a:r>
            <a:r>
              <a:rPr lang="en-US" altLang="en-US" sz="2400" b="1" dirty="0">
                <a:latin typeface="Calibri" panose="020F0502020204030204" pitchFamily="34" charset="0"/>
              </a:rPr>
              <a:t> </a:t>
            </a:r>
            <a:r>
              <a:rPr lang="en-US" altLang="en-US" sz="2400" dirty="0">
                <a:latin typeface="Calibri" panose="020F0502020204030204" pitchFamily="34" charset="0"/>
              </a:rPr>
              <a:t>(also called </a:t>
            </a:r>
            <a:r>
              <a:rPr lang="en-US" altLang="en-US" sz="2400" b="1" i="1" dirty="0">
                <a:latin typeface="Calibri" panose="020F0502020204030204" pitchFamily="34" charset="0"/>
              </a:rPr>
              <a:t>response variable</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i="1" dirty="0">
                <a:latin typeface="Calibri" panose="020F0502020204030204" pitchFamily="34" charset="0"/>
              </a:rPr>
              <a:t>measurement</a:t>
            </a:r>
            <a:r>
              <a:rPr lang="en-US" altLang="en-US" sz="2400" dirty="0">
                <a:latin typeface="Calibri" panose="020F0502020204030204" pitchFamily="34" charset="0"/>
              </a:rPr>
              <a:t>) and of one or more </a:t>
            </a:r>
            <a:r>
              <a:rPr lang="en-US" altLang="en-US" sz="2400" i="1" dirty="0">
                <a:latin typeface="Calibri" panose="020F0502020204030204" pitchFamily="34" charset="0"/>
              </a:rPr>
              <a:t>independent variables</a:t>
            </a:r>
            <a:r>
              <a:rPr lang="en-US" altLang="en-US" sz="2400" dirty="0">
                <a:latin typeface="Calibri" panose="020F0502020204030204" pitchFamily="34" charset="0"/>
              </a:rPr>
              <a:t> (also known as </a:t>
            </a:r>
            <a:r>
              <a:rPr lang="en-US" altLang="en-US" sz="2400" b="1" i="1" dirty="0">
                <a:latin typeface="Calibri" panose="020F0502020204030204" pitchFamily="34" charset="0"/>
              </a:rPr>
              <a:t>explanatory variables</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b="1" i="1" dirty="0">
                <a:latin typeface="Calibri" panose="020F0502020204030204" pitchFamily="34" charset="0"/>
              </a:rPr>
              <a:t>predictors</a:t>
            </a:r>
            <a:r>
              <a:rPr lang="en-US" altLang="en-US" sz="2400" dirty="0">
                <a:latin typeface="Calibri" panose="020F0502020204030204" pitchFamily="34" charset="0"/>
              </a:rPr>
              <a:t>)</a:t>
            </a:r>
          </a:p>
          <a:p>
            <a:pPr eaLnBrk="1" hangingPunct="1">
              <a:spcBef>
                <a:spcPts val="1200"/>
              </a:spcBef>
              <a:spcAft>
                <a:spcPts val="600"/>
              </a:spcAft>
            </a:pPr>
            <a:r>
              <a:rPr lang="en-US" altLang="en-US" sz="2400" dirty="0">
                <a:latin typeface="Calibri" panose="020F0502020204030204" pitchFamily="34" charset="0"/>
              </a:rPr>
              <a:t>The parameters are estimated so as to give a "</a:t>
            </a:r>
            <a:r>
              <a:rPr lang="en-US" altLang="en-US" sz="2400" b="1" dirty="0">
                <a:latin typeface="Calibri" panose="020F0502020204030204" pitchFamily="34" charset="0"/>
              </a:rPr>
              <a:t>best fit</a:t>
            </a:r>
            <a:r>
              <a:rPr lang="en-US" altLang="en-US" sz="2400" dirty="0">
                <a:latin typeface="Calibri" panose="020F0502020204030204" pitchFamily="34" charset="0"/>
              </a:rPr>
              <a:t>" of the data</a:t>
            </a:r>
          </a:p>
          <a:p>
            <a:pPr eaLnBrk="1" hangingPunct="1">
              <a:spcBef>
                <a:spcPts val="1200"/>
              </a:spcBef>
              <a:spcAft>
                <a:spcPts val="600"/>
              </a:spcAft>
            </a:pPr>
            <a:r>
              <a:rPr lang="en-US" altLang="en-US" sz="2400" dirty="0">
                <a:latin typeface="Calibri" panose="020F0502020204030204" pitchFamily="34" charset="0"/>
              </a:rPr>
              <a:t>Most commonly the best fit is evaluated by using the </a:t>
            </a:r>
            <a:r>
              <a:rPr lang="en-US" altLang="en-US" sz="2400" b="1" i="1" dirty="0">
                <a:latin typeface="Calibri" panose="020F0502020204030204" pitchFamily="34" charset="0"/>
              </a:rPr>
              <a:t>least squares method</a:t>
            </a:r>
            <a:r>
              <a:rPr lang="en-US" altLang="en-US" sz="2400" dirty="0">
                <a:latin typeface="Calibri" panose="020F0502020204030204" pitchFamily="34" charset="0"/>
              </a:rPr>
              <a:t>, but other criteria have also been used</a:t>
            </a:r>
          </a:p>
        </p:txBody>
      </p:sp>
      <p:sp>
        <p:nvSpPr>
          <p:cNvPr id="43013" name="Rectangle 31"/>
          <p:cNvSpPr>
            <a:spLocks noGrp="1" noChangeArrowheads="1"/>
          </p:cNvSpPr>
          <p:nvPr>
            <p:ph type="body" sz="half" idx="2"/>
          </p:nvPr>
        </p:nvSpPr>
        <p:spPr>
          <a:xfrm>
            <a:off x="7620002" y="3982857"/>
            <a:ext cx="3810000" cy="2286000"/>
          </a:xfrm>
        </p:spPr>
        <p:txBody>
          <a:bodyPr/>
          <a:lstStyle/>
          <a:p>
            <a:pPr eaLnBrk="1" hangingPunct="1"/>
            <a:r>
              <a:rPr lang="en-US" altLang="en-US" sz="2400" dirty="0">
                <a:latin typeface="Calibri" panose="020F0502020204030204" pitchFamily="34" charset="0"/>
              </a:rPr>
              <a:t>Used for prediction (including forecasting of time-series data), inference, hypothesis testing, and modeling of causal relationships</a:t>
            </a:r>
            <a:endParaRPr lang="en-US" altLang="en-US" dirty="0">
              <a:latin typeface="Calibri" panose="020F0502020204030204" pitchFamily="34" charset="0"/>
            </a:endParaRPr>
          </a:p>
        </p:txBody>
      </p:sp>
      <p:sp>
        <p:nvSpPr>
          <p:cNvPr id="43014" name="Text Box 20"/>
          <p:cNvSpPr txBox="1">
            <a:spLocks noChangeArrowheads="1"/>
          </p:cNvSpPr>
          <p:nvPr/>
        </p:nvSpPr>
        <p:spPr bwMode="auto">
          <a:xfrm>
            <a:off x="7544308" y="125364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y</a:t>
            </a:r>
          </a:p>
        </p:txBody>
      </p:sp>
      <p:grpSp>
        <p:nvGrpSpPr>
          <p:cNvPr id="43015" name="Group 30"/>
          <p:cNvGrpSpPr>
            <a:grpSpLocks/>
          </p:cNvGrpSpPr>
          <p:nvPr/>
        </p:nvGrpSpPr>
        <p:grpSpPr bwMode="auto">
          <a:xfrm>
            <a:off x="7620003" y="1533525"/>
            <a:ext cx="2978350" cy="2377722"/>
            <a:chOff x="3456" y="64"/>
            <a:chExt cx="2078" cy="2015"/>
          </a:xfrm>
        </p:grpSpPr>
        <p:sp>
          <p:nvSpPr>
            <p:cNvPr id="43016" name="Line 3"/>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4"/>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Oval 5"/>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19" name="Oval 6"/>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0" name="Oval 7"/>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1" name="Oval 8"/>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2" name="Oval 9"/>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3" name="Oval 10"/>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4" name="Oval 11"/>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5" name="Oval 12"/>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6" name="Oval 13"/>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7" name="Oval 14"/>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8" name="Oval 15"/>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9" name="Oval 16"/>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0" name="Oval 17"/>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1" name="Line 18"/>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Text Box 19"/>
            <p:cNvSpPr txBox="1">
              <a:spLocks noChangeArrowheads="1"/>
            </p:cNvSpPr>
            <p:nvPr/>
          </p:nvSpPr>
          <p:spPr bwMode="auto">
            <a:xfrm>
              <a:off x="5328" y="1728"/>
              <a:ext cx="20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p>
          </p:txBody>
        </p:sp>
        <p:sp>
          <p:nvSpPr>
            <p:cNvPr id="43033" name="Text Box 21"/>
            <p:cNvSpPr txBox="1">
              <a:spLocks noChangeArrowheads="1"/>
            </p:cNvSpPr>
            <p:nvPr/>
          </p:nvSpPr>
          <p:spPr bwMode="auto">
            <a:xfrm>
              <a:off x="4763" y="1063"/>
              <a:ext cx="7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 = x + 1</a:t>
              </a:r>
            </a:p>
          </p:txBody>
        </p:sp>
        <p:sp>
          <p:nvSpPr>
            <p:cNvPr id="43034" name="Line 22"/>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3"/>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4"/>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Text Box 25"/>
            <p:cNvSpPr txBox="1">
              <a:spLocks noChangeArrowheads="1"/>
            </p:cNvSpPr>
            <p:nvPr/>
          </p:nvSpPr>
          <p:spPr bwMode="auto">
            <a:xfrm>
              <a:off x="4168" y="1740"/>
              <a:ext cx="31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r>
                <a:rPr lang="en-US" altLang="en-US" sz="2000" baseline="-25000" dirty="0">
                  <a:latin typeface="+mn-lt"/>
                </a:rPr>
                <a:t>1</a:t>
              </a:r>
            </a:p>
          </p:txBody>
        </p:sp>
        <p:sp>
          <p:nvSpPr>
            <p:cNvPr id="43038" name="Text Box 26"/>
            <p:cNvSpPr txBox="1">
              <a:spLocks noChangeArrowheads="1"/>
            </p:cNvSpPr>
            <p:nvPr/>
          </p:nvSpPr>
          <p:spPr bwMode="auto">
            <a:xfrm>
              <a:off x="3600" y="432"/>
              <a:ext cx="2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p>
          </p:txBody>
        </p:sp>
        <p:sp>
          <p:nvSpPr>
            <p:cNvPr id="43039" name="Text Box 27"/>
            <p:cNvSpPr txBox="1">
              <a:spLocks noChangeArrowheads="1"/>
            </p:cNvSpPr>
            <p:nvPr/>
          </p:nvSpPr>
          <p:spPr bwMode="auto">
            <a:xfrm>
              <a:off x="3619" y="1008"/>
              <a:ext cx="32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r>
                <a:rPr lang="en-US" altLang="en-US" sz="2000" dirty="0">
                  <a:latin typeface="+mn-lt"/>
                </a:rPr>
                <a:t>’</a:t>
              </a:r>
            </a:p>
          </p:txBody>
        </p:sp>
      </p:grpSp>
    </p:spTree>
    <p:extLst>
      <p:ext uri="{BB962C8B-B14F-4D97-AF65-F5344CB8AC3E}">
        <p14:creationId xmlns:p14="http://schemas.microsoft.com/office/powerpoint/2010/main" val="649725547"/>
      </p:ext>
    </p:extLst>
  </p:cSld>
  <p:clrMapOvr>
    <a:masterClrMapping/>
  </p:clrMapOvr>
  <p:transition>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614226" y="1190624"/>
            <a:ext cx="7529649" cy="5419725"/>
          </a:xfrm>
          <a:noFill/>
        </p:spPr>
        <p:txBody>
          <a:bodyPr vert="horz" lIns="92075" tIns="46038" rIns="92075" bIns="46038" rtlCol="0">
            <a:noAutofit/>
          </a:bodyPr>
          <a:lstStyle/>
          <a:p>
            <a:pPr eaLnBrk="1" hangingPunct="1"/>
            <a:r>
              <a:rPr lang="en-US" altLang="en-US" sz="2400" u="sng" dirty="0"/>
              <a:t>Linear regression</a:t>
            </a:r>
            <a:r>
              <a:rPr lang="en-US" altLang="en-US" sz="2400" dirty="0"/>
              <a:t>: </a:t>
            </a:r>
            <a:r>
              <a:rPr lang="en-US" altLang="en-US" sz="2400" i="1" dirty="0"/>
              <a:t>Y = </a:t>
            </a:r>
            <a:r>
              <a:rPr lang="en-US" altLang="en-US" sz="2400" i="1" dirty="0">
                <a:sym typeface="Symbol" panose="05050102010706020507" pitchFamily="18" charset="2"/>
              </a:rPr>
              <a:t>w X + b</a:t>
            </a:r>
            <a:endParaRPr lang="en-US" altLang="en-US" sz="2400" i="1" dirty="0"/>
          </a:p>
          <a:p>
            <a:pPr lvl="1"/>
            <a:r>
              <a:rPr lang="en-US" altLang="en-US" sz="2400" dirty="0"/>
              <a:t>Data modeled to fit a straight line</a:t>
            </a:r>
          </a:p>
          <a:p>
            <a:pPr lvl="1"/>
            <a:r>
              <a:rPr lang="en-US" altLang="en-US" sz="2400" dirty="0"/>
              <a:t>Often uses the least-square method to fit the line</a:t>
            </a:r>
          </a:p>
          <a:p>
            <a:pPr lvl="1" eaLnBrk="1" hangingPunct="1"/>
            <a:r>
              <a:rPr lang="en-US" altLang="en-US" sz="2400" dirty="0"/>
              <a:t>Two regression coefficients, </a:t>
            </a:r>
            <a:r>
              <a:rPr lang="en-US" altLang="en-US" sz="2400" i="1" dirty="0">
                <a:sym typeface="Symbol" panose="05050102010706020507" pitchFamily="18" charset="2"/>
              </a:rPr>
              <a:t>w</a:t>
            </a:r>
            <a:r>
              <a:rPr lang="en-US" altLang="en-US" sz="2400" dirty="0">
                <a:sym typeface="Symbol" panose="05050102010706020507" pitchFamily="18" charset="2"/>
              </a:rPr>
              <a:t> and </a:t>
            </a:r>
            <a:r>
              <a:rPr lang="en-US" altLang="en-US" sz="2400" i="1" dirty="0">
                <a:sym typeface="Symbol" panose="05050102010706020507" pitchFamily="18" charset="2"/>
              </a:rPr>
              <a:t>b,</a:t>
            </a:r>
            <a:r>
              <a:rPr lang="en-US" altLang="en-US" sz="2400" dirty="0"/>
              <a:t> specify the line and are to be estimated by using the data at hand</a:t>
            </a:r>
          </a:p>
          <a:p>
            <a:pPr lvl="1" eaLnBrk="1" hangingPunct="1"/>
            <a:r>
              <a:rPr lang="en-US" altLang="en-US" sz="2400" dirty="0"/>
              <a:t>Using the least squares criterion to the known values of </a:t>
            </a:r>
            <a:r>
              <a:rPr lang="en-US" altLang="en-US" sz="2400" i="1" dirty="0"/>
              <a:t>Y</a:t>
            </a:r>
            <a:r>
              <a:rPr lang="en-US" altLang="en-US" sz="2400" i="1" baseline="-25000" dirty="0"/>
              <a:t>1</a:t>
            </a:r>
            <a:r>
              <a:rPr lang="en-US" altLang="en-US" sz="2400" i="1" dirty="0"/>
              <a:t>, Y</a:t>
            </a:r>
            <a:r>
              <a:rPr lang="en-US" altLang="en-US" sz="2400" i="1" baseline="-25000" dirty="0"/>
              <a:t>2</a:t>
            </a:r>
            <a:r>
              <a:rPr lang="en-US" altLang="en-US" sz="2400" i="1" dirty="0"/>
              <a:t>, …, X</a:t>
            </a:r>
            <a:r>
              <a:rPr lang="en-US" altLang="en-US" sz="2400" i="1" baseline="-25000" dirty="0"/>
              <a:t>1</a:t>
            </a:r>
            <a:r>
              <a:rPr lang="en-US" altLang="en-US" sz="2400" i="1" dirty="0"/>
              <a:t>, X</a:t>
            </a:r>
            <a:r>
              <a:rPr lang="en-US" altLang="en-US" sz="2400" i="1" baseline="-25000" dirty="0"/>
              <a:t>2</a:t>
            </a:r>
            <a:r>
              <a:rPr lang="en-US" altLang="en-US" sz="2400" i="1" dirty="0"/>
              <a:t>, ….</a:t>
            </a:r>
          </a:p>
          <a:p>
            <a:pPr eaLnBrk="1" hangingPunct="1"/>
            <a:r>
              <a:rPr lang="en-US" altLang="en-US" sz="2400" u="sng" dirty="0"/>
              <a:t>Nonlinear regression</a:t>
            </a:r>
            <a:r>
              <a:rPr lang="en-US" altLang="en-US" sz="2400" dirty="0"/>
              <a:t>:</a:t>
            </a:r>
          </a:p>
          <a:p>
            <a:pPr lvl="1"/>
            <a:r>
              <a:rPr lang="en-US" sz="2400" dirty="0"/>
              <a:t>Data are modeled by a function which is a nonlinear combination of the model parameters and depends on one or more independent variables</a:t>
            </a:r>
          </a:p>
          <a:p>
            <a:pPr lvl="1"/>
            <a:r>
              <a:rPr lang="en-US" sz="2400" dirty="0"/>
              <a:t>The data are fitted by a method of successive approximations</a:t>
            </a:r>
            <a:endParaRPr lang="en-US" altLang="en-US" sz="2400" i="1"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Linear and Multiple Regression</a:t>
            </a:r>
            <a:endParaRPr lang="en-US" altLang="en-US" sz="2400" dirty="0"/>
          </a:p>
        </p:txBody>
      </p:sp>
      <p:pic>
        <p:nvPicPr>
          <p:cNvPr id="4" name="Picture 2" descr="Image result for nonlinear reg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034" y="3819525"/>
            <a:ext cx="2928937" cy="2928938"/>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Image result for linear reg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23" y="1390650"/>
            <a:ext cx="3122958"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75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loglinea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209" y="3643177"/>
            <a:ext cx="3214823" cy="3214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multiple reg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62" y="876299"/>
            <a:ext cx="3411670" cy="3224087"/>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2"/>
          <p:cNvSpPr>
            <a:spLocks noGrp="1" noChangeArrowheads="1"/>
          </p:cNvSpPr>
          <p:nvPr>
            <p:ph type="body" idx="1"/>
          </p:nvPr>
        </p:nvSpPr>
        <p:spPr>
          <a:xfrm>
            <a:off x="628378" y="1162050"/>
            <a:ext cx="8490570" cy="5313906"/>
          </a:xfrm>
          <a:noFill/>
        </p:spPr>
        <p:txBody>
          <a:bodyPr vert="horz" lIns="92075" tIns="46038" rIns="92075" bIns="46038" rtlCol="0">
            <a:noAutofit/>
          </a:bodyPr>
          <a:lstStyle/>
          <a:p>
            <a:pPr eaLnBrk="1" hangingPunct="1"/>
            <a:r>
              <a:rPr lang="en-US" altLang="en-US" sz="2400" u="sng" dirty="0"/>
              <a:t>Multiple regression</a:t>
            </a:r>
            <a:r>
              <a:rPr lang="en-US" altLang="en-US" sz="2400" dirty="0"/>
              <a:t>: </a:t>
            </a:r>
            <a:r>
              <a:rPr lang="en-US" altLang="en-US" sz="2400" i="1" dirty="0"/>
              <a:t>Y = b</a:t>
            </a:r>
            <a:r>
              <a:rPr lang="en-US" altLang="en-US" sz="2400" i="1" baseline="-25000" dirty="0"/>
              <a:t>0</a:t>
            </a:r>
            <a:r>
              <a:rPr lang="en-US" altLang="en-US" sz="2400" i="1" dirty="0"/>
              <a:t> + b</a:t>
            </a:r>
            <a:r>
              <a:rPr lang="en-US" altLang="en-US" sz="2400" i="1" baseline="-25000" dirty="0"/>
              <a:t>1</a:t>
            </a:r>
            <a:r>
              <a:rPr lang="en-US" altLang="en-US" sz="2400" i="1" dirty="0"/>
              <a:t> X</a:t>
            </a:r>
            <a:r>
              <a:rPr lang="en-US" altLang="en-US" sz="2400" i="1" baseline="-25000" dirty="0"/>
              <a:t>1</a:t>
            </a:r>
            <a:r>
              <a:rPr lang="en-US" altLang="en-US" sz="2400" i="1" dirty="0"/>
              <a:t> + b</a:t>
            </a:r>
            <a:r>
              <a:rPr lang="en-US" altLang="en-US" sz="2400" i="1" baseline="-25000" dirty="0"/>
              <a:t>2</a:t>
            </a:r>
            <a:r>
              <a:rPr lang="en-US" altLang="en-US" sz="2400" i="1" dirty="0"/>
              <a:t> X</a:t>
            </a:r>
            <a:r>
              <a:rPr lang="en-US" altLang="en-US" sz="2400" i="1" baseline="-25000" dirty="0"/>
              <a:t>2</a:t>
            </a:r>
            <a:endParaRPr lang="en-US" altLang="en-US" sz="2400" i="1" dirty="0"/>
          </a:p>
          <a:p>
            <a:pPr lvl="1"/>
            <a:r>
              <a:rPr lang="en-US" altLang="en-US" sz="2400" dirty="0">
                <a:sym typeface="Symbol" panose="05050102010706020507" pitchFamily="18" charset="2"/>
              </a:rPr>
              <a:t>Allows a response variable Y to be modeled as a linear function of multidimensional feature vector</a:t>
            </a:r>
          </a:p>
          <a:p>
            <a:pPr lvl="1"/>
            <a:r>
              <a:rPr lang="en-US" altLang="en-US" sz="2400" dirty="0"/>
              <a:t>Many nonlinear functions can be transformed into the above</a:t>
            </a:r>
          </a:p>
          <a:p>
            <a:pPr eaLnBrk="1" hangingPunct="1"/>
            <a:r>
              <a:rPr lang="en-US" altLang="en-US" sz="2400" u="sng" dirty="0"/>
              <a:t>Log-linear model</a:t>
            </a:r>
            <a:r>
              <a:rPr lang="en-US" altLang="en-US" sz="2400" dirty="0"/>
              <a:t>:</a:t>
            </a:r>
          </a:p>
          <a:p>
            <a:pPr lvl="1"/>
            <a:r>
              <a:rPr lang="en-US" sz="2400" dirty="0"/>
              <a:t>A math model that takes the form of a function whose logarithm is a linear combination of the parameters of the model, which makes it possible to apply (possibly multivariate) linear regression</a:t>
            </a:r>
          </a:p>
          <a:p>
            <a:pPr lvl="1"/>
            <a:r>
              <a:rPr lang="en-US" altLang="en-US" sz="2400" dirty="0"/>
              <a:t>Estimate the probability of each point (tuple) in a multi-</a:t>
            </a:r>
            <a:r>
              <a:rPr lang="en-US" altLang="en-US" sz="2400" dirty="0" err="1"/>
              <a:t>dimen</a:t>
            </a:r>
            <a:r>
              <a:rPr lang="en-US" altLang="en-US" sz="2400" dirty="0"/>
              <a:t>. space for a set of discretized attributes, based on a smaller subset of dimensional combinations</a:t>
            </a:r>
          </a:p>
          <a:p>
            <a:pPr lvl="1" eaLnBrk="1" hangingPunct="1"/>
            <a:r>
              <a:rPr lang="en-US" altLang="en-US" sz="2400" dirty="0"/>
              <a:t>Useful for dimensionality reduction and data smoothing</a:t>
            </a:r>
            <a:endParaRPr lang="en-US" altLang="en-US" sz="2400" i="1" baseline="-25000"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Multiple Regression and Log-Linear Models</a:t>
            </a:r>
            <a:endParaRPr lang="en-US" altLang="en-US" sz="2400" dirty="0"/>
          </a:p>
        </p:txBody>
      </p:sp>
    </p:spTree>
    <p:extLst>
      <p:ext uri="{BB962C8B-B14F-4D97-AF65-F5344CB8AC3E}">
        <p14:creationId xmlns:p14="http://schemas.microsoft.com/office/powerpoint/2010/main" val="16983440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057400" y="152400"/>
            <a:ext cx="7924800" cy="838200"/>
          </a:xfrm>
        </p:spPr>
        <p:txBody>
          <a:bodyPr/>
          <a:lstStyle/>
          <a:p>
            <a:pPr eaLnBrk="1" hangingPunct="1"/>
            <a:r>
              <a:rPr lang="en-US" altLang="en-US" dirty="0"/>
              <a:t>Histogram Analysis</a:t>
            </a:r>
          </a:p>
        </p:txBody>
      </p:sp>
      <p:sp>
        <p:nvSpPr>
          <p:cNvPr id="45060" name="Rectangle 3"/>
          <p:cNvSpPr>
            <a:spLocks noGrp="1" noChangeArrowheads="1"/>
          </p:cNvSpPr>
          <p:nvPr>
            <p:ph type="body" idx="1"/>
          </p:nvPr>
        </p:nvSpPr>
        <p:spPr>
          <a:xfrm>
            <a:off x="583474" y="1371600"/>
            <a:ext cx="5588726" cy="2847975"/>
          </a:xfrm>
        </p:spPr>
        <p:txBody>
          <a:bodyPr/>
          <a:lstStyle/>
          <a:p>
            <a:pPr eaLnBrk="1" hangingPunct="1">
              <a:lnSpc>
                <a:spcPct val="120000"/>
              </a:lnSpc>
            </a:pPr>
            <a:r>
              <a:rPr lang="en-US" altLang="en-US" sz="2400" dirty="0"/>
              <a:t>Divide data into buckets and store average (sum) for each bucket</a:t>
            </a:r>
          </a:p>
          <a:p>
            <a:pPr eaLnBrk="1" hangingPunct="1">
              <a:lnSpc>
                <a:spcPct val="120000"/>
              </a:lnSpc>
            </a:pPr>
            <a:r>
              <a:rPr lang="en-US" altLang="en-US" sz="2400" dirty="0"/>
              <a:t>Partitioning rules:</a:t>
            </a:r>
          </a:p>
          <a:p>
            <a:pPr lvl="1" eaLnBrk="1" hangingPunct="1">
              <a:lnSpc>
                <a:spcPct val="120000"/>
              </a:lnSpc>
            </a:pPr>
            <a:r>
              <a:rPr lang="en-US" altLang="en-US" sz="2400" dirty="0"/>
              <a:t>Equal-width: equal bucket range</a:t>
            </a:r>
          </a:p>
          <a:p>
            <a:pPr lvl="1" eaLnBrk="1" hangingPunct="1">
              <a:lnSpc>
                <a:spcPct val="120000"/>
              </a:lnSpc>
            </a:pPr>
            <a:r>
              <a:rPr lang="en-US" altLang="en-US" sz="2400" dirty="0"/>
              <a:t>Equal-frequency (or equal-depth)</a:t>
            </a:r>
          </a:p>
          <a:p>
            <a:pPr lvl="1" eaLnBrk="1" hangingPunct="1">
              <a:lnSpc>
                <a:spcPct val="120000"/>
              </a:lnSpc>
            </a:pPr>
            <a:endParaRPr lang="en-US" altLang="en-US" sz="2400" dirty="0"/>
          </a:p>
        </p:txBody>
      </p:sp>
      <p:graphicFrame>
        <p:nvGraphicFramePr>
          <p:cNvPr id="45061" name="Object 4"/>
          <p:cNvGraphicFramePr>
            <a:graphicFrameLocks/>
          </p:cNvGraphicFramePr>
          <p:nvPr/>
        </p:nvGraphicFramePr>
        <p:xfrm>
          <a:off x="6019800" y="1072243"/>
          <a:ext cx="6477000" cy="5410200"/>
        </p:xfrm>
        <a:graphic>
          <a:graphicData uri="http://schemas.openxmlformats.org/presentationml/2006/ole">
            <mc:AlternateContent xmlns:mc="http://schemas.openxmlformats.org/markup-compatibility/2006">
              <mc:Choice xmlns:v="urn:schemas-microsoft-com:vml" Requires="v">
                <p:oleObj spid="_x0000_s30724" name="Chart" r:id="rId4" imgW="7915243" imgH="3848215" progId="MSGraph.Chart.8">
                  <p:embed followColorScheme="full"/>
                </p:oleObj>
              </mc:Choice>
              <mc:Fallback>
                <p:oleObj name="Chart" r:id="rId4" imgW="7915243" imgH="3848215" progId="MSGraph.Chart.8">
                  <p:embed followColorScheme="full"/>
                  <p:pic>
                    <p:nvPicPr>
                      <p:cNvPr id="45061" name="Object 4"/>
                      <p:cNvPicPr>
                        <a:picLocks noChangeArrowheads="1"/>
                      </p:cNvPicPr>
                      <p:nvPr/>
                    </p:nvPicPr>
                    <p:blipFill>
                      <a:blip r:embed="rId5"/>
                      <a:srcRect/>
                      <a:stretch>
                        <a:fillRect/>
                      </a:stretch>
                    </p:blipFill>
                    <p:spPr bwMode="auto">
                      <a:xfrm>
                        <a:off x="6019800" y="1072243"/>
                        <a:ext cx="6477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7678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tiff"/>
          <p:cNvPicPr>
            <a:picLocks noChangeAspect="1"/>
          </p:cNvPicPr>
          <p:nvPr/>
        </p:nvPicPr>
        <p:blipFill>
          <a:blip r:embed="rId3"/>
          <a:srcRect l="5639" t="5639" r="5639" b="5639"/>
          <a:stretch>
            <a:fillRect/>
          </a:stretch>
        </p:blipFill>
        <p:spPr>
          <a:xfrm>
            <a:off x="7738062" y="1162049"/>
            <a:ext cx="4076700" cy="3057525"/>
          </a:xfrm>
          <a:prstGeom prst="rect">
            <a:avLst/>
          </a:prstGeom>
          <a:ln w="12700">
            <a:miter lim="400000"/>
          </a:ln>
        </p:spPr>
      </p:pic>
      <p:sp>
        <p:nvSpPr>
          <p:cNvPr id="4608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Clustering</a:t>
            </a:r>
          </a:p>
        </p:txBody>
      </p:sp>
      <p:sp>
        <p:nvSpPr>
          <p:cNvPr id="46084" name="Rectangle 3"/>
          <p:cNvSpPr>
            <a:spLocks noGrp="1" noChangeArrowheads="1"/>
          </p:cNvSpPr>
          <p:nvPr>
            <p:ph type="body" idx="1"/>
          </p:nvPr>
        </p:nvSpPr>
        <p:spPr>
          <a:xfrm>
            <a:off x="499927" y="1304925"/>
            <a:ext cx="7596323" cy="5105400"/>
          </a:xfrm>
        </p:spPr>
        <p:txBody>
          <a:bodyPr/>
          <a:lstStyle/>
          <a:p>
            <a:pPr eaLnBrk="1" hangingPunct="1">
              <a:lnSpc>
                <a:spcPct val="120000"/>
              </a:lnSpc>
            </a:pPr>
            <a:r>
              <a:rPr lang="en-US" altLang="en-US" sz="2400" dirty="0"/>
              <a:t>Partition data set into clusters based on similarity, and store cluster representation (e.g., centroid and diameter) only</a:t>
            </a:r>
          </a:p>
          <a:p>
            <a:pPr eaLnBrk="1" hangingPunct="1">
              <a:lnSpc>
                <a:spcPct val="120000"/>
              </a:lnSpc>
            </a:pPr>
            <a:r>
              <a:rPr lang="en-US" altLang="en-US" sz="2400" dirty="0"/>
              <a:t>Can be very effective if data is clustered but not if data is “smeared”</a:t>
            </a:r>
          </a:p>
          <a:p>
            <a:pPr eaLnBrk="1" hangingPunct="1">
              <a:lnSpc>
                <a:spcPct val="120000"/>
              </a:lnSpc>
            </a:pPr>
            <a:r>
              <a:rPr lang="en-US" altLang="en-US" sz="2400" dirty="0"/>
              <a:t>Can have hierarchical clustering and be stored in multi-dimensional index tree structures</a:t>
            </a:r>
          </a:p>
          <a:p>
            <a:pPr eaLnBrk="1" hangingPunct="1">
              <a:lnSpc>
                <a:spcPct val="120000"/>
              </a:lnSpc>
            </a:pPr>
            <a:r>
              <a:rPr lang="en-US" altLang="en-US" sz="2400" dirty="0"/>
              <a:t>There are many choices of clustering definitions and clustering algorithms</a:t>
            </a:r>
          </a:p>
          <a:p>
            <a:pPr eaLnBrk="1" hangingPunct="1">
              <a:lnSpc>
                <a:spcPct val="120000"/>
              </a:lnSpc>
            </a:pPr>
            <a:r>
              <a:rPr lang="en-US" altLang="en-US" sz="2400" dirty="0"/>
              <a:t>Cluster analysis will be studied in depth in Chapter 10</a:t>
            </a:r>
            <a:endParaRPr lang="en-US" altLang="en-US" sz="2400" dirty="0">
              <a:sym typeface="Symbol" panose="05050102010706020507" pitchFamily="18" charset="2"/>
            </a:endParaRPr>
          </a:p>
        </p:txBody>
      </p:sp>
    </p:spTree>
    <p:extLst>
      <p:ext uri="{BB962C8B-B14F-4D97-AF65-F5344CB8AC3E}">
        <p14:creationId xmlns:p14="http://schemas.microsoft.com/office/powerpoint/2010/main" val="3528350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2925" y="81481"/>
            <a:ext cx="11106150" cy="887240"/>
          </a:xfrm>
        </p:spPr>
        <p:txBody>
          <a:bodyPr>
            <a:normAutofit/>
          </a:bodyPr>
          <a:lstStyle/>
          <a:p>
            <a:r>
              <a:rPr lang="en-US" altLang="en-US" dirty="0"/>
              <a:t>Dimensionality Reduction</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What Is Dimensionality Reduction?</a:t>
            </a:r>
          </a:p>
          <a:p>
            <a:pPr>
              <a:spcAft>
                <a:spcPts val="600"/>
              </a:spcAft>
            </a:pPr>
            <a:r>
              <a:rPr lang="en-US" altLang="en-US" dirty="0"/>
              <a:t>Dimensionality Reduction Methods</a:t>
            </a:r>
          </a:p>
          <a:p>
            <a:pPr lvl="1">
              <a:spcAft>
                <a:spcPts val="600"/>
              </a:spcAft>
            </a:pPr>
            <a:r>
              <a:rPr lang="en-US" altLang="en-US" dirty="0"/>
              <a:t>Principal Component Analysis </a:t>
            </a:r>
          </a:p>
          <a:p>
            <a:pPr lvl="1">
              <a:spcAft>
                <a:spcPts val="600"/>
              </a:spcAft>
            </a:pPr>
            <a:r>
              <a:rPr lang="en-US" altLang="en-US" dirty="0"/>
              <a:t>Attribute Subset Selection </a:t>
            </a:r>
          </a:p>
          <a:p>
            <a:pPr lvl="1">
              <a:spcAft>
                <a:spcPts val="600"/>
              </a:spcAft>
            </a:pPr>
            <a:r>
              <a:rPr lang="en-US" altLang="en-US" dirty="0"/>
              <a:t>Nonlinear Dimensionality Reduction Methods</a:t>
            </a:r>
          </a:p>
        </p:txBody>
      </p:sp>
    </p:spTree>
    <p:extLst>
      <p:ext uri="{BB962C8B-B14F-4D97-AF65-F5344CB8AC3E}">
        <p14:creationId xmlns:p14="http://schemas.microsoft.com/office/powerpoint/2010/main" val="6835076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61109" y="304800"/>
            <a:ext cx="11869781" cy="609600"/>
          </a:xfrm>
        </p:spPr>
        <p:txBody>
          <a:bodyPr>
            <a:noAutofit/>
          </a:bodyPr>
          <a:lstStyle/>
          <a:p>
            <a:pPr eaLnBrk="1" hangingPunct="1"/>
            <a:r>
              <a:rPr lang="en-US" altLang="en-US" dirty="0"/>
              <a:t>What Is Dimensionality Reduction?</a:t>
            </a:r>
          </a:p>
        </p:txBody>
      </p:sp>
      <p:sp>
        <p:nvSpPr>
          <p:cNvPr id="29700" name="Rectangle 3"/>
          <p:cNvSpPr>
            <a:spLocks noGrp="1" noChangeArrowheads="1"/>
          </p:cNvSpPr>
          <p:nvPr>
            <p:ph type="body" idx="4294967295"/>
          </p:nvPr>
        </p:nvSpPr>
        <p:spPr>
          <a:xfrm>
            <a:off x="548640" y="1144089"/>
            <a:ext cx="10976610" cy="5514702"/>
          </a:xfrm>
        </p:spPr>
        <p:txBody>
          <a:bodyPr/>
          <a:lstStyle/>
          <a:p>
            <a:pPr eaLnBrk="1" hangingPunct="1"/>
            <a:r>
              <a:rPr lang="en-US" altLang="en-US" b="1" dirty="0"/>
              <a:t>Curse of dimensionality</a:t>
            </a:r>
          </a:p>
          <a:p>
            <a:pPr lvl="1" eaLnBrk="1" hangingPunct="1"/>
            <a:r>
              <a:rPr lang="en-US" altLang="en-US" dirty="0"/>
              <a:t>When dimensionality increases, data becomes increasingly sparse</a:t>
            </a:r>
          </a:p>
          <a:p>
            <a:pPr lvl="1" eaLnBrk="1" hangingPunct="1"/>
            <a:r>
              <a:rPr lang="en-US" altLang="en-US" dirty="0"/>
              <a:t>Density and distance between points, which is critical to clustering, outlier analysis, becomes less meaningful</a:t>
            </a:r>
          </a:p>
          <a:p>
            <a:pPr lvl="1" eaLnBrk="1" hangingPunct="1"/>
            <a:r>
              <a:rPr lang="en-US" altLang="en-US" dirty="0"/>
              <a:t>The possible combinations of subspaces will grow exponentially</a:t>
            </a:r>
          </a:p>
          <a:p>
            <a:pPr eaLnBrk="1" hangingPunct="1"/>
            <a:r>
              <a:rPr lang="en-US" altLang="en-US" b="1" dirty="0"/>
              <a:t>Dimensionality reduction</a:t>
            </a:r>
          </a:p>
          <a:p>
            <a:pPr lvl="1"/>
            <a:r>
              <a:rPr lang="en-US" dirty="0"/>
              <a:t>Reducing the number of random variables under consideration, via obtaining a set of principal variables</a:t>
            </a:r>
          </a:p>
          <a:p>
            <a:r>
              <a:rPr lang="en-US" altLang="en-US" b="1" dirty="0"/>
              <a:t>Advantages of dimensionality reduction</a:t>
            </a:r>
            <a:endParaRPr lang="en-US" dirty="0"/>
          </a:p>
          <a:p>
            <a:pPr lvl="1"/>
            <a:r>
              <a:rPr lang="en-US" altLang="en-US" dirty="0">
                <a:latin typeface="Calibri" panose="020F0502020204030204" pitchFamily="34" charset="0"/>
              </a:rPr>
              <a:t>Avoid the curse of dimensionality</a:t>
            </a:r>
          </a:p>
          <a:p>
            <a:pPr lvl="1"/>
            <a:r>
              <a:rPr lang="en-US" altLang="en-US" dirty="0">
                <a:latin typeface="Calibri" panose="020F0502020204030204" pitchFamily="34" charset="0"/>
              </a:rPr>
              <a:t>Help eliminate irrelevant features and reduce noise</a:t>
            </a:r>
          </a:p>
          <a:p>
            <a:pPr lvl="1"/>
            <a:r>
              <a:rPr lang="en-US" altLang="en-US" dirty="0">
                <a:latin typeface="Calibri" panose="020F0502020204030204" pitchFamily="34" charset="0"/>
              </a:rPr>
              <a:t>Reduce time and space required in data mining</a:t>
            </a:r>
          </a:p>
          <a:p>
            <a:pPr lvl="1"/>
            <a:r>
              <a:rPr lang="en-US" altLang="en-US" dirty="0">
                <a:latin typeface="Calibri" panose="020F0502020204030204" pitchFamily="34" charset="0"/>
              </a:rPr>
              <a:t>Allow easier visualization</a:t>
            </a:r>
          </a:p>
        </p:txBody>
      </p:sp>
    </p:spTree>
    <p:extLst>
      <p:ext uri="{BB962C8B-B14F-4D97-AF65-F5344CB8AC3E}">
        <p14:creationId xmlns:p14="http://schemas.microsoft.com/office/powerpoint/2010/main" val="988105544"/>
      </p:ext>
    </p:extLst>
  </p:cSld>
  <p:clrMapOvr>
    <a:masterClrMapping/>
  </p:clrMapOvr>
  <p:transition>
    <p:zo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200025" y="285749"/>
            <a:ext cx="12525375" cy="714375"/>
          </a:xfrm>
        </p:spPr>
        <p:txBody>
          <a:bodyPr>
            <a:noAutofit/>
          </a:bodyPr>
          <a:lstStyle/>
          <a:p>
            <a:r>
              <a:rPr lang="en-US" altLang="en-US" dirty="0"/>
              <a:t>Dimensionality Reduction Methods</a:t>
            </a:r>
          </a:p>
        </p:txBody>
      </p:sp>
      <p:sp>
        <p:nvSpPr>
          <p:cNvPr id="29700" name="Rectangle 3"/>
          <p:cNvSpPr>
            <a:spLocks noGrp="1" noChangeArrowheads="1"/>
          </p:cNvSpPr>
          <p:nvPr>
            <p:ph type="body" idx="4294967295"/>
          </p:nvPr>
        </p:nvSpPr>
        <p:spPr>
          <a:xfrm>
            <a:off x="615450" y="1182189"/>
            <a:ext cx="10894423" cy="5514702"/>
          </a:xfrm>
        </p:spPr>
        <p:txBody>
          <a:bodyPr/>
          <a:lstStyle/>
          <a:p>
            <a:pPr>
              <a:spcAft>
                <a:spcPts val="600"/>
              </a:spcAft>
            </a:pPr>
            <a:r>
              <a:rPr lang="en-US" altLang="en-US" dirty="0"/>
              <a:t>Dimensionality reduction methodologies</a:t>
            </a:r>
          </a:p>
          <a:p>
            <a:pPr lvl="1">
              <a:spcAft>
                <a:spcPts val="600"/>
              </a:spcAft>
            </a:pPr>
            <a:r>
              <a:rPr lang="en-US" b="1" dirty="0"/>
              <a:t>Feature selection</a:t>
            </a:r>
            <a:r>
              <a:rPr lang="en-US" dirty="0"/>
              <a:t>: Find a subset of the original variables (or features, attributes)</a:t>
            </a:r>
          </a:p>
          <a:p>
            <a:pPr lvl="1">
              <a:spcAft>
                <a:spcPts val="600"/>
              </a:spcAft>
            </a:pPr>
            <a:r>
              <a:rPr lang="en-US" b="1" dirty="0"/>
              <a:t>Feature extraction</a:t>
            </a:r>
            <a:r>
              <a:rPr lang="en-US" dirty="0"/>
              <a:t>: Transform the data in the high-dimensional space to a space of fewer dimensions</a:t>
            </a:r>
          </a:p>
          <a:p>
            <a:pPr>
              <a:spcAft>
                <a:spcPts val="600"/>
              </a:spcAft>
            </a:pPr>
            <a:r>
              <a:rPr lang="en-US" altLang="en-US" dirty="0"/>
              <a:t>Some typical dimensionality reduction methods</a:t>
            </a:r>
          </a:p>
          <a:p>
            <a:pPr lvl="1">
              <a:spcAft>
                <a:spcPts val="600"/>
              </a:spcAft>
            </a:pPr>
            <a:r>
              <a:rPr lang="en-US" altLang="en-US" dirty="0"/>
              <a:t>Principal Component Analysis</a:t>
            </a:r>
            <a:endParaRPr lang="en-US" dirty="0"/>
          </a:p>
          <a:p>
            <a:pPr lvl="1">
              <a:spcAft>
                <a:spcPts val="600"/>
              </a:spcAft>
            </a:pPr>
            <a:r>
              <a:rPr lang="en-US" altLang="en-US" dirty="0"/>
              <a:t>Attribute Subset Selection </a:t>
            </a:r>
          </a:p>
          <a:p>
            <a:pPr lvl="1">
              <a:spcAft>
                <a:spcPts val="600"/>
              </a:spcAft>
            </a:pPr>
            <a:r>
              <a:rPr lang="en-US" altLang="en-US" dirty="0"/>
              <a:t>Nonlinear Dimensionality Reduction</a:t>
            </a:r>
          </a:p>
          <a:p>
            <a:pPr lvl="2">
              <a:spcAft>
                <a:spcPts val="600"/>
              </a:spcAft>
            </a:pPr>
            <a:endParaRPr lang="en-US" dirty="0"/>
          </a:p>
          <a:p>
            <a:pPr lvl="2">
              <a:spcAft>
                <a:spcPts val="600"/>
              </a:spcAft>
            </a:pPr>
            <a:endParaRPr lang="en-US" altLang="en-US" dirty="0"/>
          </a:p>
          <a:p>
            <a:pPr marL="0" indent="0">
              <a:spcAft>
                <a:spcPts val="600"/>
              </a:spcAft>
              <a:buNone/>
            </a:pPr>
            <a:endParaRPr lang="en-US" altLang="en-US" dirty="0">
              <a:latin typeface="Calibri" panose="020F0502020204030204" pitchFamily="34" charset="0"/>
            </a:endParaRPr>
          </a:p>
        </p:txBody>
      </p:sp>
    </p:spTree>
    <p:extLst>
      <p:ext uri="{BB962C8B-B14F-4D97-AF65-F5344CB8AC3E}">
        <p14:creationId xmlns:p14="http://schemas.microsoft.com/office/powerpoint/2010/main" val="4130421584"/>
      </p:ext>
    </p:extLst>
  </p:cSld>
  <p:clrMapOvr>
    <a:masterClrMapping/>
  </p:clrMapOvr>
  <p:transition>
    <p:zo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736" y="1231936"/>
            <a:ext cx="4433412" cy="4213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0"/>
          <p:cNvSpPr>
            <a:spLocks noGrp="1" noChangeArrowheads="1"/>
          </p:cNvSpPr>
          <p:nvPr>
            <p:ph type="title"/>
          </p:nvPr>
        </p:nvSpPr>
        <p:spPr>
          <a:xfrm>
            <a:off x="609599" y="152400"/>
            <a:ext cx="10920549" cy="838200"/>
          </a:xfrm>
        </p:spPr>
        <p:txBody>
          <a:bodyPr>
            <a:normAutofit/>
          </a:bodyPr>
          <a:lstStyle/>
          <a:p>
            <a:pPr eaLnBrk="1" hangingPunct="1"/>
            <a:r>
              <a:rPr lang="en-US" altLang="en-US" dirty="0"/>
              <a:t>Principal Component Analysis (PCA)</a:t>
            </a:r>
          </a:p>
        </p:txBody>
      </p:sp>
      <p:sp>
        <p:nvSpPr>
          <p:cNvPr id="35845" name="Rectangle 41"/>
          <p:cNvSpPr>
            <a:spLocks noGrp="1" noChangeArrowheads="1"/>
          </p:cNvSpPr>
          <p:nvPr>
            <p:ph type="body" idx="1"/>
          </p:nvPr>
        </p:nvSpPr>
        <p:spPr>
          <a:xfrm>
            <a:off x="609599" y="1260611"/>
            <a:ext cx="6838951" cy="4810124"/>
          </a:xfrm>
        </p:spPr>
        <p:txBody>
          <a:bodyPr/>
          <a:lstStyle/>
          <a:p>
            <a:pPr>
              <a:lnSpc>
                <a:spcPct val="110000"/>
              </a:lnSpc>
            </a:pPr>
            <a:r>
              <a:rPr lang="en-US" sz="2400" dirty="0"/>
              <a:t>PCA:  A statistical procedure that uses an orthogonal transformation to convert a set of observations of possibly correlated variables into a set of values of linearly uncorrelated variables called </a:t>
            </a:r>
            <a:r>
              <a:rPr lang="en-US" sz="2400" b="1" i="1" dirty="0"/>
              <a:t>principal components</a:t>
            </a:r>
            <a:endParaRPr lang="en-US" sz="2400" dirty="0"/>
          </a:p>
          <a:p>
            <a:pPr eaLnBrk="1" hangingPunct="1">
              <a:lnSpc>
                <a:spcPct val="110000"/>
              </a:lnSpc>
            </a:pPr>
            <a:r>
              <a:rPr lang="en-US" altLang="en-US" sz="2400" dirty="0"/>
              <a:t>The original data are projected onto a much smaller space, resulting in dimensionality reduction</a:t>
            </a:r>
          </a:p>
          <a:p>
            <a:pPr eaLnBrk="1" hangingPunct="1">
              <a:lnSpc>
                <a:spcPct val="110000"/>
              </a:lnSpc>
            </a:pPr>
            <a:r>
              <a:rPr lang="en-US" altLang="en-US" sz="2400" dirty="0"/>
              <a:t>Method:  Find the eigenvectors of the covariance matrix, and these eigenvectors define the new space</a:t>
            </a:r>
          </a:p>
        </p:txBody>
      </p:sp>
      <p:sp>
        <p:nvSpPr>
          <p:cNvPr id="7" name="TextBox 6"/>
          <p:cNvSpPr txBox="1"/>
          <p:nvPr/>
        </p:nvSpPr>
        <p:spPr>
          <a:xfrm>
            <a:off x="7448550" y="5613452"/>
            <a:ext cx="4019550" cy="646331"/>
          </a:xfrm>
          <a:prstGeom prst="rect">
            <a:avLst/>
          </a:prstGeom>
          <a:solidFill>
            <a:srgbClr val="92D050"/>
          </a:solidFill>
        </p:spPr>
        <p:txBody>
          <a:bodyPr wrap="square" rtlCol="0">
            <a:spAutoFit/>
          </a:bodyPr>
          <a:lstStyle/>
          <a:p>
            <a:pPr algn="ctr"/>
            <a:r>
              <a:rPr lang="en-US" sz="1800" dirty="0"/>
              <a:t>Ball travels in a straight line. Data from </a:t>
            </a:r>
            <a:r>
              <a:rPr lang="en-US" altLang="en-US" sz="1800" dirty="0"/>
              <a:t>three cameras contain much redundancy</a:t>
            </a:r>
          </a:p>
        </p:txBody>
      </p:sp>
    </p:spTree>
    <p:extLst>
      <p:ext uri="{BB962C8B-B14F-4D97-AF65-F5344CB8AC3E}">
        <p14:creationId xmlns:p14="http://schemas.microsoft.com/office/powerpoint/2010/main" val="18497026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f/f5/GaussianScatterPCA.svg/720px-GaussianScatterPC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327" y="1361734"/>
            <a:ext cx="3063673" cy="3063674"/>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2"/>
          <p:cNvSpPr>
            <a:spLocks noGrp="1" noChangeArrowheads="1"/>
          </p:cNvSpPr>
          <p:nvPr>
            <p:ph type="body" idx="1"/>
          </p:nvPr>
        </p:nvSpPr>
        <p:spPr>
          <a:xfrm>
            <a:off x="451758" y="1143000"/>
            <a:ext cx="8987518" cy="5623288"/>
          </a:xfrm>
        </p:spPr>
        <p:txBody>
          <a:bodyPr/>
          <a:lstStyle/>
          <a:p>
            <a:pPr eaLnBrk="1" hangingPunct="1">
              <a:spcAft>
                <a:spcPts val="200"/>
              </a:spcAft>
            </a:pPr>
            <a:r>
              <a:rPr lang="en-US" altLang="en-US" sz="2400" dirty="0"/>
              <a:t>Given </a:t>
            </a:r>
            <a:r>
              <a:rPr lang="en-US" altLang="en-US" sz="2400" i="1" dirty="0"/>
              <a:t>N</a:t>
            </a:r>
            <a:r>
              <a:rPr lang="en-US" altLang="en-US" sz="2400" dirty="0"/>
              <a:t> data vectors from </a:t>
            </a:r>
            <a:r>
              <a:rPr lang="en-US" altLang="en-US" sz="2400" i="1" dirty="0"/>
              <a:t>n</a:t>
            </a:r>
            <a:r>
              <a:rPr lang="en-US" altLang="en-US" sz="2400" dirty="0"/>
              <a:t>-dimensions, find </a:t>
            </a:r>
            <a:r>
              <a:rPr lang="en-US" altLang="en-US" sz="2400" i="1" dirty="0"/>
              <a:t>k</a:t>
            </a:r>
            <a:r>
              <a:rPr lang="en-US" altLang="en-US" sz="2400" dirty="0"/>
              <a:t> ≤ </a:t>
            </a:r>
            <a:r>
              <a:rPr lang="en-US" altLang="en-US" sz="2400" i="1" dirty="0"/>
              <a:t>n </a:t>
            </a:r>
            <a:r>
              <a:rPr lang="en-US" altLang="en-US" sz="2400" dirty="0"/>
              <a:t>orthogonal vectors (</a:t>
            </a:r>
            <a:r>
              <a:rPr lang="en-US" altLang="en-US" sz="2400" i="1" dirty="0"/>
              <a:t>principal components</a:t>
            </a:r>
            <a:r>
              <a:rPr lang="en-US" altLang="en-US" sz="2400" dirty="0"/>
              <a:t>) best used to represent data </a:t>
            </a:r>
          </a:p>
          <a:p>
            <a:pPr lvl="1" eaLnBrk="1" hangingPunct="1">
              <a:spcAft>
                <a:spcPts val="200"/>
              </a:spcAft>
            </a:pPr>
            <a:r>
              <a:rPr lang="en-US" altLang="en-US" sz="2400" dirty="0"/>
              <a:t>Normalize input data: Each attribute falls within the same range</a:t>
            </a:r>
          </a:p>
          <a:p>
            <a:pPr lvl="1" eaLnBrk="1" hangingPunct="1">
              <a:spcAft>
                <a:spcPts val="200"/>
              </a:spcAft>
            </a:pPr>
            <a:r>
              <a:rPr lang="en-US" altLang="en-US" sz="2400" dirty="0"/>
              <a:t>Compute </a:t>
            </a:r>
            <a:r>
              <a:rPr lang="en-US" altLang="en-US" sz="2400" i="1" dirty="0"/>
              <a:t>k</a:t>
            </a:r>
            <a:r>
              <a:rPr lang="en-US" altLang="en-US" sz="2400" dirty="0"/>
              <a:t> orthonormal (unit) vectors, i.e., </a:t>
            </a:r>
            <a:r>
              <a:rPr lang="en-US" altLang="en-US" sz="2400" i="1" dirty="0"/>
              <a:t>principal components</a:t>
            </a:r>
            <a:endParaRPr lang="en-US" altLang="en-US" sz="2400" dirty="0"/>
          </a:p>
          <a:p>
            <a:pPr lvl="1" eaLnBrk="1" hangingPunct="1">
              <a:spcAft>
                <a:spcPts val="200"/>
              </a:spcAft>
            </a:pPr>
            <a:r>
              <a:rPr lang="en-US" altLang="en-US" sz="2400" dirty="0"/>
              <a:t>Each input data (vector) is a linear combination of the </a:t>
            </a:r>
            <a:r>
              <a:rPr lang="en-US" altLang="en-US" sz="2400" i="1" dirty="0"/>
              <a:t>k</a:t>
            </a:r>
            <a:r>
              <a:rPr lang="en-US" altLang="en-US" sz="2400" dirty="0"/>
              <a:t> principal component vectors</a:t>
            </a:r>
          </a:p>
          <a:p>
            <a:pPr lvl="1" eaLnBrk="1" hangingPunct="1">
              <a:spcAft>
                <a:spcPts val="200"/>
              </a:spcAft>
            </a:pPr>
            <a:r>
              <a:rPr lang="en-US" altLang="en-US" sz="2400" dirty="0">
                <a:sym typeface="Symbol" panose="05050102010706020507" pitchFamily="18" charset="2"/>
              </a:rPr>
              <a:t>The principal components are sorted in order of decreasing “significance” or strength</a:t>
            </a:r>
          </a:p>
          <a:p>
            <a:pPr lvl="1" eaLnBrk="1" hangingPunct="1">
              <a:spcAft>
                <a:spcPts val="200"/>
              </a:spcAft>
            </a:pPr>
            <a:r>
              <a:rPr lang="en-US" altLang="en-US" sz="2400" dirty="0">
                <a:sym typeface="Symbol" panose="05050102010706020507" pitchFamily="18" charset="2"/>
              </a:rPr>
              <a:t>Since the components are sorted, the size of the data can be reduced by eliminating the </a:t>
            </a:r>
            <a:r>
              <a:rPr lang="en-US" altLang="en-US" sz="2400" i="1" dirty="0">
                <a:sym typeface="Symbol" panose="05050102010706020507" pitchFamily="18" charset="2"/>
              </a:rPr>
              <a:t>weak components</a:t>
            </a:r>
            <a:r>
              <a:rPr lang="en-US" altLang="en-US" sz="2400" dirty="0">
                <a:sym typeface="Symbol" panose="05050102010706020507" pitchFamily="18" charset="2"/>
              </a:rPr>
              <a:t>, i.e., those with low variance (i.e., using the strongest principal components, to reconstruct a good approximation of the original data)</a:t>
            </a:r>
          </a:p>
          <a:p>
            <a:pPr eaLnBrk="1" hangingPunct="1">
              <a:spcAft>
                <a:spcPts val="200"/>
              </a:spcAft>
            </a:pPr>
            <a:r>
              <a:rPr lang="en-US" altLang="en-US" sz="2400" dirty="0"/>
              <a:t>Works for numeric data only</a:t>
            </a:r>
          </a:p>
        </p:txBody>
      </p:sp>
      <p:sp>
        <p:nvSpPr>
          <p:cNvPr id="36868" name="Text Box 3"/>
          <p:cNvSpPr>
            <a:spLocks noGrp="1" noChangeArrowheads="1"/>
          </p:cNvSpPr>
          <p:nvPr>
            <p:ph type="title"/>
          </p:nvPr>
        </p:nvSpPr>
        <p:spPr>
          <a:xfrm>
            <a:off x="627017" y="152400"/>
            <a:ext cx="11042469" cy="990600"/>
          </a:xfrm>
          <a:noFill/>
        </p:spPr>
        <p:txBody>
          <a:bodyPr anchor="ctr">
            <a:noAutofit/>
          </a:bodyPr>
          <a:lstStyle/>
          <a:p>
            <a:r>
              <a:rPr lang="en-US" altLang="en-US" dirty="0"/>
              <a:t>Principal Component Analysis (Method)</a:t>
            </a:r>
          </a:p>
        </p:txBody>
      </p:sp>
      <p:sp>
        <p:nvSpPr>
          <p:cNvPr id="5" name="TextBox 4"/>
          <p:cNvSpPr txBox="1"/>
          <p:nvPr/>
        </p:nvSpPr>
        <p:spPr>
          <a:xfrm>
            <a:off x="9515475" y="4425408"/>
            <a:ext cx="2314575" cy="584775"/>
          </a:xfrm>
          <a:prstGeom prst="rect">
            <a:avLst/>
          </a:prstGeom>
          <a:solidFill>
            <a:srgbClr val="FFFF00"/>
          </a:solidFill>
        </p:spPr>
        <p:txBody>
          <a:bodyPr wrap="square" rtlCol="0">
            <a:spAutoFit/>
          </a:bodyPr>
          <a:lstStyle/>
          <a:p>
            <a:pPr algn="ctr"/>
            <a:r>
              <a:rPr lang="en-US" sz="1600" dirty="0"/>
              <a:t>Ack.  Wikipedia: </a:t>
            </a:r>
            <a:r>
              <a:rPr lang="en-US" altLang="en-US" sz="1600" dirty="0"/>
              <a:t>Principal Component Analysis </a:t>
            </a:r>
            <a:endParaRPr lang="en-US" sz="1600" dirty="0"/>
          </a:p>
        </p:txBody>
      </p:sp>
    </p:spTree>
    <p:extLst>
      <p:ext uri="{BB962C8B-B14F-4D97-AF65-F5344CB8AC3E}">
        <p14:creationId xmlns:p14="http://schemas.microsoft.com/office/powerpoint/2010/main" val="25163164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21691</TotalTime>
  <Words>8555</Words>
  <Application>Microsoft Office PowerPoint</Application>
  <PresentationFormat>寬螢幕</PresentationFormat>
  <Paragraphs>1216</Paragraphs>
  <Slides>108</Slides>
  <Notes>105</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8</vt:i4>
      </vt:variant>
      <vt:variant>
        <vt:lpstr>投影片標題</vt:lpstr>
      </vt:variant>
      <vt:variant>
        <vt:i4>108</vt:i4>
      </vt:variant>
    </vt:vector>
  </HeadingPairs>
  <TitlesOfParts>
    <vt:vector size="129" baseType="lpstr">
      <vt:lpstr>AvenirNextCondensed-Regular</vt:lpstr>
      <vt:lpstr>宋体</vt:lpstr>
      <vt:lpstr>宋体</vt:lpstr>
      <vt:lpstr>Arial</vt:lpstr>
      <vt:lpstr>Berlin Sans FB Demi</vt:lpstr>
      <vt:lpstr>Calibri</vt:lpstr>
      <vt:lpstr>Calibri Light</vt:lpstr>
      <vt:lpstr>Cambria Math</vt:lpstr>
      <vt:lpstr>Symbol</vt:lpstr>
      <vt:lpstr>Tahoma</vt:lpstr>
      <vt:lpstr>Times New Roman</vt:lpstr>
      <vt:lpstr>Wingdings</vt:lpstr>
      <vt:lpstr>Retrospect</vt:lpstr>
      <vt:lpstr>Visio</vt:lpstr>
      <vt:lpstr>Document</vt:lpstr>
      <vt:lpstr>Microsoft Equation 3.0</vt:lpstr>
      <vt:lpstr>Equation</vt:lpstr>
      <vt:lpstr>Bitmap Image</vt:lpstr>
      <vt:lpstr>Chart</vt:lpstr>
      <vt:lpstr>SmartDraw</vt:lpstr>
      <vt:lpstr>Worksheet</vt:lpstr>
      <vt:lpstr>Chapter 2. Data, Measurements, and Data Preprocessing</vt:lpstr>
      <vt:lpstr>Types of Data Sets: (1) Record Data</vt:lpstr>
      <vt:lpstr>Types of Data Sets: (2) Graphs and Networks</vt:lpstr>
      <vt:lpstr>Types of Data Sets: (3) Ordered Data</vt:lpstr>
      <vt:lpstr>Types of Data Sets: (4) Spatial, image and multimedia Data</vt:lpstr>
      <vt:lpstr>Important Characteristics of Structured Data</vt:lpstr>
      <vt:lpstr>Data Objects</vt:lpstr>
      <vt:lpstr>Attributes</vt:lpstr>
      <vt:lpstr>Attribute Types </vt:lpstr>
      <vt:lpstr>Numeric Attribute Types </vt:lpstr>
      <vt:lpstr>Discrete vs. Continuous Attributes </vt:lpstr>
      <vt:lpstr>Statistics of Data</vt:lpstr>
      <vt:lpstr>Basic Statistical Descriptions of Data</vt:lpstr>
      <vt:lpstr>Measuring the Central Tendency:  (1) Mean</vt:lpstr>
      <vt:lpstr>Measuring the Central Tendency: (2) Median</vt:lpstr>
      <vt:lpstr>Measuring the Central Tendency: (3) Mode</vt:lpstr>
      <vt:lpstr> Symmetric vs. Skewed Data</vt:lpstr>
      <vt:lpstr>Properties of Normal Distribution Curve</vt:lpstr>
      <vt:lpstr>Measures Data Distribution: Variance and Standard Deviation</vt:lpstr>
      <vt:lpstr>Correlation Analysis (for Categorical Data)</vt:lpstr>
      <vt:lpstr>Chi-Square Calculation: An Example</vt:lpstr>
      <vt:lpstr>Chi-Square Calculation: An Example</vt:lpstr>
      <vt:lpstr>Chi-Square Calculation: An Example</vt:lpstr>
      <vt:lpstr>Chi-Square Calculation: An Example</vt:lpstr>
      <vt:lpstr>Variance for Single Variable (Numerical Data)</vt:lpstr>
      <vt:lpstr>Covariance for Two Variables </vt:lpstr>
      <vt:lpstr>Covariance for Two Variables </vt:lpstr>
      <vt:lpstr>Example:  Calculation of Covariance</vt:lpstr>
      <vt:lpstr>Correlation between Two Numerical Variables</vt:lpstr>
      <vt:lpstr>Visualizing Changes of Correlation Coefficient</vt:lpstr>
      <vt:lpstr>Covariance Matrix</vt:lpstr>
      <vt:lpstr>Graphic Displays of Basic Statistical Descriptions</vt:lpstr>
      <vt:lpstr>Measuring the Dispersion of Data: Quartiles &amp; Boxplots   </vt:lpstr>
      <vt:lpstr>Histogram Analysis</vt:lpstr>
      <vt:lpstr>Histograms Often Tell More than Boxplots</vt:lpstr>
      <vt:lpstr>Quantile Plot</vt:lpstr>
      <vt:lpstr>Quantile-Quantile (Q-Q) Plot</vt:lpstr>
      <vt:lpstr>Scatter plot</vt:lpstr>
      <vt:lpstr>Positively and Negatively Correlated Data</vt:lpstr>
      <vt:lpstr> Uncorrelated Data</vt:lpstr>
      <vt:lpstr>Similarity and Distance Measures</vt:lpstr>
      <vt:lpstr>Similarity, Dissimilarity, and Proximity</vt:lpstr>
      <vt:lpstr>Data Matrix and Dissimilarity Matrix</vt:lpstr>
      <vt:lpstr>Standardizing Numeric Data</vt:lpstr>
      <vt:lpstr>Example: Data Matrix and Dissimilarity Matrix</vt:lpstr>
      <vt:lpstr>Distance on Numeric Data: Minkowski Distance</vt:lpstr>
      <vt:lpstr>Special Cases of Minkowski Distance</vt:lpstr>
      <vt:lpstr>Example: Minkowski Distance at Special Cases</vt:lpstr>
      <vt:lpstr>Proximity Measure for Binary Attributes</vt:lpstr>
      <vt:lpstr>Example: Dissimilarity between Asymmetric Binary Variables</vt:lpstr>
      <vt:lpstr>Proximity Measure for Categorical Attributes</vt:lpstr>
      <vt:lpstr>Ordinal Variables</vt:lpstr>
      <vt:lpstr>Attributes of Mixed Type</vt:lpstr>
      <vt:lpstr>Cosine Similarity of Two Vectors</vt:lpstr>
      <vt:lpstr>Example: Calculating Cosine Similarity</vt:lpstr>
      <vt:lpstr> KL Divergence: Comparing Two Probability Distributions </vt:lpstr>
      <vt:lpstr> More on KL Divergence</vt:lpstr>
      <vt:lpstr>Subtlety at Computing the KL Divergence</vt:lpstr>
      <vt:lpstr>Capturing Hidden Semantics in Similarity Measures</vt:lpstr>
      <vt:lpstr>Data Quality, Data Cleaning and Data Integration</vt:lpstr>
      <vt:lpstr> What is Data Preprocessing? — Major Tasks </vt:lpstr>
      <vt:lpstr>Why Preprocess the Data? — Data Quality Issues </vt:lpstr>
      <vt:lpstr>Data Cleaning</vt:lpstr>
      <vt:lpstr>Incomplete (Missing) Data</vt:lpstr>
      <vt:lpstr>How to Handle Missing Data?</vt:lpstr>
      <vt:lpstr>Noisy Data</vt:lpstr>
      <vt:lpstr>How to Handle Noisy Data?</vt:lpstr>
      <vt:lpstr>Data Cleaning as a Process</vt:lpstr>
      <vt:lpstr>Data Integration</vt:lpstr>
      <vt:lpstr>Handling Noise in Data Integration</vt:lpstr>
      <vt:lpstr>Handling Redundancy in Data Integration</vt:lpstr>
      <vt:lpstr>Data Transformation</vt:lpstr>
      <vt:lpstr>Data Transformation</vt:lpstr>
      <vt:lpstr>Normalization</vt:lpstr>
      <vt:lpstr>Discretization </vt:lpstr>
      <vt:lpstr>Data Discretization Methods</vt:lpstr>
      <vt:lpstr>Simple Discretization: Binning</vt:lpstr>
      <vt:lpstr>Example: Binning Methods for Data Smoothing</vt:lpstr>
      <vt:lpstr>Discretization Without Supervision: Binning vs. Clustering</vt:lpstr>
      <vt:lpstr>Discretization by Classification &amp; Correlation Analysis</vt:lpstr>
      <vt:lpstr>Concept Hierarchy Generation</vt:lpstr>
      <vt:lpstr>Concept Hierarchy Generation for Nominal Data</vt:lpstr>
      <vt:lpstr>Data Compression</vt:lpstr>
      <vt:lpstr>Data Cube Aggregation</vt:lpstr>
      <vt:lpstr>Automatic Concept Hierarchy Generation</vt:lpstr>
      <vt:lpstr>Sampling</vt:lpstr>
      <vt:lpstr>Types of Sampling</vt:lpstr>
      <vt:lpstr>Data Reduction</vt:lpstr>
      <vt:lpstr>Data Reduction: Parametric vs. Non-Parametric Methods </vt:lpstr>
      <vt:lpstr>Parametric Data Reduction: Regression Analysis</vt:lpstr>
      <vt:lpstr>Linear and Multiple Regression</vt:lpstr>
      <vt:lpstr>Multiple Regression and Log-Linear Models</vt:lpstr>
      <vt:lpstr>Histogram Analysis</vt:lpstr>
      <vt:lpstr>Clustering</vt:lpstr>
      <vt:lpstr>Dimensionality Reduction</vt:lpstr>
      <vt:lpstr>What Is Dimensionality Reduction?</vt:lpstr>
      <vt:lpstr>Dimensionality Reduction Methods</vt:lpstr>
      <vt:lpstr>Principal Component Analysis (PCA)</vt:lpstr>
      <vt:lpstr>Principal Component Analysis (Method)</vt:lpstr>
      <vt:lpstr>Attribute Subset Selection</vt:lpstr>
      <vt:lpstr>Heuristic Search in Attribute Selection</vt:lpstr>
      <vt:lpstr>Attribute Creation (Feature Generation)</vt:lpstr>
      <vt:lpstr>Nonlinear Dimensionality Reduction Methods</vt:lpstr>
      <vt:lpstr>Nonlinear Dimensionality Reduction (I): Kernel PCA (KPCA)</vt:lpstr>
      <vt:lpstr>Nonlinear Dimensionality Reduction (II): SNE</vt:lpstr>
      <vt:lpstr>Example:  Comparison on Nonlinear Data Points: Linear vs. Nonlinear Dimensional Reduction Methods</vt:lpstr>
      <vt:lpstr>Heatmap of the Proximity Matrices: Linear vs. Nonlinear Dimensional Reduction Methods</vt:lpstr>
      <vt:lpstr>Summary</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Windows 使用者</cp:lastModifiedBy>
  <cp:revision>965</cp:revision>
  <cp:lastPrinted>2016-08-23T14:41:30Z</cp:lastPrinted>
  <dcterms:created xsi:type="dcterms:W3CDTF">2014-06-02T15:06:14Z</dcterms:created>
  <dcterms:modified xsi:type="dcterms:W3CDTF">2023-09-18T09:58:15Z</dcterms:modified>
</cp:coreProperties>
</file>