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321" r:id="rId3"/>
    <p:sldId id="264" r:id="rId4"/>
    <p:sldId id="286" r:id="rId5"/>
    <p:sldId id="283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33" r:id="rId22"/>
    <p:sldId id="310" r:id="rId23"/>
    <p:sldId id="311" r:id="rId24"/>
    <p:sldId id="312" r:id="rId25"/>
    <p:sldId id="313" r:id="rId26"/>
    <p:sldId id="314" r:id="rId27"/>
    <p:sldId id="315" r:id="rId28"/>
    <p:sldId id="316" r:id="rId29"/>
    <p:sldId id="317" r:id="rId30"/>
    <p:sldId id="318" r:id="rId31"/>
    <p:sldId id="319" r:id="rId32"/>
    <p:sldId id="320" r:id="rId33"/>
    <p:sldId id="285" r:id="rId3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0B669B-B66F-400C-B090-F76AD6B13D3B}" type="datetimeFigureOut">
              <a:rPr lang="zh-TW" altLang="en-US" smtClean="0"/>
              <a:t>2023/9/27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0F8A4-2F4A-4481-955E-2EB832F9CF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2462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3613"/>
            <a:fld id="{F3593648-B6B4-48DF-B44C-E3693731EC71}" type="slidenum">
              <a:rPr lang="en-GB" smtClean="0"/>
              <a:pPr defTabSz="963613"/>
              <a:t>8</a:t>
            </a:fld>
            <a:endParaRPr lang="en-GB" smtClean="0"/>
          </a:p>
        </p:txBody>
      </p:sp>
      <p:sp>
        <p:nvSpPr>
          <p:cNvPr id="107523" name="Text Box 1"/>
          <p:cNvSpPr txBox="1">
            <a:spLocks noChangeArrowheads="1"/>
          </p:cNvSpPr>
          <p:nvPr/>
        </p:nvSpPr>
        <p:spPr bwMode="auto">
          <a:xfrm>
            <a:off x="1219200" y="720725"/>
            <a:ext cx="4876800" cy="35988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57" tIns="48328" rIns="96657" bIns="48328" anchor="ctr"/>
          <a:lstStyle/>
          <a:p>
            <a:endParaRPr lang="en-US"/>
          </a:p>
        </p:txBody>
      </p:sp>
      <p:sp>
        <p:nvSpPr>
          <p:cNvPr id="107524" name="Rectangle 2"/>
          <p:cNvSpPr>
            <a:spLocks noGrp="1" noChangeArrowheads="1"/>
          </p:cNvSpPr>
          <p:nvPr>
            <p:ph type="body"/>
          </p:nvPr>
        </p:nvSpPr>
        <p:spPr>
          <a:xfrm>
            <a:off x="731838" y="4560888"/>
            <a:ext cx="5848350" cy="4319587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4237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3613"/>
            <a:fld id="{F3593648-B6B4-48DF-B44C-E3693731EC71}" type="slidenum">
              <a:rPr lang="en-GB" smtClean="0"/>
              <a:pPr defTabSz="963613"/>
              <a:t>12</a:t>
            </a:fld>
            <a:endParaRPr lang="en-GB" smtClean="0"/>
          </a:p>
        </p:txBody>
      </p:sp>
      <p:sp>
        <p:nvSpPr>
          <p:cNvPr id="107523" name="Text Box 1"/>
          <p:cNvSpPr txBox="1">
            <a:spLocks noChangeArrowheads="1"/>
          </p:cNvSpPr>
          <p:nvPr/>
        </p:nvSpPr>
        <p:spPr bwMode="auto">
          <a:xfrm>
            <a:off x="1219200" y="720725"/>
            <a:ext cx="4876800" cy="35988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57" tIns="48328" rIns="96657" bIns="48328" anchor="ctr"/>
          <a:lstStyle/>
          <a:p>
            <a:endParaRPr lang="en-US"/>
          </a:p>
        </p:txBody>
      </p:sp>
      <p:sp>
        <p:nvSpPr>
          <p:cNvPr id="107524" name="Rectangle 2"/>
          <p:cNvSpPr>
            <a:spLocks noGrp="1" noChangeArrowheads="1"/>
          </p:cNvSpPr>
          <p:nvPr>
            <p:ph type="body"/>
          </p:nvPr>
        </p:nvSpPr>
        <p:spPr>
          <a:xfrm>
            <a:off x="731838" y="4560888"/>
            <a:ext cx="5848350" cy="4319587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81389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D524B-7B34-4234-8034-DF4A15522CAE}" type="datetimeFigureOut">
              <a:rPr lang="zh-TW" altLang="en-US" smtClean="0"/>
              <a:t>2023/9/27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35836-2FAF-4928-97F8-16D8C10CB6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5325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D524B-7B34-4234-8034-DF4A15522CAE}" type="datetimeFigureOut">
              <a:rPr lang="zh-TW" altLang="en-US" smtClean="0"/>
              <a:t>2023/9/27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35836-2FAF-4928-97F8-16D8C10CB6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018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D524B-7B34-4234-8034-DF4A15522CAE}" type="datetimeFigureOut">
              <a:rPr lang="zh-TW" altLang="en-US" smtClean="0"/>
              <a:t>2023/9/27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35836-2FAF-4928-97F8-16D8C10CB6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3735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D524B-7B34-4234-8034-DF4A15522CAE}" type="datetimeFigureOut">
              <a:rPr lang="zh-TW" altLang="en-US" smtClean="0"/>
              <a:t>2023/9/27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35836-2FAF-4928-97F8-16D8C10CB6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3913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D524B-7B34-4234-8034-DF4A15522CAE}" type="datetimeFigureOut">
              <a:rPr lang="zh-TW" altLang="en-US" smtClean="0"/>
              <a:t>2023/9/27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35836-2FAF-4928-97F8-16D8C10CB6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9363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D524B-7B34-4234-8034-DF4A15522CAE}" type="datetimeFigureOut">
              <a:rPr lang="zh-TW" altLang="en-US" smtClean="0"/>
              <a:t>2023/9/27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35836-2FAF-4928-97F8-16D8C10CB6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3919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D524B-7B34-4234-8034-DF4A15522CAE}" type="datetimeFigureOut">
              <a:rPr lang="zh-TW" altLang="en-US" smtClean="0"/>
              <a:t>2023/9/27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35836-2FAF-4928-97F8-16D8C10CB6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604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D524B-7B34-4234-8034-DF4A15522CAE}" type="datetimeFigureOut">
              <a:rPr lang="zh-TW" altLang="en-US" smtClean="0"/>
              <a:t>2023/9/27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35836-2FAF-4928-97F8-16D8C10CB6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4176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D524B-7B34-4234-8034-DF4A15522CAE}" type="datetimeFigureOut">
              <a:rPr lang="zh-TW" altLang="en-US" smtClean="0"/>
              <a:t>2023/9/27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35836-2FAF-4928-97F8-16D8C10CB6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7131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D524B-7B34-4234-8034-DF4A15522CAE}" type="datetimeFigureOut">
              <a:rPr lang="zh-TW" altLang="en-US" smtClean="0"/>
              <a:t>2023/9/27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35836-2FAF-4928-97F8-16D8C10CB6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8615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D524B-7B34-4234-8034-DF4A15522CAE}" type="datetimeFigureOut">
              <a:rPr lang="zh-TW" altLang="en-US" smtClean="0"/>
              <a:t>2023/9/27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35836-2FAF-4928-97F8-16D8C10CB6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1001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D524B-7B34-4234-8034-DF4A15522CAE}" type="datetimeFigureOut">
              <a:rPr lang="zh-TW" altLang="en-US" smtClean="0"/>
              <a:t>2023/9/27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35836-2FAF-4928-97F8-16D8C10CB6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373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Basics of </a:t>
            </a:r>
            <a:r>
              <a:rPr lang="en-US" altLang="zh-TW" dirty="0" err="1" smtClean="0"/>
              <a:t>MapReduce</a:t>
            </a:r>
            <a:r>
              <a:rPr lang="en-US" altLang="zh-TW" dirty="0" smtClean="0"/>
              <a:t> Programming Model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By J. H. Wang</a:t>
            </a:r>
          </a:p>
          <a:p>
            <a:r>
              <a:rPr lang="en-US" altLang="zh-TW" dirty="0" smtClean="0"/>
              <a:t>Sep. </a:t>
            </a:r>
            <a:r>
              <a:rPr lang="en-US" altLang="zh-TW" smtClean="0"/>
              <a:t>27, </a:t>
            </a:r>
            <a:r>
              <a:rPr lang="en-US" altLang="zh-TW" dirty="0" smtClean="0"/>
              <a:t>2023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3125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MapReduce “Runtime”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Handles scheduling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Assigns workers to map and reduce tasks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Handles “data distribution”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Moves processes to data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Handles synchronization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Gathers, sorts, and shuffles intermediate data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Handles errors and faults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Detects worker failures and restarts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Everything happens on top of a distributed FS</a:t>
            </a:r>
          </a:p>
        </p:txBody>
      </p:sp>
    </p:spTree>
    <p:extLst>
      <p:ext uri="{BB962C8B-B14F-4D97-AF65-F5344CB8AC3E}">
        <p14:creationId xmlns:p14="http://schemas.microsoft.com/office/powerpoint/2010/main" val="3171917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MapReduce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Programmers specify two functions: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map</a:t>
            </a:r>
            <a:r>
              <a:rPr lang="en-US" dirty="0" smtClean="0"/>
              <a:t> (k, v) </a:t>
            </a:r>
            <a:r>
              <a:rPr lang="en-US" dirty="0" smtClean="0">
                <a:cs typeface="Arial" charset="0"/>
              </a:rPr>
              <a:t>→ &lt;k’, v’&gt;*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FF0000"/>
                </a:solidFill>
                <a:cs typeface="Arial" charset="0"/>
              </a:rPr>
              <a:t>reduce</a:t>
            </a:r>
            <a:r>
              <a:rPr lang="en-US" dirty="0" smtClean="0">
                <a:cs typeface="Arial" charset="0"/>
              </a:rPr>
              <a:t> (k’, v’) → &lt;k’, v’&gt;*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All values with the same key are reduced together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The execution framework handles everything else…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Not quite…usually, programmers also specify: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FF0000"/>
                </a:solidFill>
                <a:cs typeface="Arial" charset="0"/>
              </a:rPr>
              <a:t>partition</a:t>
            </a:r>
            <a:r>
              <a:rPr lang="en-US" dirty="0" smtClean="0">
                <a:cs typeface="Arial" charset="0"/>
              </a:rPr>
              <a:t> (k’, number of partitions) → partition for k’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Often a simple hash of the key, e.g., hash(k’) mod n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Divides up key space for parallel reduce operations</a:t>
            </a:r>
          </a:p>
          <a:p>
            <a:pPr lvl="1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FF0000"/>
                </a:solidFill>
                <a:cs typeface="Arial" charset="0"/>
              </a:rPr>
              <a:t>combine</a:t>
            </a:r>
            <a:r>
              <a:rPr lang="en-US" dirty="0" smtClean="0">
                <a:cs typeface="Arial" charset="0"/>
              </a:rPr>
              <a:t> (k’, v’) → &lt;k’, v’&gt;*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Mini-reducers that run in memory after the map phase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Used as an optimization to reduce network traffic</a:t>
            </a:r>
          </a:p>
        </p:txBody>
      </p:sp>
    </p:spTree>
    <p:extLst>
      <p:ext uri="{BB962C8B-B14F-4D97-AF65-F5344CB8AC3E}">
        <p14:creationId xmlns:p14="http://schemas.microsoft.com/office/powerpoint/2010/main" val="900630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3" name="Straight Arrow Connector 172"/>
          <p:cNvCxnSpPr>
            <a:cxnSpLocks noChangeShapeType="1"/>
          </p:cNvCxnSpPr>
          <p:nvPr/>
        </p:nvCxnSpPr>
        <p:spPr bwMode="auto">
          <a:xfrm rot="5400000">
            <a:off x="2644776" y="3213100"/>
            <a:ext cx="273050" cy="3175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>
            <a:cxnSpLocks noChangeShapeType="1"/>
          </p:cNvCxnSpPr>
          <p:nvPr/>
        </p:nvCxnSpPr>
        <p:spPr bwMode="auto">
          <a:xfrm rot="5400000">
            <a:off x="3938588" y="3213100"/>
            <a:ext cx="274638" cy="1587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>
            <a:cxnSpLocks noChangeShapeType="1"/>
          </p:cNvCxnSpPr>
          <p:nvPr/>
        </p:nvCxnSpPr>
        <p:spPr bwMode="auto">
          <a:xfrm rot="5400000">
            <a:off x="5233988" y="3213100"/>
            <a:ext cx="274638" cy="1587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>
            <a:cxnSpLocks noChangeShapeType="1"/>
          </p:cNvCxnSpPr>
          <p:nvPr/>
        </p:nvCxnSpPr>
        <p:spPr bwMode="auto">
          <a:xfrm rot="5400000">
            <a:off x="6605588" y="3213100"/>
            <a:ext cx="274638" cy="1587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9" name="Rectangle 7"/>
          <p:cNvSpPr>
            <a:spLocks noChangeArrowheads="1"/>
          </p:cNvSpPr>
          <p:nvPr/>
        </p:nvSpPr>
        <p:spPr bwMode="auto">
          <a:xfrm>
            <a:off x="6324600" y="2666999"/>
            <a:ext cx="838200" cy="4095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b="0" dirty="0" smtClean="0">
                <a:solidFill>
                  <a:schemeClr val="tx1"/>
                </a:solidFill>
              </a:rPr>
              <a:t>combine</a:t>
            </a:r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170" name="Rectangle 4"/>
          <p:cNvSpPr>
            <a:spLocks noChangeArrowheads="1"/>
          </p:cNvSpPr>
          <p:nvPr/>
        </p:nvSpPr>
        <p:spPr bwMode="auto">
          <a:xfrm>
            <a:off x="2362200" y="2666999"/>
            <a:ext cx="838200" cy="4095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b="0" dirty="0" smtClean="0">
                <a:solidFill>
                  <a:schemeClr val="tx1"/>
                </a:solidFill>
              </a:rPr>
              <a:t>combine</a:t>
            </a:r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171" name="Rectangle 5"/>
          <p:cNvSpPr>
            <a:spLocks noChangeArrowheads="1"/>
          </p:cNvSpPr>
          <p:nvPr/>
        </p:nvSpPr>
        <p:spPr bwMode="auto">
          <a:xfrm>
            <a:off x="3657600" y="2666999"/>
            <a:ext cx="838200" cy="4095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b="0" dirty="0" smtClean="0">
                <a:solidFill>
                  <a:schemeClr val="tx1"/>
                </a:solidFill>
              </a:rPr>
              <a:t>combine</a:t>
            </a:r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172" name="Rectangle 6"/>
          <p:cNvSpPr>
            <a:spLocks noChangeArrowheads="1"/>
          </p:cNvSpPr>
          <p:nvPr/>
        </p:nvSpPr>
        <p:spPr bwMode="auto">
          <a:xfrm>
            <a:off x="4953000" y="2666999"/>
            <a:ext cx="838200" cy="4095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b="0" dirty="0" smtClean="0">
                <a:solidFill>
                  <a:schemeClr val="tx1"/>
                </a:solidFill>
              </a:rPr>
              <a:t>combine</a:t>
            </a:r>
            <a:endParaRPr lang="en-US" sz="1200" b="0" dirty="0">
              <a:solidFill>
                <a:schemeClr val="tx1"/>
              </a:solidFill>
            </a:endParaRPr>
          </a:p>
        </p:txBody>
      </p:sp>
      <p:grpSp>
        <p:nvGrpSpPr>
          <p:cNvPr id="327" name="Group 326"/>
          <p:cNvGrpSpPr/>
          <p:nvPr/>
        </p:nvGrpSpPr>
        <p:grpSpPr>
          <a:xfrm>
            <a:off x="2291678" y="3381375"/>
            <a:ext cx="991272" cy="276999"/>
            <a:chOff x="2291678" y="3381375"/>
            <a:chExt cx="991272" cy="276999"/>
          </a:xfrm>
        </p:grpSpPr>
        <p:sp>
          <p:nvSpPr>
            <p:cNvPr id="178" name="Rectangle 144"/>
            <p:cNvSpPr>
              <a:spLocks noChangeArrowheads="1"/>
            </p:cNvSpPr>
            <p:nvPr/>
          </p:nvSpPr>
          <p:spPr bwMode="auto">
            <a:xfrm>
              <a:off x="2794665" y="3405506"/>
              <a:ext cx="22871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TextBox 145"/>
            <p:cNvSpPr txBox="1">
              <a:spLocks noChangeArrowheads="1"/>
            </p:cNvSpPr>
            <p:nvPr/>
          </p:nvSpPr>
          <p:spPr bwMode="auto">
            <a:xfrm>
              <a:off x="2784475" y="3381375"/>
              <a:ext cx="269761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 dirty="0"/>
                <a:t>b</a:t>
              </a:r>
              <a:endParaRPr lang="en-US" b="0" baseline="-25000" dirty="0"/>
            </a:p>
          </p:txBody>
        </p:sp>
        <p:sp>
          <p:nvSpPr>
            <p:cNvPr id="180" name="Rectangle 137"/>
            <p:cNvSpPr>
              <a:spLocks noChangeArrowheads="1"/>
            </p:cNvSpPr>
            <p:nvPr/>
          </p:nvSpPr>
          <p:spPr bwMode="auto">
            <a:xfrm>
              <a:off x="2296190" y="3405506"/>
              <a:ext cx="22871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TextBox 138"/>
            <p:cNvSpPr txBox="1">
              <a:spLocks noChangeArrowheads="1"/>
            </p:cNvSpPr>
            <p:nvPr/>
          </p:nvSpPr>
          <p:spPr bwMode="auto">
            <a:xfrm>
              <a:off x="2291678" y="3381375"/>
              <a:ext cx="25840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 dirty="0"/>
                <a:t>a</a:t>
              </a:r>
              <a:endParaRPr lang="en-US" b="0" baseline="-25000" dirty="0"/>
            </a:p>
          </p:txBody>
        </p:sp>
        <p:sp>
          <p:nvSpPr>
            <p:cNvPr id="182" name="Rectangle 135"/>
            <p:cNvSpPr>
              <a:spLocks noChangeArrowheads="1"/>
            </p:cNvSpPr>
            <p:nvPr/>
          </p:nvSpPr>
          <p:spPr bwMode="auto">
            <a:xfrm>
              <a:off x="2524904" y="3405506"/>
              <a:ext cx="22871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TextBox 136"/>
            <p:cNvSpPr txBox="1">
              <a:spLocks noChangeArrowheads="1"/>
            </p:cNvSpPr>
            <p:nvPr/>
          </p:nvSpPr>
          <p:spPr bwMode="auto">
            <a:xfrm>
              <a:off x="2514714" y="3381375"/>
              <a:ext cx="269761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1</a:t>
              </a:r>
              <a:endParaRPr lang="en-US" b="0" baseline="-25000"/>
            </a:p>
          </p:txBody>
        </p:sp>
        <p:sp>
          <p:nvSpPr>
            <p:cNvPr id="184" name="Rectangle 142"/>
            <p:cNvSpPr>
              <a:spLocks noChangeArrowheads="1"/>
            </p:cNvSpPr>
            <p:nvPr/>
          </p:nvSpPr>
          <p:spPr bwMode="auto">
            <a:xfrm>
              <a:off x="3023379" y="3405506"/>
              <a:ext cx="22871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TextBox 143"/>
            <p:cNvSpPr txBox="1">
              <a:spLocks noChangeArrowheads="1"/>
            </p:cNvSpPr>
            <p:nvPr/>
          </p:nvSpPr>
          <p:spPr bwMode="auto">
            <a:xfrm>
              <a:off x="3013189" y="3381375"/>
              <a:ext cx="269761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2</a:t>
              </a:r>
              <a:endParaRPr lang="en-US" b="0" baseline="-25000"/>
            </a:p>
          </p:txBody>
        </p:sp>
      </p:grpSp>
      <p:grpSp>
        <p:nvGrpSpPr>
          <p:cNvPr id="326" name="Group 325"/>
          <p:cNvGrpSpPr/>
          <p:nvPr/>
        </p:nvGrpSpPr>
        <p:grpSpPr>
          <a:xfrm>
            <a:off x="3854610" y="3381375"/>
            <a:ext cx="488790" cy="276999"/>
            <a:chOff x="3854610" y="3381375"/>
            <a:chExt cx="488790" cy="276999"/>
          </a:xfrm>
        </p:grpSpPr>
        <p:sp>
          <p:nvSpPr>
            <p:cNvPr id="187" name="Rectangle 151"/>
            <p:cNvSpPr>
              <a:spLocks noChangeArrowheads="1"/>
            </p:cNvSpPr>
            <p:nvPr/>
          </p:nvSpPr>
          <p:spPr bwMode="auto">
            <a:xfrm>
              <a:off x="3855115" y="3405506"/>
              <a:ext cx="22871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TextBox 152"/>
            <p:cNvSpPr txBox="1">
              <a:spLocks noChangeArrowheads="1"/>
            </p:cNvSpPr>
            <p:nvPr/>
          </p:nvSpPr>
          <p:spPr bwMode="auto">
            <a:xfrm>
              <a:off x="3854610" y="3381375"/>
              <a:ext cx="25039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/>
                <a:t>c</a:t>
              </a:r>
              <a:endParaRPr lang="en-US" b="0" baseline="-25000"/>
            </a:p>
          </p:txBody>
        </p:sp>
        <p:sp>
          <p:nvSpPr>
            <p:cNvPr id="191" name="Rectangle 149"/>
            <p:cNvSpPr>
              <a:spLocks noChangeArrowheads="1"/>
            </p:cNvSpPr>
            <p:nvPr/>
          </p:nvSpPr>
          <p:spPr bwMode="auto">
            <a:xfrm>
              <a:off x="4083829" y="3405506"/>
              <a:ext cx="22871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TextBox 150"/>
            <p:cNvSpPr txBox="1">
              <a:spLocks noChangeArrowheads="1"/>
            </p:cNvSpPr>
            <p:nvPr/>
          </p:nvSpPr>
          <p:spPr bwMode="auto">
            <a:xfrm>
              <a:off x="4073639" y="3381375"/>
              <a:ext cx="269761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 dirty="0" smtClean="0"/>
                <a:t>9</a:t>
              </a:r>
              <a:endParaRPr lang="en-US" b="0" baseline="-25000" dirty="0"/>
            </a:p>
          </p:txBody>
        </p:sp>
      </p:grpSp>
      <p:grpSp>
        <p:nvGrpSpPr>
          <p:cNvPr id="325" name="Group 324"/>
          <p:cNvGrpSpPr/>
          <p:nvPr/>
        </p:nvGrpSpPr>
        <p:grpSpPr>
          <a:xfrm>
            <a:off x="4882411" y="3381375"/>
            <a:ext cx="984989" cy="276999"/>
            <a:chOff x="4882411" y="3381375"/>
            <a:chExt cx="984989" cy="276999"/>
          </a:xfrm>
        </p:grpSpPr>
        <p:sp>
          <p:nvSpPr>
            <p:cNvPr id="196" name="Rectangle 165"/>
            <p:cNvSpPr>
              <a:spLocks noChangeArrowheads="1"/>
            </p:cNvSpPr>
            <p:nvPr/>
          </p:nvSpPr>
          <p:spPr bwMode="auto">
            <a:xfrm>
              <a:off x="4886985" y="3405506"/>
              <a:ext cx="228600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" name="Rectangle 172"/>
            <p:cNvSpPr>
              <a:spLocks noChangeArrowheads="1"/>
            </p:cNvSpPr>
            <p:nvPr/>
          </p:nvSpPr>
          <p:spPr bwMode="auto">
            <a:xfrm>
              <a:off x="5379359" y="3405506"/>
              <a:ext cx="228600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8" name="TextBox 166"/>
            <p:cNvSpPr txBox="1">
              <a:spLocks noChangeArrowheads="1"/>
            </p:cNvSpPr>
            <p:nvPr/>
          </p:nvSpPr>
          <p:spPr bwMode="auto">
            <a:xfrm>
              <a:off x="4882411" y="3381375"/>
              <a:ext cx="25840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/>
                <a:t>a</a:t>
              </a:r>
              <a:endParaRPr lang="en-US" b="0" baseline="-25000"/>
            </a:p>
          </p:txBody>
        </p:sp>
        <p:sp>
          <p:nvSpPr>
            <p:cNvPr id="199" name="TextBox 173"/>
            <p:cNvSpPr txBox="1">
              <a:spLocks noChangeArrowheads="1"/>
            </p:cNvSpPr>
            <p:nvPr/>
          </p:nvSpPr>
          <p:spPr bwMode="auto">
            <a:xfrm>
              <a:off x="5374784" y="3381375"/>
              <a:ext cx="25039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/>
                <a:t>c</a:t>
              </a:r>
              <a:endParaRPr lang="en-US" b="0" baseline="-25000"/>
            </a:p>
          </p:txBody>
        </p:sp>
        <p:sp>
          <p:nvSpPr>
            <p:cNvPr id="200" name="Rectangle 163"/>
            <p:cNvSpPr>
              <a:spLocks noChangeArrowheads="1"/>
            </p:cNvSpPr>
            <p:nvPr/>
          </p:nvSpPr>
          <p:spPr bwMode="auto">
            <a:xfrm>
              <a:off x="5115585" y="3405506"/>
              <a:ext cx="228600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1" name="TextBox 164"/>
            <p:cNvSpPr txBox="1">
              <a:spLocks noChangeArrowheads="1"/>
            </p:cNvSpPr>
            <p:nvPr/>
          </p:nvSpPr>
          <p:spPr bwMode="auto">
            <a:xfrm>
              <a:off x="5105400" y="3381375"/>
              <a:ext cx="26962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5</a:t>
              </a:r>
              <a:endParaRPr lang="en-US" b="0" baseline="-25000"/>
            </a:p>
          </p:txBody>
        </p:sp>
        <p:sp>
          <p:nvSpPr>
            <p:cNvPr id="202" name="Rectangle 170"/>
            <p:cNvSpPr>
              <a:spLocks noChangeArrowheads="1"/>
            </p:cNvSpPr>
            <p:nvPr/>
          </p:nvSpPr>
          <p:spPr bwMode="auto">
            <a:xfrm>
              <a:off x="5607959" y="3405506"/>
              <a:ext cx="228600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" name="TextBox 171"/>
            <p:cNvSpPr txBox="1">
              <a:spLocks noChangeArrowheads="1"/>
            </p:cNvSpPr>
            <p:nvPr/>
          </p:nvSpPr>
          <p:spPr bwMode="auto">
            <a:xfrm>
              <a:off x="5597774" y="3381375"/>
              <a:ext cx="26962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2</a:t>
              </a:r>
              <a:endParaRPr lang="en-US" b="0" baseline="-25000"/>
            </a:p>
          </p:txBody>
        </p:sp>
      </p:grpSp>
      <p:grpSp>
        <p:nvGrpSpPr>
          <p:cNvPr id="324" name="Group 323"/>
          <p:cNvGrpSpPr/>
          <p:nvPr/>
        </p:nvGrpSpPr>
        <p:grpSpPr>
          <a:xfrm>
            <a:off x="6248400" y="3381375"/>
            <a:ext cx="990600" cy="276999"/>
            <a:chOff x="6248400" y="3381375"/>
            <a:chExt cx="990600" cy="276999"/>
          </a:xfrm>
        </p:grpSpPr>
        <p:sp>
          <p:nvSpPr>
            <p:cNvPr id="205" name="Rectangle 179"/>
            <p:cNvSpPr>
              <a:spLocks noChangeArrowheads="1"/>
            </p:cNvSpPr>
            <p:nvPr/>
          </p:nvSpPr>
          <p:spPr bwMode="auto">
            <a:xfrm>
              <a:off x="6258585" y="3405506"/>
              <a:ext cx="228600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" name="Rectangle 186"/>
            <p:cNvSpPr>
              <a:spLocks noChangeArrowheads="1"/>
            </p:cNvSpPr>
            <p:nvPr/>
          </p:nvSpPr>
          <p:spPr bwMode="auto">
            <a:xfrm>
              <a:off x="6750959" y="3405506"/>
              <a:ext cx="228600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" name="TextBox 180"/>
            <p:cNvSpPr txBox="1">
              <a:spLocks noChangeArrowheads="1"/>
            </p:cNvSpPr>
            <p:nvPr/>
          </p:nvSpPr>
          <p:spPr bwMode="auto">
            <a:xfrm>
              <a:off x="6248400" y="3381375"/>
              <a:ext cx="26962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/>
                <a:t>b</a:t>
              </a:r>
              <a:endParaRPr lang="en-US" b="0" baseline="-25000"/>
            </a:p>
          </p:txBody>
        </p:sp>
        <p:sp>
          <p:nvSpPr>
            <p:cNvPr id="208" name="TextBox 187"/>
            <p:cNvSpPr txBox="1">
              <a:spLocks noChangeArrowheads="1"/>
            </p:cNvSpPr>
            <p:nvPr/>
          </p:nvSpPr>
          <p:spPr bwMode="auto">
            <a:xfrm>
              <a:off x="6746384" y="3381375"/>
              <a:ext cx="25039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/>
                <a:t>c</a:t>
              </a:r>
              <a:endParaRPr lang="en-US" b="0" baseline="-25000"/>
            </a:p>
          </p:txBody>
        </p:sp>
        <p:sp>
          <p:nvSpPr>
            <p:cNvPr id="209" name="Rectangle 177"/>
            <p:cNvSpPr>
              <a:spLocks noChangeArrowheads="1"/>
            </p:cNvSpPr>
            <p:nvPr/>
          </p:nvSpPr>
          <p:spPr bwMode="auto">
            <a:xfrm>
              <a:off x="6487185" y="3405506"/>
              <a:ext cx="228600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" name="TextBox 178"/>
            <p:cNvSpPr txBox="1">
              <a:spLocks noChangeArrowheads="1"/>
            </p:cNvSpPr>
            <p:nvPr/>
          </p:nvSpPr>
          <p:spPr bwMode="auto">
            <a:xfrm>
              <a:off x="6477000" y="3381375"/>
              <a:ext cx="26962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7</a:t>
              </a:r>
              <a:endParaRPr lang="en-US" b="0" baseline="-25000"/>
            </a:p>
          </p:txBody>
        </p:sp>
        <p:sp>
          <p:nvSpPr>
            <p:cNvPr id="211" name="Rectangle 184"/>
            <p:cNvSpPr>
              <a:spLocks noChangeArrowheads="1"/>
            </p:cNvSpPr>
            <p:nvPr/>
          </p:nvSpPr>
          <p:spPr bwMode="auto">
            <a:xfrm>
              <a:off x="6979559" y="3405506"/>
              <a:ext cx="228600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" name="TextBox 185"/>
            <p:cNvSpPr txBox="1">
              <a:spLocks noChangeArrowheads="1"/>
            </p:cNvSpPr>
            <p:nvPr/>
          </p:nvSpPr>
          <p:spPr bwMode="auto">
            <a:xfrm>
              <a:off x="6969374" y="3381375"/>
              <a:ext cx="26962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 dirty="0" smtClean="0"/>
                <a:t>8</a:t>
              </a:r>
              <a:endParaRPr lang="en-US" b="0" baseline="-25000" dirty="0"/>
            </a:p>
          </p:txBody>
        </p:sp>
      </p:grpSp>
      <p:sp>
        <p:nvSpPr>
          <p:cNvPr id="213" name="Rectangle 4"/>
          <p:cNvSpPr>
            <a:spLocks noChangeArrowheads="1"/>
          </p:cNvSpPr>
          <p:nvPr/>
        </p:nvSpPr>
        <p:spPr bwMode="auto">
          <a:xfrm>
            <a:off x="2286000" y="3733800"/>
            <a:ext cx="990600" cy="3333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b="0" dirty="0" smtClean="0">
                <a:solidFill>
                  <a:schemeClr val="tx1"/>
                </a:solidFill>
              </a:rPr>
              <a:t>partition</a:t>
            </a:r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14" name="Rectangle 4"/>
          <p:cNvSpPr>
            <a:spLocks noChangeArrowheads="1"/>
          </p:cNvSpPr>
          <p:nvPr/>
        </p:nvSpPr>
        <p:spPr bwMode="auto">
          <a:xfrm>
            <a:off x="3581400" y="3733800"/>
            <a:ext cx="990600" cy="3333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b="0" dirty="0" smtClean="0">
                <a:solidFill>
                  <a:schemeClr val="tx1"/>
                </a:solidFill>
              </a:rPr>
              <a:t>partition</a:t>
            </a:r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15" name="Rectangle 4"/>
          <p:cNvSpPr>
            <a:spLocks noChangeArrowheads="1"/>
          </p:cNvSpPr>
          <p:nvPr/>
        </p:nvSpPr>
        <p:spPr bwMode="auto">
          <a:xfrm>
            <a:off x="4876800" y="3733800"/>
            <a:ext cx="990600" cy="3333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b="0" dirty="0" smtClean="0">
                <a:solidFill>
                  <a:schemeClr val="tx1"/>
                </a:solidFill>
              </a:rPr>
              <a:t>partition</a:t>
            </a:r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16" name="Rectangle 4"/>
          <p:cNvSpPr>
            <a:spLocks noChangeArrowheads="1"/>
          </p:cNvSpPr>
          <p:nvPr/>
        </p:nvSpPr>
        <p:spPr bwMode="auto">
          <a:xfrm>
            <a:off x="6248400" y="3733800"/>
            <a:ext cx="990600" cy="3333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b="0" dirty="0" smtClean="0">
                <a:solidFill>
                  <a:schemeClr val="tx1"/>
                </a:solidFill>
              </a:rPr>
              <a:t>partition</a:t>
            </a:r>
            <a:endParaRPr lang="en-US" sz="1200" b="0" dirty="0">
              <a:solidFill>
                <a:schemeClr val="tx1"/>
              </a:solidFill>
            </a:endParaRPr>
          </a:p>
        </p:txBody>
      </p:sp>
      <p:cxnSp>
        <p:nvCxnSpPr>
          <p:cNvPr id="167" name="Straight Arrow Connector 166"/>
          <p:cNvCxnSpPr>
            <a:cxnSpLocks noChangeShapeType="1"/>
          </p:cNvCxnSpPr>
          <p:nvPr/>
        </p:nvCxnSpPr>
        <p:spPr bwMode="auto">
          <a:xfrm rot="5400000">
            <a:off x="2644776" y="2146300"/>
            <a:ext cx="273050" cy="3175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>
            <a:cxnSpLocks noChangeShapeType="1"/>
          </p:cNvCxnSpPr>
          <p:nvPr/>
        </p:nvCxnSpPr>
        <p:spPr bwMode="auto">
          <a:xfrm rot="5400000">
            <a:off x="3938588" y="2146300"/>
            <a:ext cx="274638" cy="1587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>
            <a:cxnSpLocks noChangeShapeType="1"/>
          </p:cNvCxnSpPr>
          <p:nvPr/>
        </p:nvCxnSpPr>
        <p:spPr bwMode="auto">
          <a:xfrm rot="5400000">
            <a:off x="5233988" y="2146300"/>
            <a:ext cx="274638" cy="1587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cxnSpLocks noChangeShapeType="1"/>
          </p:cNvCxnSpPr>
          <p:nvPr/>
        </p:nvCxnSpPr>
        <p:spPr bwMode="auto">
          <a:xfrm rot="5400000">
            <a:off x="6605588" y="2146300"/>
            <a:ext cx="274638" cy="1587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8" name="Rectangle 7"/>
          <p:cNvSpPr>
            <a:spLocks noChangeArrowheads="1"/>
          </p:cNvSpPr>
          <p:nvPr/>
        </p:nvSpPr>
        <p:spPr bwMode="auto">
          <a:xfrm>
            <a:off x="6324600" y="1400175"/>
            <a:ext cx="8382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b="0">
                <a:solidFill>
                  <a:schemeClr val="tx1"/>
                </a:solidFill>
              </a:rPr>
              <a:t>map</a:t>
            </a:r>
          </a:p>
        </p:txBody>
      </p:sp>
      <p:cxnSp>
        <p:nvCxnSpPr>
          <p:cNvPr id="190" name="Straight Arrow Connector 27"/>
          <p:cNvCxnSpPr>
            <a:cxnSpLocks noChangeShapeType="1"/>
          </p:cNvCxnSpPr>
          <p:nvPr/>
        </p:nvCxnSpPr>
        <p:spPr bwMode="auto">
          <a:xfrm rot="16200000" flipH="1">
            <a:off x="6019800" y="714375"/>
            <a:ext cx="609600" cy="609600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3" name="Rectangle 4"/>
          <p:cNvSpPr>
            <a:spLocks noChangeArrowheads="1"/>
          </p:cNvSpPr>
          <p:nvPr/>
        </p:nvSpPr>
        <p:spPr bwMode="auto">
          <a:xfrm>
            <a:off x="2362200" y="1400175"/>
            <a:ext cx="8382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b="0" dirty="0">
                <a:solidFill>
                  <a:schemeClr val="tx1"/>
                </a:solidFill>
              </a:rPr>
              <a:t>map</a:t>
            </a:r>
          </a:p>
        </p:txBody>
      </p:sp>
      <p:cxnSp>
        <p:nvCxnSpPr>
          <p:cNvPr id="194" name="Straight Arrow Connector 20"/>
          <p:cNvCxnSpPr>
            <a:cxnSpLocks noChangeShapeType="1"/>
          </p:cNvCxnSpPr>
          <p:nvPr/>
        </p:nvCxnSpPr>
        <p:spPr bwMode="auto">
          <a:xfrm rot="5400000">
            <a:off x="2819400" y="714375"/>
            <a:ext cx="609600" cy="609600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5" name="Rectangle 5"/>
          <p:cNvSpPr>
            <a:spLocks noChangeArrowheads="1"/>
          </p:cNvSpPr>
          <p:nvPr/>
        </p:nvSpPr>
        <p:spPr bwMode="auto">
          <a:xfrm>
            <a:off x="3657600" y="1400175"/>
            <a:ext cx="8382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b="0">
                <a:solidFill>
                  <a:schemeClr val="tx1"/>
                </a:solidFill>
              </a:rPr>
              <a:t>map</a:t>
            </a:r>
          </a:p>
        </p:txBody>
      </p:sp>
      <p:cxnSp>
        <p:nvCxnSpPr>
          <p:cNvPr id="204" name="Straight Arrow Connector 22"/>
          <p:cNvCxnSpPr>
            <a:cxnSpLocks noChangeShapeType="1"/>
          </p:cNvCxnSpPr>
          <p:nvPr/>
        </p:nvCxnSpPr>
        <p:spPr bwMode="auto">
          <a:xfrm rot="5400000">
            <a:off x="3771900" y="981075"/>
            <a:ext cx="609600" cy="76200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7" name="Rectangle 6"/>
          <p:cNvSpPr>
            <a:spLocks noChangeArrowheads="1"/>
          </p:cNvSpPr>
          <p:nvPr/>
        </p:nvSpPr>
        <p:spPr bwMode="auto">
          <a:xfrm>
            <a:off x="4953000" y="1400175"/>
            <a:ext cx="8382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b="0">
                <a:solidFill>
                  <a:schemeClr val="tx1"/>
                </a:solidFill>
              </a:rPr>
              <a:t>map</a:t>
            </a:r>
          </a:p>
        </p:txBody>
      </p:sp>
      <p:cxnSp>
        <p:nvCxnSpPr>
          <p:cNvPr id="218" name="Straight Arrow Connector 28"/>
          <p:cNvCxnSpPr>
            <a:cxnSpLocks noChangeShapeType="1"/>
          </p:cNvCxnSpPr>
          <p:nvPr/>
        </p:nvCxnSpPr>
        <p:spPr bwMode="auto">
          <a:xfrm rot="16200000" flipH="1">
            <a:off x="4991100" y="981075"/>
            <a:ext cx="609600" cy="76200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19" name="Group 318"/>
          <p:cNvGrpSpPr/>
          <p:nvPr/>
        </p:nvGrpSpPr>
        <p:grpSpPr>
          <a:xfrm>
            <a:off x="3033713" y="333375"/>
            <a:ext cx="3200284" cy="276999"/>
            <a:chOff x="3033713" y="333375"/>
            <a:chExt cx="3200284" cy="276999"/>
          </a:xfrm>
        </p:grpSpPr>
        <p:sp>
          <p:nvSpPr>
            <p:cNvPr id="219" name="Rectangle 56"/>
            <p:cNvSpPr>
              <a:spLocks noChangeArrowheads="1"/>
            </p:cNvSpPr>
            <p:nvPr/>
          </p:nvSpPr>
          <p:spPr bwMode="auto">
            <a:xfrm>
              <a:off x="3079069" y="357506"/>
              <a:ext cx="22858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" name="Rectangle 102"/>
            <p:cNvSpPr>
              <a:spLocks noChangeArrowheads="1"/>
            </p:cNvSpPr>
            <p:nvPr/>
          </p:nvSpPr>
          <p:spPr bwMode="auto">
            <a:xfrm>
              <a:off x="3612430" y="357506"/>
              <a:ext cx="22858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" name="Rectangle 109"/>
            <p:cNvSpPr>
              <a:spLocks noChangeArrowheads="1"/>
            </p:cNvSpPr>
            <p:nvPr/>
          </p:nvSpPr>
          <p:spPr bwMode="auto">
            <a:xfrm>
              <a:off x="4145792" y="357506"/>
              <a:ext cx="22858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" name="Rectangle 116"/>
            <p:cNvSpPr>
              <a:spLocks noChangeArrowheads="1"/>
            </p:cNvSpPr>
            <p:nvPr/>
          </p:nvSpPr>
          <p:spPr bwMode="auto">
            <a:xfrm>
              <a:off x="4679154" y="357506"/>
              <a:ext cx="22858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" name="Rectangle 123"/>
            <p:cNvSpPr>
              <a:spLocks noChangeArrowheads="1"/>
            </p:cNvSpPr>
            <p:nvPr/>
          </p:nvSpPr>
          <p:spPr bwMode="auto">
            <a:xfrm>
              <a:off x="5212515" y="357506"/>
              <a:ext cx="22858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" name="Rectangle 130"/>
            <p:cNvSpPr>
              <a:spLocks noChangeArrowheads="1"/>
            </p:cNvSpPr>
            <p:nvPr/>
          </p:nvSpPr>
          <p:spPr bwMode="auto">
            <a:xfrm>
              <a:off x="5745877" y="357506"/>
              <a:ext cx="22858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" name="TextBox 57"/>
            <p:cNvSpPr txBox="1">
              <a:spLocks noChangeArrowheads="1"/>
            </p:cNvSpPr>
            <p:nvPr/>
          </p:nvSpPr>
          <p:spPr bwMode="auto">
            <a:xfrm>
              <a:off x="3033713" y="333375"/>
              <a:ext cx="30649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 dirty="0"/>
                <a:t>k</a:t>
              </a:r>
              <a:r>
                <a:rPr lang="en-US" sz="1200" b="0" baseline="-25000" dirty="0"/>
                <a:t>1</a:t>
              </a:r>
              <a:endParaRPr lang="en-US" b="0" baseline="-25000" dirty="0"/>
            </a:p>
          </p:txBody>
        </p:sp>
        <p:sp>
          <p:nvSpPr>
            <p:cNvPr id="226" name="TextBox 103"/>
            <p:cNvSpPr txBox="1">
              <a:spLocks noChangeArrowheads="1"/>
            </p:cNvSpPr>
            <p:nvPr/>
          </p:nvSpPr>
          <p:spPr bwMode="auto">
            <a:xfrm>
              <a:off x="3567075" y="333375"/>
              <a:ext cx="30649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 dirty="0"/>
                <a:t>k</a:t>
              </a:r>
              <a:r>
                <a:rPr lang="en-US" sz="1200" b="0" baseline="-25000" dirty="0"/>
                <a:t>2</a:t>
              </a:r>
              <a:endParaRPr lang="en-US" b="0" baseline="-25000" dirty="0"/>
            </a:p>
          </p:txBody>
        </p:sp>
        <p:sp>
          <p:nvSpPr>
            <p:cNvPr id="227" name="TextBox 110"/>
            <p:cNvSpPr txBox="1">
              <a:spLocks noChangeArrowheads="1"/>
            </p:cNvSpPr>
            <p:nvPr/>
          </p:nvSpPr>
          <p:spPr bwMode="auto">
            <a:xfrm>
              <a:off x="4100436" y="333375"/>
              <a:ext cx="30649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k</a:t>
              </a:r>
              <a:r>
                <a:rPr lang="en-US" sz="1200" b="0" baseline="-25000"/>
                <a:t>3</a:t>
              </a:r>
              <a:endParaRPr lang="en-US" b="0" baseline="-25000"/>
            </a:p>
          </p:txBody>
        </p:sp>
        <p:sp>
          <p:nvSpPr>
            <p:cNvPr id="228" name="TextBox 117"/>
            <p:cNvSpPr txBox="1">
              <a:spLocks noChangeArrowheads="1"/>
            </p:cNvSpPr>
            <p:nvPr/>
          </p:nvSpPr>
          <p:spPr bwMode="auto">
            <a:xfrm>
              <a:off x="4633798" y="333375"/>
              <a:ext cx="30649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k</a:t>
              </a:r>
              <a:r>
                <a:rPr lang="en-US" sz="1200" b="0" baseline="-25000"/>
                <a:t>4</a:t>
              </a:r>
              <a:endParaRPr lang="en-US" b="0" baseline="-25000"/>
            </a:p>
          </p:txBody>
        </p:sp>
        <p:sp>
          <p:nvSpPr>
            <p:cNvPr id="229" name="TextBox 124"/>
            <p:cNvSpPr txBox="1">
              <a:spLocks noChangeArrowheads="1"/>
            </p:cNvSpPr>
            <p:nvPr/>
          </p:nvSpPr>
          <p:spPr bwMode="auto">
            <a:xfrm>
              <a:off x="5167160" y="333375"/>
              <a:ext cx="30649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k</a:t>
              </a:r>
              <a:r>
                <a:rPr lang="en-US" sz="1200" b="0" baseline="-25000"/>
                <a:t>5</a:t>
              </a:r>
              <a:endParaRPr lang="en-US" b="0" baseline="-25000"/>
            </a:p>
          </p:txBody>
        </p:sp>
        <p:sp>
          <p:nvSpPr>
            <p:cNvPr id="230" name="TextBox 131"/>
            <p:cNvSpPr txBox="1">
              <a:spLocks noChangeArrowheads="1"/>
            </p:cNvSpPr>
            <p:nvPr/>
          </p:nvSpPr>
          <p:spPr bwMode="auto">
            <a:xfrm>
              <a:off x="5700521" y="333375"/>
              <a:ext cx="30649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k</a:t>
              </a:r>
              <a:r>
                <a:rPr lang="en-US" sz="1200" b="0" baseline="-25000"/>
                <a:t>6</a:t>
              </a:r>
              <a:endParaRPr lang="en-US" b="0" baseline="-25000"/>
            </a:p>
          </p:txBody>
        </p:sp>
        <p:sp>
          <p:nvSpPr>
            <p:cNvPr id="231" name="Rectangle 58"/>
            <p:cNvSpPr>
              <a:spLocks noChangeArrowheads="1"/>
            </p:cNvSpPr>
            <p:nvPr/>
          </p:nvSpPr>
          <p:spPr bwMode="auto">
            <a:xfrm>
              <a:off x="3307652" y="357506"/>
              <a:ext cx="22858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2" name="TextBox 59"/>
            <p:cNvSpPr txBox="1">
              <a:spLocks noChangeArrowheads="1"/>
            </p:cNvSpPr>
            <p:nvPr/>
          </p:nvSpPr>
          <p:spPr bwMode="auto">
            <a:xfrm>
              <a:off x="3262297" y="333375"/>
              <a:ext cx="30489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 dirty="0"/>
                <a:t>v</a:t>
              </a:r>
              <a:r>
                <a:rPr lang="en-US" sz="1200" b="0" baseline="-25000" dirty="0"/>
                <a:t>1</a:t>
              </a:r>
              <a:endParaRPr lang="en-US" b="0" baseline="-25000" dirty="0"/>
            </a:p>
          </p:txBody>
        </p:sp>
        <p:sp>
          <p:nvSpPr>
            <p:cNvPr id="233" name="Rectangle 100"/>
            <p:cNvSpPr>
              <a:spLocks noChangeArrowheads="1"/>
            </p:cNvSpPr>
            <p:nvPr/>
          </p:nvSpPr>
          <p:spPr bwMode="auto">
            <a:xfrm>
              <a:off x="3841014" y="357506"/>
              <a:ext cx="22858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4" name="TextBox 101"/>
            <p:cNvSpPr txBox="1">
              <a:spLocks noChangeArrowheads="1"/>
            </p:cNvSpPr>
            <p:nvPr/>
          </p:nvSpPr>
          <p:spPr bwMode="auto">
            <a:xfrm>
              <a:off x="3795658" y="333375"/>
              <a:ext cx="30489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v</a:t>
              </a:r>
              <a:r>
                <a:rPr lang="en-US" sz="1200" b="0" baseline="-25000"/>
                <a:t>2</a:t>
              </a:r>
              <a:endParaRPr lang="en-US" b="0" baseline="-25000"/>
            </a:p>
          </p:txBody>
        </p:sp>
        <p:sp>
          <p:nvSpPr>
            <p:cNvPr id="235" name="Rectangle 107"/>
            <p:cNvSpPr>
              <a:spLocks noChangeArrowheads="1"/>
            </p:cNvSpPr>
            <p:nvPr/>
          </p:nvSpPr>
          <p:spPr bwMode="auto">
            <a:xfrm>
              <a:off x="4374376" y="357506"/>
              <a:ext cx="22858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" name="TextBox 108"/>
            <p:cNvSpPr txBox="1">
              <a:spLocks noChangeArrowheads="1"/>
            </p:cNvSpPr>
            <p:nvPr/>
          </p:nvSpPr>
          <p:spPr bwMode="auto">
            <a:xfrm>
              <a:off x="4329020" y="333375"/>
              <a:ext cx="30489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v</a:t>
              </a:r>
              <a:r>
                <a:rPr lang="en-US" sz="1200" b="0" baseline="-25000"/>
                <a:t>3</a:t>
              </a:r>
              <a:endParaRPr lang="en-US" b="0" baseline="-25000"/>
            </a:p>
          </p:txBody>
        </p:sp>
        <p:sp>
          <p:nvSpPr>
            <p:cNvPr id="237" name="Rectangle 114"/>
            <p:cNvSpPr>
              <a:spLocks noChangeArrowheads="1"/>
            </p:cNvSpPr>
            <p:nvPr/>
          </p:nvSpPr>
          <p:spPr bwMode="auto">
            <a:xfrm>
              <a:off x="4907737" y="357506"/>
              <a:ext cx="22858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8" name="TextBox 115"/>
            <p:cNvSpPr txBox="1">
              <a:spLocks noChangeArrowheads="1"/>
            </p:cNvSpPr>
            <p:nvPr/>
          </p:nvSpPr>
          <p:spPr bwMode="auto">
            <a:xfrm>
              <a:off x="4862382" y="333375"/>
              <a:ext cx="30489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v</a:t>
              </a:r>
              <a:r>
                <a:rPr lang="en-US" sz="1200" b="0" baseline="-25000"/>
                <a:t>4</a:t>
              </a:r>
              <a:endParaRPr lang="en-US" b="0" baseline="-25000"/>
            </a:p>
          </p:txBody>
        </p:sp>
        <p:sp>
          <p:nvSpPr>
            <p:cNvPr id="239" name="Rectangle 121"/>
            <p:cNvSpPr>
              <a:spLocks noChangeArrowheads="1"/>
            </p:cNvSpPr>
            <p:nvPr/>
          </p:nvSpPr>
          <p:spPr bwMode="auto">
            <a:xfrm>
              <a:off x="5441099" y="357506"/>
              <a:ext cx="22858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0" name="TextBox 122"/>
            <p:cNvSpPr txBox="1">
              <a:spLocks noChangeArrowheads="1"/>
            </p:cNvSpPr>
            <p:nvPr/>
          </p:nvSpPr>
          <p:spPr bwMode="auto">
            <a:xfrm>
              <a:off x="5395743" y="333375"/>
              <a:ext cx="30489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v</a:t>
              </a:r>
              <a:r>
                <a:rPr lang="en-US" sz="1200" b="0" baseline="-25000"/>
                <a:t>5</a:t>
              </a:r>
              <a:endParaRPr lang="en-US" b="0" baseline="-25000"/>
            </a:p>
          </p:txBody>
        </p:sp>
        <p:sp>
          <p:nvSpPr>
            <p:cNvPr id="241" name="Rectangle 128"/>
            <p:cNvSpPr>
              <a:spLocks noChangeArrowheads="1"/>
            </p:cNvSpPr>
            <p:nvPr/>
          </p:nvSpPr>
          <p:spPr bwMode="auto">
            <a:xfrm>
              <a:off x="5974461" y="357506"/>
              <a:ext cx="22858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2" name="TextBox 129"/>
            <p:cNvSpPr txBox="1">
              <a:spLocks noChangeArrowheads="1"/>
            </p:cNvSpPr>
            <p:nvPr/>
          </p:nvSpPr>
          <p:spPr bwMode="auto">
            <a:xfrm>
              <a:off x="5929105" y="333375"/>
              <a:ext cx="30489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v</a:t>
              </a:r>
              <a:r>
                <a:rPr lang="en-US" sz="1200" b="0" baseline="-25000"/>
                <a:t>6</a:t>
              </a:r>
              <a:endParaRPr lang="en-US" b="0" baseline="-25000"/>
            </a:p>
          </p:txBody>
        </p:sp>
      </p:grpSp>
      <p:grpSp>
        <p:nvGrpSpPr>
          <p:cNvPr id="320" name="Group 319"/>
          <p:cNvGrpSpPr/>
          <p:nvPr/>
        </p:nvGrpSpPr>
        <p:grpSpPr>
          <a:xfrm>
            <a:off x="2291678" y="2314575"/>
            <a:ext cx="991272" cy="276999"/>
            <a:chOff x="2291678" y="2314575"/>
            <a:chExt cx="991272" cy="276999"/>
          </a:xfrm>
        </p:grpSpPr>
        <p:sp>
          <p:nvSpPr>
            <p:cNvPr id="243" name="Rectangle 144"/>
            <p:cNvSpPr>
              <a:spLocks noChangeArrowheads="1"/>
            </p:cNvSpPr>
            <p:nvPr/>
          </p:nvSpPr>
          <p:spPr bwMode="auto">
            <a:xfrm>
              <a:off x="2794665" y="2338706"/>
              <a:ext cx="22871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" name="TextBox 145"/>
            <p:cNvSpPr txBox="1">
              <a:spLocks noChangeArrowheads="1"/>
            </p:cNvSpPr>
            <p:nvPr/>
          </p:nvSpPr>
          <p:spPr bwMode="auto">
            <a:xfrm>
              <a:off x="2784475" y="2314575"/>
              <a:ext cx="269761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 dirty="0"/>
                <a:t>b</a:t>
              </a:r>
              <a:endParaRPr lang="en-US" b="0" baseline="-25000" dirty="0"/>
            </a:p>
          </p:txBody>
        </p:sp>
        <p:sp>
          <p:nvSpPr>
            <p:cNvPr id="245" name="Rectangle 137"/>
            <p:cNvSpPr>
              <a:spLocks noChangeArrowheads="1"/>
            </p:cNvSpPr>
            <p:nvPr/>
          </p:nvSpPr>
          <p:spPr bwMode="auto">
            <a:xfrm>
              <a:off x="2296190" y="2338706"/>
              <a:ext cx="22871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" name="TextBox 138"/>
            <p:cNvSpPr txBox="1">
              <a:spLocks noChangeArrowheads="1"/>
            </p:cNvSpPr>
            <p:nvPr/>
          </p:nvSpPr>
          <p:spPr bwMode="auto">
            <a:xfrm>
              <a:off x="2291678" y="2314575"/>
              <a:ext cx="25840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 dirty="0"/>
                <a:t>a</a:t>
              </a:r>
              <a:endParaRPr lang="en-US" b="0" baseline="-25000" dirty="0"/>
            </a:p>
          </p:txBody>
        </p:sp>
        <p:sp>
          <p:nvSpPr>
            <p:cNvPr id="247" name="Rectangle 135"/>
            <p:cNvSpPr>
              <a:spLocks noChangeArrowheads="1"/>
            </p:cNvSpPr>
            <p:nvPr/>
          </p:nvSpPr>
          <p:spPr bwMode="auto">
            <a:xfrm>
              <a:off x="2524904" y="2338706"/>
              <a:ext cx="22871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8" name="TextBox 136"/>
            <p:cNvSpPr txBox="1">
              <a:spLocks noChangeArrowheads="1"/>
            </p:cNvSpPr>
            <p:nvPr/>
          </p:nvSpPr>
          <p:spPr bwMode="auto">
            <a:xfrm>
              <a:off x="2514714" y="2314575"/>
              <a:ext cx="269761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 dirty="0"/>
                <a:t>1</a:t>
              </a:r>
              <a:endParaRPr lang="en-US" b="0" baseline="-25000" dirty="0"/>
            </a:p>
          </p:txBody>
        </p:sp>
        <p:sp>
          <p:nvSpPr>
            <p:cNvPr id="249" name="Rectangle 142"/>
            <p:cNvSpPr>
              <a:spLocks noChangeArrowheads="1"/>
            </p:cNvSpPr>
            <p:nvPr/>
          </p:nvSpPr>
          <p:spPr bwMode="auto">
            <a:xfrm>
              <a:off x="3023379" y="2338706"/>
              <a:ext cx="22871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0" name="TextBox 143"/>
            <p:cNvSpPr txBox="1">
              <a:spLocks noChangeArrowheads="1"/>
            </p:cNvSpPr>
            <p:nvPr/>
          </p:nvSpPr>
          <p:spPr bwMode="auto">
            <a:xfrm>
              <a:off x="3013189" y="2314575"/>
              <a:ext cx="269761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2</a:t>
              </a:r>
              <a:endParaRPr lang="en-US" b="0" baseline="-25000"/>
            </a:p>
          </p:txBody>
        </p:sp>
      </p:grpSp>
      <p:grpSp>
        <p:nvGrpSpPr>
          <p:cNvPr id="321" name="Group 320"/>
          <p:cNvGrpSpPr/>
          <p:nvPr/>
        </p:nvGrpSpPr>
        <p:grpSpPr>
          <a:xfrm>
            <a:off x="3591085" y="2314575"/>
            <a:ext cx="987265" cy="276999"/>
            <a:chOff x="3591085" y="2314575"/>
            <a:chExt cx="987265" cy="276999"/>
          </a:xfrm>
        </p:grpSpPr>
        <p:sp>
          <p:nvSpPr>
            <p:cNvPr id="251" name="Rectangle 151"/>
            <p:cNvSpPr>
              <a:spLocks noChangeArrowheads="1"/>
            </p:cNvSpPr>
            <p:nvPr/>
          </p:nvSpPr>
          <p:spPr bwMode="auto">
            <a:xfrm>
              <a:off x="3591590" y="2338706"/>
              <a:ext cx="22871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2" name="Rectangle 158"/>
            <p:cNvSpPr>
              <a:spLocks noChangeArrowheads="1"/>
            </p:cNvSpPr>
            <p:nvPr/>
          </p:nvSpPr>
          <p:spPr bwMode="auto">
            <a:xfrm>
              <a:off x="4090065" y="2338706"/>
              <a:ext cx="22871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3" name="TextBox 152"/>
            <p:cNvSpPr txBox="1">
              <a:spLocks noChangeArrowheads="1"/>
            </p:cNvSpPr>
            <p:nvPr/>
          </p:nvSpPr>
          <p:spPr bwMode="auto">
            <a:xfrm>
              <a:off x="3591085" y="2314575"/>
              <a:ext cx="25039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/>
                <a:t>c</a:t>
              </a:r>
              <a:endParaRPr lang="en-US" b="0" baseline="-25000"/>
            </a:p>
          </p:txBody>
        </p:sp>
        <p:sp>
          <p:nvSpPr>
            <p:cNvPr id="254" name="TextBox 159"/>
            <p:cNvSpPr txBox="1">
              <a:spLocks noChangeArrowheads="1"/>
            </p:cNvSpPr>
            <p:nvPr/>
          </p:nvSpPr>
          <p:spPr bwMode="auto">
            <a:xfrm>
              <a:off x="4089560" y="2314575"/>
              <a:ext cx="25039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/>
                <a:t>c</a:t>
              </a:r>
              <a:endParaRPr lang="en-US" b="0" baseline="-25000"/>
            </a:p>
          </p:txBody>
        </p:sp>
        <p:sp>
          <p:nvSpPr>
            <p:cNvPr id="255" name="Rectangle 149"/>
            <p:cNvSpPr>
              <a:spLocks noChangeArrowheads="1"/>
            </p:cNvSpPr>
            <p:nvPr/>
          </p:nvSpPr>
          <p:spPr bwMode="auto">
            <a:xfrm>
              <a:off x="3820304" y="2338706"/>
              <a:ext cx="22871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" name="TextBox 150"/>
            <p:cNvSpPr txBox="1">
              <a:spLocks noChangeArrowheads="1"/>
            </p:cNvSpPr>
            <p:nvPr/>
          </p:nvSpPr>
          <p:spPr bwMode="auto">
            <a:xfrm>
              <a:off x="3810114" y="2314575"/>
              <a:ext cx="269761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3</a:t>
              </a:r>
              <a:endParaRPr lang="en-US" b="0" baseline="-25000"/>
            </a:p>
          </p:txBody>
        </p:sp>
        <p:sp>
          <p:nvSpPr>
            <p:cNvPr id="257" name="Rectangle 156"/>
            <p:cNvSpPr>
              <a:spLocks noChangeArrowheads="1"/>
            </p:cNvSpPr>
            <p:nvPr/>
          </p:nvSpPr>
          <p:spPr bwMode="auto">
            <a:xfrm>
              <a:off x="4318779" y="2338706"/>
              <a:ext cx="22871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" name="TextBox 157"/>
            <p:cNvSpPr txBox="1">
              <a:spLocks noChangeArrowheads="1"/>
            </p:cNvSpPr>
            <p:nvPr/>
          </p:nvSpPr>
          <p:spPr bwMode="auto">
            <a:xfrm>
              <a:off x="4308589" y="2314575"/>
              <a:ext cx="269761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6</a:t>
              </a:r>
              <a:endParaRPr lang="en-US" b="0" baseline="-25000"/>
            </a:p>
          </p:txBody>
        </p:sp>
      </p:grpSp>
      <p:grpSp>
        <p:nvGrpSpPr>
          <p:cNvPr id="322" name="Group 321"/>
          <p:cNvGrpSpPr/>
          <p:nvPr/>
        </p:nvGrpSpPr>
        <p:grpSpPr>
          <a:xfrm>
            <a:off x="4882411" y="2314575"/>
            <a:ext cx="984989" cy="276999"/>
            <a:chOff x="4882411" y="2314575"/>
            <a:chExt cx="984989" cy="276999"/>
          </a:xfrm>
        </p:grpSpPr>
        <p:sp>
          <p:nvSpPr>
            <p:cNvPr id="259" name="Rectangle 165"/>
            <p:cNvSpPr>
              <a:spLocks noChangeArrowheads="1"/>
            </p:cNvSpPr>
            <p:nvPr/>
          </p:nvSpPr>
          <p:spPr bwMode="auto">
            <a:xfrm>
              <a:off x="4886985" y="2338706"/>
              <a:ext cx="228600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0" name="Rectangle 172"/>
            <p:cNvSpPr>
              <a:spLocks noChangeArrowheads="1"/>
            </p:cNvSpPr>
            <p:nvPr/>
          </p:nvSpPr>
          <p:spPr bwMode="auto">
            <a:xfrm>
              <a:off x="5379359" y="2338706"/>
              <a:ext cx="228600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1" name="TextBox 166"/>
            <p:cNvSpPr txBox="1">
              <a:spLocks noChangeArrowheads="1"/>
            </p:cNvSpPr>
            <p:nvPr/>
          </p:nvSpPr>
          <p:spPr bwMode="auto">
            <a:xfrm>
              <a:off x="4882411" y="2314575"/>
              <a:ext cx="25840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/>
                <a:t>a</a:t>
              </a:r>
              <a:endParaRPr lang="en-US" b="0" baseline="-25000"/>
            </a:p>
          </p:txBody>
        </p:sp>
        <p:sp>
          <p:nvSpPr>
            <p:cNvPr id="262" name="TextBox 173"/>
            <p:cNvSpPr txBox="1">
              <a:spLocks noChangeArrowheads="1"/>
            </p:cNvSpPr>
            <p:nvPr/>
          </p:nvSpPr>
          <p:spPr bwMode="auto">
            <a:xfrm>
              <a:off x="5374784" y="2314575"/>
              <a:ext cx="25039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/>
                <a:t>c</a:t>
              </a:r>
              <a:endParaRPr lang="en-US" b="0" baseline="-25000"/>
            </a:p>
          </p:txBody>
        </p:sp>
        <p:sp>
          <p:nvSpPr>
            <p:cNvPr id="263" name="Rectangle 163"/>
            <p:cNvSpPr>
              <a:spLocks noChangeArrowheads="1"/>
            </p:cNvSpPr>
            <p:nvPr/>
          </p:nvSpPr>
          <p:spPr bwMode="auto">
            <a:xfrm>
              <a:off x="5115585" y="2338706"/>
              <a:ext cx="228600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" name="TextBox 164"/>
            <p:cNvSpPr txBox="1">
              <a:spLocks noChangeArrowheads="1"/>
            </p:cNvSpPr>
            <p:nvPr/>
          </p:nvSpPr>
          <p:spPr bwMode="auto">
            <a:xfrm>
              <a:off x="5105400" y="2314575"/>
              <a:ext cx="26962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5</a:t>
              </a:r>
              <a:endParaRPr lang="en-US" b="0" baseline="-25000"/>
            </a:p>
          </p:txBody>
        </p:sp>
        <p:sp>
          <p:nvSpPr>
            <p:cNvPr id="265" name="Rectangle 170"/>
            <p:cNvSpPr>
              <a:spLocks noChangeArrowheads="1"/>
            </p:cNvSpPr>
            <p:nvPr/>
          </p:nvSpPr>
          <p:spPr bwMode="auto">
            <a:xfrm>
              <a:off x="5607959" y="2338706"/>
              <a:ext cx="228600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" name="TextBox 171"/>
            <p:cNvSpPr txBox="1">
              <a:spLocks noChangeArrowheads="1"/>
            </p:cNvSpPr>
            <p:nvPr/>
          </p:nvSpPr>
          <p:spPr bwMode="auto">
            <a:xfrm>
              <a:off x="5597774" y="2314575"/>
              <a:ext cx="26962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2</a:t>
              </a:r>
              <a:endParaRPr lang="en-US" b="0" baseline="-25000"/>
            </a:p>
          </p:txBody>
        </p:sp>
      </p:grpSp>
      <p:grpSp>
        <p:nvGrpSpPr>
          <p:cNvPr id="323" name="Group 322"/>
          <p:cNvGrpSpPr/>
          <p:nvPr/>
        </p:nvGrpSpPr>
        <p:grpSpPr>
          <a:xfrm>
            <a:off x="6248400" y="2314575"/>
            <a:ext cx="990600" cy="276999"/>
            <a:chOff x="6248400" y="2314575"/>
            <a:chExt cx="990600" cy="276999"/>
          </a:xfrm>
        </p:grpSpPr>
        <p:sp>
          <p:nvSpPr>
            <p:cNvPr id="267" name="Rectangle 179"/>
            <p:cNvSpPr>
              <a:spLocks noChangeArrowheads="1"/>
            </p:cNvSpPr>
            <p:nvPr/>
          </p:nvSpPr>
          <p:spPr bwMode="auto">
            <a:xfrm>
              <a:off x="6258585" y="2338706"/>
              <a:ext cx="228600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" name="Rectangle 186"/>
            <p:cNvSpPr>
              <a:spLocks noChangeArrowheads="1"/>
            </p:cNvSpPr>
            <p:nvPr/>
          </p:nvSpPr>
          <p:spPr bwMode="auto">
            <a:xfrm>
              <a:off x="6750959" y="2338706"/>
              <a:ext cx="228600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" name="TextBox 180"/>
            <p:cNvSpPr txBox="1">
              <a:spLocks noChangeArrowheads="1"/>
            </p:cNvSpPr>
            <p:nvPr/>
          </p:nvSpPr>
          <p:spPr bwMode="auto">
            <a:xfrm>
              <a:off x="6248400" y="2314575"/>
              <a:ext cx="26962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/>
                <a:t>b</a:t>
              </a:r>
              <a:endParaRPr lang="en-US" b="0" baseline="-25000"/>
            </a:p>
          </p:txBody>
        </p:sp>
        <p:sp>
          <p:nvSpPr>
            <p:cNvPr id="270" name="TextBox 187"/>
            <p:cNvSpPr txBox="1">
              <a:spLocks noChangeArrowheads="1"/>
            </p:cNvSpPr>
            <p:nvPr/>
          </p:nvSpPr>
          <p:spPr bwMode="auto">
            <a:xfrm>
              <a:off x="6746384" y="2314575"/>
              <a:ext cx="25039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/>
                <a:t>c</a:t>
              </a:r>
              <a:endParaRPr lang="en-US" b="0" baseline="-25000"/>
            </a:p>
          </p:txBody>
        </p:sp>
        <p:sp>
          <p:nvSpPr>
            <p:cNvPr id="271" name="Rectangle 177"/>
            <p:cNvSpPr>
              <a:spLocks noChangeArrowheads="1"/>
            </p:cNvSpPr>
            <p:nvPr/>
          </p:nvSpPr>
          <p:spPr bwMode="auto">
            <a:xfrm>
              <a:off x="6487185" y="2338706"/>
              <a:ext cx="228600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2" name="TextBox 178"/>
            <p:cNvSpPr txBox="1">
              <a:spLocks noChangeArrowheads="1"/>
            </p:cNvSpPr>
            <p:nvPr/>
          </p:nvSpPr>
          <p:spPr bwMode="auto">
            <a:xfrm>
              <a:off x="6477000" y="2314575"/>
              <a:ext cx="26962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7</a:t>
              </a:r>
              <a:endParaRPr lang="en-US" b="0" baseline="-25000"/>
            </a:p>
          </p:txBody>
        </p:sp>
        <p:sp>
          <p:nvSpPr>
            <p:cNvPr id="273" name="Rectangle 184"/>
            <p:cNvSpPr>
              <a:spLocks noChangeArrowheads="1"/>
            </p:cNvSpPr>
            <p:nvPr/>
          </p:nvSpPr>
          <p:spPr bwMode="auto">
            <a:xfrm>
              <a:off x="6979559" y="2338706"/>
              <a:ext cx="228600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4" name="TextBox 185"/>
            <p:cNvSpPr txBox="1">
              <a:spLocks noChangeArrowheads="1"/>
            </p:cNvSpPr>
            <p:nvPr/>
          </p:nvSpPr>
          <p:spPr bwMode="auto">
            <a:xfrm>
              <a:off x="6969374" y="2314575"/>
              <a:ext cx="26962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 dirty="0" smtClean="0"/>
                <a:t>8</a:t>
              </a:r>
              <a:endParaRPr lang="en-US" b="0" baseline="-25000" dirty="0"/>
            </a:p>
          </p:txBody>
        </p:sp>
      </p:grpSp>
      <p:cxnSp>
        <p:nvCxnSpPr>
          <p:cNvPr id="275" name="Straight Arrow Connector 274"/>
          <p:cNvCxnSpPr>
            <a:cxnSpLocks noChangeShapeType="1"/>
          </p:cNvCxnSpPr>
          <p:nvPr/>
        </p:nvCxnSpPr>
        <p:spPr bwMode="auto">
          <a:xfrm rot="5400000">
            <a:off x="3047207" y="5066506"/>
            <a:ext cx="533400" cy="1587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6" name="Straight Arrow Connector 275"/>
          <p:cNvCxnSpPr>
            <a:cxnSpLocks noChangeShapeType="1"/>
          </p:cNvCxnSpPr>
          <p:nvPr/>
        </p:nvCxnSpPr>
        <p:spPr bwMode="auto">
          <a:xfrm rot="5400000">
            <a:off x="3178175" y="6110288"/>
            <a:ext cx="274637" cy="1588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7" name="Straight Arrow Connector 276"/>
          <p:cNvCxnSpPr>
            <a:cxnSpLocks noChangeShapeType="1"/>
          </p:cNvCxnSpPr>
          <p:nvPr/>
        </p:nvCxnSpPr>
        <p:spPr bwMode="auto">
          <a:xfrm rot="5400000">
            <a:off x="4419601" y="5065712"/>
            <a:ext cx="533400" cy="3175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8" name="Straight Arrow Connector 277"/>
          <p:cNvCxnSpPr>
            <a:cxnSpLocks noChangeShapeType="1"/>
          </p:cNvCxnSpPr>
          <p:nvPr/>
        </p:nvCxnSpPr>
        <p:spPr bwMode="auto">
          <a:xfrm rot="5400000">
            <a:off x="4549775" y="6110288"/>
            <a:ext cx="274637" cy="1588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9" name="Straight Arrow Connector 278"/>
          <p:cNvCxnSpPr>
            <a:cxnSpLocks noChangeShapeType="1"/>
          </p:cNvCxnSpPr>
          <p:nvPr/>
        </p:nvCxnSpPr>
        <p:spPr bwMode="auto">
          <a:xfrm rot="5400000">
            <a:off x="5714207" y="5066506"/>
            <a:ext cx="533400" cy="1587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0" name="Straight Arrow Connector 279"/>
          <p:cNvCxnSpPr>
            <a:cxnSpLocks noChangeShapeType="1"/>
          </p:cNvCxnSpPr>
          <p:nvPr/>
        </p:nvCxnSpPr>
        <p:spPr bwMode="auto">
          <a:xfrm rot="5400000">
            <a:off x="5845175" y="6110288"/>
            <a:ext cx="274637" cy="1588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1" name="Rectangle 280"/>
          <p:cNvSpPr>
            <a:spLocks noChangeArrowheads="1"/>
          </p:cNvSpPr>
          <p:nvPr/>
        </p:nvSpPr>
        <p:spPr bwMode="auto">
          <a:xfrm>
            <a:off x="1981200" y="4114800"/>
            <a:ext cx="5486400" cy="304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Shuffle and Sort:</a:t>
            </a:r>
            <a:r>
              <a:rPr lang="en-US" b="0" dirty="0">
                <a:solidFill>
                  <a:schemeClr val="tx1"/>
                </a:solidFill>
              </a:rPr>
              <a:t> aggregate values by keys</a:t>
            </a:r>
          </a:p>
        </p:txBody>
      </p:sp>
      <p:sp>
        <p:nvSpPr>
          <p:cNvPr id="282" name="Rectangle 281"/>
          <p:cNvSpPr>
            <a:spLocks noChangeArrowheads="1"/>
          </p:cNvSpPr>
          <p:nvPr/>
        </p:nvSpPr>
        <p:spPr bwMode="auto">
          <a:xfrm>
            <a:off x="2895600" y="5334000"/>
            <a:ext cx="8382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b="0">
                <a:solidFill>
                  <a:schemeClr val="tx1"/>
                </a:solidFill>
              </a:rPr>
              <a:t>reduce</a:t>
            </a:r>
          </a:p>
        </p:txBody>
      </p:sp>
      <p:sp>
        <p:nvSpPr>
          <p:cNvPr id="283" name="Rectangle 282"/>
          <p:cNvSpPr>
            <a:spLocks noChangeArrowheads="1"/>
          </p:cNvSpPr>
          <p:nvPr/>
        </p:nvSpPr>
        <p:spPr bwMode="auto">
          <a:xfrm>
            <a:off x="4267200" y="5334000"/>
            <a:ext cx="8382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b="0">
                <a:solidFill>
                  <a:schemeClr val="tx1"/>
                </a:solidFill>
              </a:rPr>
              <a:t>reduce</a:t>
            </a:r>
          </a:p>
        </p:txBody>
      </p:sp>
      <p:sp>
        <p:nvSpPr>
          <p:cNvPr id="284" name="Rectangle 283"/>
          <p:cNvSpPr>
            <a:spLocks noChangeArrowheads="1"/>
          </p:cNvSpPr>
          <p:nvPr/>
        </p:nvSpPr>
        <p:spPr bwMode="auto">
          <a:xfrm>
            <a:off x="5562600" y="5334000"/>
            <a:ext cx="8382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b="0">
                <a:solidFill>
                  <a:schemeClr val="tx1"/>
                </a:solidFill>
              </a:rPr>
              <a:t>reduce</a:t>
            </a:r>
          </a:p>
        </p:txBody>
      </p:sp>
      <p:grpSp>
        <p:nvGrpSpPr>
          <p:cNvPr id="333" name="Group 332"/>
          <p:cNvGrpSpPr/>
          <p:nvPr/>
        </p:nvGrpSpPr>
        <p:grpSpPr>
          <a:xfrm>
            <a:off x="3206053" y="4448175"/>
            <a:ext cx="797622" cy="276999"/>
            <a:chOff x="3206053" y="4448175"/>
            <a:chExt cx="797622" cy="276999"/>
          </a:xfrm>
        </p:grpSpPr>
        <p:sp>
          <p:nvSpPr>
            <p:cNvPr id="285" name="Rectangle 193"/>
            <p:cNvSpPr>
              <a:spLocks noChangeArrowheads="1"/>
            </p:cNvSpPr>
            <p:nvPr/>
          </p:nvSpPr>
          <p:spPr bwMode="auto">
            <a:xfrm>
              <a:off x="3210588" y="4472306"/>
              <a:ext cx="228671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" name="TextBox 194"/>
            <p:cNvSpPr txBox="1">
              <a:spLocks noChangeArrowheads="1"/>
            </p:cNvSpPr>
            <p:nvPr/>
          </p:nvSpPr>
          <p:spPr bwMode="auto">
            <a:xfrm>
              <a:off x="3206053" y="4448175"/>
              <a:ext cx="25840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/>
                <a:t>a</a:t>
              </a:r>
              <a:endParaRPr lang="en-US" b="0" baseline="-25000"/>
            </a:p>
          </p:txBody>
        </p:sp>
        <p:sp>
          <p:nvSpPr>
            <p:cNvPr id="287" name="Rectangle 191"/>
            <p:cNvSpPr>
              <a:spLocks noChangeArrowheads="1"/>
            </p:cNvSpPr>
            <p:nvPr/>
          </p:nvSpPr>
          <p:spPr bwMode="auto">
            <a:xfrm>
              <a:off x="3515483" y="4472306"/>
              <a:ext cx="228671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8" name="TextBox 192"/>
            <p:cNvSpPr txBox="1">
              <a:spLocks noChangeArrowheads="1"/>
            </p:cNvSpPr>
            <p:nvPr/>
          </p:nvSpPr>
          <p:spPr bwMode="auto">
            <a:xfrm>
              <a:off x="3505295" y="4448175"/>
              <a:ext cx="26971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1</a:t>
              </a:r>
              <a:endParaRPr lang="en-US" b="0" baseline="-25000"/>
            </a:p>
          </p:txBody>
        </p:sp>
        <p:sp>
          <p:nvSpPr>
            <p:cNvPr id="289" name="Rectangle 196"/>
            <p:cNvSpPr>
              <a:spLocks noChangeArrowheads="1"/>
            </p:cNvSpPr>
            <p:nvPr/>
          </p:nvSpPr>
          <p:spPr bwMode="auto">
            <a:xfrm>
              <a:off x="3744154" y="4472306"/>
              <a:ext cx="228671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" name="TextBox 197"/>
            <p:cNvSpPr txBox="1">
              <a:spLocks noChangeArrowheads="1"/>
            </p:cNvSpPr>
            <p:nvPr/>
          </p:nvSpPr>
          <p:spPr bwMode="auto">
            <a:xfrm>
              <a:off x="3733965" y="4448175"/>
              <a:ext cx="26971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5</a:t>
              </a:r>
              <a:endParaRPr lang="en-US" b="0" baseline="-25000"/>
            </a:p>
          </p:txBody>
        </p:sp>
      </p:grpSp>
      <p:grpSp>
        <p:nvGrpSpPr>
          <p:cNvPr id="332" name="Group 331"/>
          <p:cNvGrpSpPr/>
          <p:nvPr/>
        </p:nvGrpSpPr>
        <p:grpSpPr>
          <a:xfrm>
            <a:off x="4572000" y="4448175"/>
            <a:ext cx="803275" cy="276225"/>
            <a:chOff x="4572000" y="4448175"/>
            <a:chExt cx="803275" cy="276225"/>
          </a:xfrm>
        </p:grpSpPr>
        <p:sp>
          <p:nvSpPr>
            <p:cNvPr id="291" name="Rectangle 199"/>
            <p:cNvSpPr>
              <a:spLocks noChangeArrowheads="1"/>
            </p:cNvSpPr>
            <p:nvPr/>
          </p:nvSpPr>
          <p:spPr bwMode="auto">
            <a:xfrm>
              <a:off x="4582188" y="4472306"/>
              <a:ext cx="228671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2" name="TextBox 200"/>
            <p:cNvSpPr txBox="1">
              <a:spLocks noChangeArrowheads="1"/>
            </p:cNvSpPr>
            <p:nvPr/>
          </p:nvSpPr>
          <p:spPr bwMode="auto">
            <a:xfrm>
              <a:off x="4572000" y="4448175"/>
              <a:ext cx="26971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/>
                <a:t>b</a:t>
              </a:r>
              <a:endParaRPr lang="en-US" b="0" baseline="-25000"/>
            </a:p>
          </p:txBody>
        </p:sp>
        <p:sp>
          <p:nvSpPr>
            <p:cNvPr id="293" name="Rectangle 202"/>
            <p:cNvSpPr>
              <a:spLocks noChangeArrowheads="1"/>
            </p:cNvSpPr>
            <p:nvPr/>
          </p:nvSpPr>
          <p:spPr bwMode="auto">
            <a:xfrm>
              <a:off x="4887083" y="4472306"/>
              <a:ext cx="228671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4" name="TextBox 203"/>
            <p:cNvSpPr txBox="1">
              <a:spLocks noChangeArrowheads="1"/>
            </p:cNvSpPr>
            <p:nvPr/>
          </p:nvSpPr>
          <p:spPr bwMode="auto">
            <a:xfrm>
              <a:off x="4876895" y="4448175"/>
              <a:ext cx="26971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2</a:t>
              </a:r>
              <a:endParaRPr lang="en-US" b="0" baseline="-25000"/>
            </a:p>
          </p:txBody>
        </p:sp>
        <p:sp>
          <p:nvSpPr>
            <p:cNvPr id="295" name="Rectangle 205"/>
            <p:cNvSpPr>
              <a:spLocks noChangeArrowheads="1"/>
            </p:cNvSpPr>
            <p:nvPr/>
          </p:nvSpPr>
          <p:spPr bwMode="auto">
            <a:xfrm>
              <a:off x="5115754" y="4472306"/>
              <a:ext cx="228671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6" name="TextBox 206"/>
            <p:cNvSpPr txBox="1">
              <a:spLocks noChangeArrowheads="1"/>
            </p:cNvSpPr>
            <p:nvPr/>
          </p:nvSpPr>
          <p:spPr bwMode="auto">
            <a:xfrm>
              <a:off x="5105565" y="4448175"/>
              <a:ext cx="26971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7</a:t>
              </a:r>
              <a:endParaRPr lang="en-US" b="0" baseline="-25000"/>
            </a:p>
          </p:txBody>
        </p:sp>
      </p:grpSp>
      <p:grpSp>
        <p:nvGrpSpPr>
          <p:cNvPr id="331" name="Group 330"/>
          <p:cNvGrpSpPr/>
          <p:nvPr/>
        </p:nvGrpSpPr>
        <p:grpSpPr>
          <a:xfrm>
            <a:off x="5877044" y="4448175"/>
            <a:ext cx="1022186" cy="276999"/>
            <a:chOff x="5877044" y="4448175"/>
            <a:chExt cx="1022186" cy="276999"/>
          </a:xfrm>
        </p:grpSpPr>
        <p:sp>
          <p:nvSpPr>
            <p:cNvPr id="297" name="Rectangle 208"/>
            <p:cNvSpPr>
              <a:spLocks noChangeArrowheads="1"/>
            </p:cNvSpPr>
            <p:nvPr/>
          </p:nvSpPr>
          <p:spPr bwMode="auto">
            <a:xfrm>
              <a:off x="5877587" y="4472306"/>
              <a:ext cx="228645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" name="TextBox 209"/>
            <p:cNvSpPr txBox="1">
              <a:spLocks noChangeArrowheads="1"/>
            </p:cNvSpPr>
            <p:nvPr/>
          </p:nvSpPr>
          <p:spPr bwMode="auto">
            <a:xfrm>
              <a:off x="5877044" y="4448175"/>
              <a:ext cx="25039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/>
                <a:t>c</a:t>
              </a:r>
              <a:endParaRPr lang="en-US" b="0" baseline="-25000"/>
            </a:p>
          </p:txBody>
        </p:sp>
        <p:sp>
          <p:nvSpPr>
            <p:cNvPr id="299" name="Rectangle 211"/>
            <p:cNvSpPr>
              <a:spLocks noChangeArrowheads="1"/>
            </p:cNvSpPr>
            <p:nvPr/>
          </p:nvSpPr>
          <p:spPr bwMode="auto">
            <a:xfrm>
              <a:off x="6182447" y="4472306"/>
              <a:ext cx="228645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" name="TextBox 212"/>
            <p:cNvSpPr txBox="1">
              <a:spLocks noChangeArrowheads="1"/>
            </p:cNvSpPr>
            <p:nvPr/>
          </p:nvSpPr>
          <p:spPr bwMode="auto">
            <a:xfrm>
              <a:off x="6172260" y="4448175"/>
              <a:ext cx="269679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2</a:t>
              </a:r>
              <a:endParaRPr lang="en-US" b="0" baseline="-25000"/>
            </a:p>
          </p:txBody>
        </p:sp>
        <p:sp>
          <p:nvSpPr>
            <p:cNvPr id="301" name="Rectangle 214"/>
            <p:cNvSpPr>
              <a:spLocks noChangeArrowheads="1"/>
            </p:cNvSpPr>
            <p:nvPr/>
          </p:nvSpPr>
          <p:spPr bwMode="auto">
            <a:xfrm>
              <a:off x="6411092" y="4472306"/>
              <a:ext cx="228645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2" name="TextBox 215"/>
            <p:cNvSpPr txBox="1">
              <a:spLocks noChangeArrowheads="1"/>
            </p:cNvSpPr>
            <p:nvPr/>
          </p:nvSpPr>
          <p:spPr bwMode="auto">
            <a:xfrm>
              <a:off x="6400905" y="4448175"/>
              <a:ext cx="269679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 dirty="0" smtClean="0"/>
                <a:t>9</a:t>
              </a:r>
              <a:endParaRPr lang="en-US" b="0" baseline="-25000" dirty="0"/>
            </a:p>
          </p:txBody>
        </p:sp>
        <p:sp>
          <p:nvSpPr>
            <p:cNvPr id="303" name="Rectangle 217"/>
            <p:cNvSpPr>
              <a:spLocks noChangeArrowheads="1"/>
            </p:cNvSpPr>
            <p:nvPr/>
          </p:nvSpPr>
          <p:spPr bwMode="auto">
            <a:xfrm>
              <a:off x="6639738" y="4472306"/>
              <a:ext cx="228645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4" name="TextBox 218"/>
            <p:cNvSpPr txBox="1">
              <a:spLocks noChangeArrowheads="1"/>
            </p:cNvSpPr>
            <p:nvPr/>
          </p:nvSpPr>
          <p:spPr bwMode="auto">
            <a:xfrm>
              <a:off x="6629551" y="4448175"/>
              <a:ext cx="269679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 dirty="0" smtClean="0"/>
                <a:t>8</a:t>
              </a:r>
              <a:endParaRPr lang="en-US" b="0" baseline="-25000" dirty="0"/>
            </a:p>
          </p:txBody>
        </p:sp>
      </p:grpSp>
      <p:grpSp>
        <p:nvGrpSpPr>
          <p:cNvPr id="330" name="Group 329"/>
          <p:cNvGrpSpPr/>
          <p:nvPr/>
        </p:nvGrpSpPr>
        <p:grpSpPr>
          <a:xfrm>
            <a:off x="3048000" y="6276975"/>
            <a:ext cx="525380" cy="276999"/>
            <a:chOff x="3048000" y="6276975"/>
            <a:chExt cx="525380" cy="276999"/>
          </a:xfrm>
        </p:grpSpPr>
        <p:sp>
          <p:nvSpPr>
            <p:cNvPr id="307" name="Rectangle 148"/>
            <p:cNvSpPr>
              <a:spLocks noChangeArrowheads="1"/>
            </p:cNvSpPr>
            <p:nvPr/>
          </p:nvSpPr>
          <p:spPr bwMode="auto">
            <a:xfrm>
              <a:off x="3093340" y="6301106"/>
              <a:ext cx="22850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" name="TextBox 155"/>
            <p:cNvSpPr txBox="1">
              <a:spLocks noChangeArrowheads="1"/>
            </p:cNvSpPr>
            <p:nvPr/>
          </p:nvSpPr>
          <p:spPr bwMode="auto">
            <a:xfrm>
              <a:off x="3048000" y="6276975"/>
              <a:ext cx="29354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r</a:t>
              </a:r>
              <a:r>
                <a:rPr lang="en-US" sz="1200" b="0" baseline="-25000"/>
                <a:t>1</a:t>
              </a:r>
              <a:endParaRPr lang="en-US" b="0" baseline="-25000"/>
            </a:p>
          </p:txBody>
        </p:sp>
        <p:sp>
          <p:nvSpPr>
            <p:cNvPr id="309" name="Rectangle 162"/>
            <p:cNvSpPr>
              <a:spLocks noChangeArrowheads="1"/>
            </p:cNvSpPr>
            <p:nvPr/>
          </p:nvSpPr>
          <p:spPr bwMode="auto">
            <a:xfrm>
              <a:off x="3321844" y="6301106"/>
              <a:ext cx="22850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" name="TextBox 167"/>
            <p:cNvSpPr txBox="1">
              <a:spLocks noChangeArrowheads="1"/>
            </p:cNvSpPr>
            <p:nvPr/>
          </p:nvSpPr>
          <p:spPr bwMode="auto">
            <a:xfrm>
              <a:off x="3276504" y="6276975"/>
              <a:ext cx="29687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s</a:t>
              </a:r>
              <a:r>
                <a:rPr lang="en-US" sz="1200" b="0" baseline="-25000"/>
                <a:t>1</a:t>
              </a:r>
              <a:endParaRPr lang="en-US" b="0" baseline="-25000"/>
            </a:p>
          </p:txBody>
        </p:sp>
      </p:grpSp>
      <p:grpSp>
        <p:nvGrpSpPr>
          <p:cNvPr id="329" name="Group 328"/>
          <p:cNvGrpSpPr/>
          <p:nvPr/>
        </p:nvGrpSpPr>
        <p:grpSpPr>
          <a:xfrm>
            <a:off x="4405313" y="6276975"/>
            <a:ext cx="525380" cy="276999"/>
            <a:chOff x="4405313" y="6276975"/>
            <a:chExt cx="525380" cy="276999"/>
          </a:xfrm>
        </p:grpSpPr>
        <p:sp>
          <p:nvSpPr>
            <p:cNvPr id="311" name="Rectangle 183"/>
            <p:cNvSpPr>
              <a:spLocks noChangeArrowheads="1"/>
            </p:cNvSpPr>
            <p:nvPr/>
          </p:nvSpPr>
          <p:spPr bwMode="auto">
            <a:xfrm>
              <a:off x="4450653" y="6301106"/>
              <a:ext cx="22850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" name="TextBox 188"/>
            <p:cNvSpPr txBox="1">
              <a:spLocks noChangeArrowheads="1"/>
            </p:cNvSpPr>
            <p:nvPr/>
          </p:nvSpPr>
          <p:spPr bwMode="auto">
            <a:xfrm>
              <a:off x="4405313" y="6276975"/>
              <a:ext cx="29354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r</a:t>
              </a:r>
              <a:r>
                <a:rPr lang="en-US" sz="1200" b="0" baseline="-25000"/>
                <a:t>2</a:t>
              </a:r>
              <a:endParaRPr lang="en-US" b="0" baseline="-25000"/>
            </a:p>
          </p:txBody>
        </p:sp>
        <p:sp>
          <p:nvSpPr>
            <p:cNvPr id="313" name="Rectangle 189"/>
            <p:cNvSpPr>
              <a:spLocks noChangeArrowheads="1"/>
            </p:cNvSpPr>
            <p:nvPr/>
          </p:nvSpPr>
          <p:spPr bwMode="auto">
            <a:xfrm>
              <a:off x="4679157" y="6301106"/>
              <a:ext cx="22850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" name="TextBox 190"/>
            <p:cNvSpPr txBox="1">
              <a:spLocks noChangeArrowheads="1"/>
            </p:cNvSpPr>
            <p:nvPr/>
          </p:nvSpPr>
          <p:spPr bwMode="auto">
            <a:xfrm>
              <a:off x="4633817" y="6276975"/>
              <a:ext cx="29687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s</a:t>
              </a:r>
              <a:r>
                <a:rPr lang="en-US" sz="1200" b="0" baseline="-25000"/>
                <a:t>2</a:t>
              </a:r>
              <a:endParaRPr lang="en-US" b="0" baseline="-25000"/>
            </a:p>
          </p:txBody>
        </p:sp>
      </p:grpSp>
      <p:grpSp>
        <p:nvGrpSpPr>
          <p:cNvPr id="328" name="Group 327"/>
          <p:cNvGrpSpPr/>
          <p:nvPr/>
        </p:nvGrpSpPr>
        <p:grpSpPr>
          <a:xfrm>
            <a:off x="5715000" y="6276975"/>
            <a:ext cx="525380" cy="276999"/>
            <a:chOff x="5715000" y="6276975"/>
            <a:chExt cx="525380" cy="276999"/>
          </a:xfrm>
        </p:grpSpPr>
        <p:sp>
          <p:nvSpPr>
            <p:cNvPr id="315" name="Rectangle 195"/>
            <p:cNvSpPr>
              <a:spLocks noChangeArrowheads="1"/>
            </p:cNvSpPr>
            <p:nvPr/>
          </p:nvSpPr>
          <p:spPr bwMode="auto">
            <a:xfrm>
              <a:off x="5760340" y="6301106"/>
              <a:ext cx="22850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" name="TextBox 198"/>
            <p:cNvSpPr txBox="1">
              <a:spLocks noChangeArrowheads="1"/>
            </p:cNvSpPr>
            <p:nvPr/>
          </p:nvSpPr>
          <p:spPr bwMode="auto">
            <a:xfrm>
              <a:off x="5715000" y="6276975"/>
              <a:ext cx="29354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r</a:t>
              </a:r>
              <a:r>
                <a:rPr lang="en-US" sz="1200" b="0" baseline="-25000"/>
                <a:t>3</a:t>
              </a:r>
              <a:endParaRPr lang="en-US" b="0" baseline="-25000"/>
            </a:p>
          </p:txBody>
        </p:sp>
        <p:sp>
          <p:nvSpPr>
            <p:cNvPr id="317" name="Rectangle 201"/>
            <p:cNvSpPr>
              <a:spLocks noChangeArrowheads="1"/>
            </p:cNvSpPr>
            <p:nvPr/>
          </p:nvSpPr>
          <p:spPr bwMode="auto">
            <a:xfrm>
              <a:off x="5988844" y="6301106"/>
              <a:ext cx="22850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" name="TextBox 204"/>
            <p:cNvSpPr txBox="1">
              <a:spLocks noChangeArrowheads="1"/>
            </p:cNvSpPr>
            <p:nvPr/>
          </p:nvSpPr>
          <p:spPr bwMode="auto">
            <a:xfrm>
              <a:off x="5943504" y="6276975"/>
              <a:ext cx="29687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s</a:t>
              </a:r>
              <a:r>
                <a:rPr lang="en-US" sz="1200" b="0" baseline="-25000"/>
                <a:t>3</a:t>
              </a:r>
              <a:endParaRPr lang="en-US" b="0" baseline="-25000"/>
            </a:p>
          </p:txBody>
        </p:sp>
      </p:grpSp>
      <p:grpSp>
        <p:nvGrpSpPr>
          <p:cNvPr id="334" name="Group 333"/>
          <p:cNvGrpSpPr/>
          <p:nvPr/>
        </p:nvGrpSpPr>
        <p:grpSpPr>
          <a:xfrm>
            <a:off x="5877044" y="4448175"/>
            <a:ext cx="1219984" cy="276999"/>
            <a:chOff x="5877044" y="4448175"/>
            <a:chExt cx="1219984" cy="276999"/>
          </a:xfrm>
        </p:grpSpPr>
        <p:sp>
          <p:nvSpPr>
            <p:cNvPr id="335" name="Rectangle 208"/>
            <p:cNvSpPr>
              <a:spLocks noChangeArrowheads="1"/>
            </p:cNvSpPr>
            <p:nvPr/>
          </p:nvSpPr>
          <p:spPr bwMode="auto">
            <a:xfrm>
              <a:off x="5877587" y="4472306"/>
              <a:ext cx="228645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" name="TextBox 209"/>
            <p:cNvSpPr txBox="1">
              <a:spLocks noChangeArrowheads="1"/>
            </p:cNvSpPr>
            <p:nvPr/>
          </p:nvSpPr>
          <p:spPr bwMode="auto">
            <a:xfrm>
              <a:off x="5877044" y="4448175"/>
              <a:ext cx="25039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/>
                <a:t>c</a:t>
              </a:r>
              <a:endParaRPr lang="en-US" b="0" baseline="-25000"/>
            </a:p>
          </p:txBody>
        </p:sp>
        <p:sp>
          <p:nvSpPr>
            <p:cNvPr id="337" name="Rectangle 211"/>
            <p:cNvSpPr>
              <a:spLocks noChangeArrowheads="1"/>
            </p:cNvSpPr>
            <p:nvPr/>
          </p:nvSpPr>
          <p:spPr bwMode="auto">
            <a:xfrm>
              <a:off x="6182447" y="4472306"/>
              <a:ext cx="228645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" name="TextBox 212"/>
            <p:cNvSpPr txBox="1">
              <a:spLocks noChangeArrowheads="1"/>
            </p:cNvSpPr>
            <p:nvPr/>
          </p:nvSpPr>
          <p:spPr bwMode="auto">
            <a:xfrm>
              <a:off x="6172260" y="4448175"/>
              <a:ext cx="269679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2</a:t>
              </a:r>
              <a:endParaRPr lang="en-US" b="0" baseline="-25000"/>
            </a:p>
          </p:txBody>
        </p:sp>
        <p:sp>
          <p:nvSpPr>
            <p:cNvPr id="339" name="Rectangle 214"/>
            <p:cNvSpPr>
              <a:spLocks noChangeArrowheads="1"/>
            </p:cNvSpPr>
            <p:nvPr/>
          </p:nvSpPr>
          <p:spPr bwMode="auto">
            <a:xfrm>
              <a:off x="6411092" y="4472306"/>
              <a:ext cx="228645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" name="TextBox 215"/>
            <p:cNvSpPr txBox="1">
              <a:spLocks noChangeArrowheads="1"/>
            </p:cNvSpPr>
            <p:nvPr/>
          </p:nvSpPr>
          <p:spPr bwMode="auto">
            <a:xfrm>
              <a:off x="6400905" y="4448175"/>
              <a:ext cx="269679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 dirty="0"/>
                <a:t>3</a:t>
              </a:r>
              <a:endParaRPr lang="en-US" b="0" baseline="-25000" dirty="0"/>
            </a:p>
          </p:txBody>
        </p:sp>
        <p:sp>
          <p:nvSpPr>
            <p:cNvPr id="341" name="Rectangle 217"/>
            <p:cNvSpPr>
              <a:spLocks noChangeArrowheads="1"/>
            </p:cNvSpPr>
            <p:nvPr/>
          </p:nvSpPr>
          <p:spPr bwMode="auto">
            <a:xfrm>
              <a:off x="6639738" y="4472306"/>
              <a:ext cx="228645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2" name="TextBox 218"/>
            <p:cNvSpPr txBox="1">
              <a:spLocks noChangeArrowheads="1"/>
            </p:cNvSpPr>
            <p:nvPr/>
          </p:nvSpPr>
          <p:spPr bwMode="auto">
            <a:xfrm>
              <a:off x="6629551" y="4448175"/>
              <a:ext cx="269679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 dirty="0"/>
                <a:t>6</a:t>
              </a:r>
              <a:endParaRPr lang="en-US" b="0" baseline="-25000" dirty="0"/>
            </a:p>
          </p:txBody>
        </p:sp>
        <p:sp>
          <p:nvSpPr>
            <p:cNvPr id="343" name="Rectangle 220"/>
            <p:cNvSpPr>
              <a:spLocks noChangeArrowheads="1"/>
            </p:cNvSpPr>
            <p:nvPr/>
          </p:nvSpPr>
          <p:spPr bwMode="auto">
            <a:xfrm>
              <a:off x="6868383" y="4472306"/>
              <a:ext cx="228645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9429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8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" grpId="0" animBg="1"/>
      <p:bldP spid="170" grpId="0" animBg="1"/>
      <p:bldP spid="171" grpId="0" animBg="1"/>
      <p:bldP spid="172" grpId="0" animBg="1"/>
      <p:bldP spid="213" grpId="0" animBg="1"/>
      <p:bldP spid="214" grpId="0" animBg="1"/>
      <p:bldP spid="215" grpId="0" animBg="1"/>
      <p:bldP spid="216" grpId="0" animBg="1"/>
      <p:bldP spid="188" grpId="0" animBg="1"/>
      <p:bldP spid="193" grpId="0" animBg="1"/>
      <p:bldP spid="195" grpId="0" animBg="1"/>
      <p:bldP spid="217" grpId="0" animBg="1"/>
      <p:bldP spid="281" grpId="0" animBg="1"/>
      <p:bldP spid="282" grpId="0" animBg="1"/>
      <p:bldP spid="283" grpId="0" animBg="1"/>
      <p:bldP spid="28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more details…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Barrier between map and reduce phases</a:t>
            </a:r>
          </a:p>
          <a:p>
            <a:pPr lvl="1"/>
            <a:r>
              <a:rPr lang="en-US" dirty="0" smtClean="0"/>
              <a:t>But we can begin copying intermediate data earlier</a:t>
            </a:r>
          </a:p>
          <a:p>
            <a:r>
              <a:rPr lang="en-US" dirty="0" smtClean="0"/>
              <a:t>Keys arrive at each reducer in sorted order</a:t>
            </a:r>
          </a:p>
          <a:p>
            <a:pPr lvl="1"/>
            <a:r>
              <a:rPr lang="en-US" dirty="0" smtClean="0"/>
              <a:t>No enforced ordering </a:t>
            </a:r>
            <a:r>
              <a:rPr lang="en-US" i="1" dirty="0" smtClean="0"/>
              <a:t>across</a:t>
            </a:r>
            <a:r>
              <a:rPr lang="en-US" dirty="0" smtClean="0"/>
              <a:t> reducers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512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“Hello World”: Word Count</a:t>
            </a: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1660525" y="1905000"/>
            <a:ext cx="6111875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latin typeface="Gill Sans"/>
                <a:cs typeface="Gill Sans"/>
              </a:rPr>
              <a:t>Map(String </a:t>
            </a:r>
            <a:r>
              <a:rPr lang="en-US" sz="1800" dirty="0" err="1" smtClean="0">
                <a:latin typeface="Gill Sans"/>
                <a:cs typeface="Gill Sans"/>
              </a:rPr>
              <a:t>docid</a:t>
            </a:r>
            <a:r>
              <a:rPr lang="en-US" sz="1800" dirty="0" smtClean="0">
                <a:latin typeface="Gill Sans"/>
                <a:cs typeface="Gill Sans"/>
              </a:rPr>
              <a:t>, </a:t>
            </a:r>
            <a:r>
              <a:rPr lang="en-US" sz="1800" dirty="0">
                <a:latin typeface="Gill Sans"/>
                <a:cs typeface="Gill Sans"/>
              </a:rPr>
              <a:t>String </a:t>
            </a:r>
            <a:r>
              <a:rPr lang="en-US" sz="1800" dirty="0" smtClean="0">
                <a:latin typeface="Gill Sans"/>
                <a:cs typeface="Gill Sans"/>
              </a:rPr>
              <a:t>text):</a:t>
            </a:r>
            <a:endParaRPr lang="en-US" sz="1800" dirty="0">
              <a:latin typeface="Gill Sans"/>
              <a:cs typeface="Gill Sans"/>
            </a:endParaRPr>
          </a:p>
          <a:p>
            <a:r>
              <a:rPr lang="en-US" sz="1800" b="0" i="1" dirty="0" smtClean="0">
                <a:latin typeface="Gill Sans"/>
                <a:cs typeface="Gill Sans"/>
              </a:rPr>
              <a:t>     </a:t>
            </a:r>
            <a:r>
              <a:rPr lang="en-US" sz="1800" b="0" dirty="0" smtClean="0">
                <a:latin typeface="Gill Sans"/>
                <a:cs typeface="Gill Sans"/>
              </a:rPr>
              <a:t>for each word w in text:</a:t>
            </a:r>
          </a:p>
          <a:p>
            <a:r>
              <a:rPr lang="en-US" sz="1800" b="0" dirty="0" smtClean="0">
                <a:latin typeface="Gill Sans"/>
                <a:cs typeface="Gill Sans"/>
              </a:rPr>
              <a:t>          Emit(w</a:t>
            </a:r>
            <a:r>
              <a:rPr lang="en-US" sz="1800" b="0" dirty="0">
                <a:latin typeface="Gill Sans"/>
                <a:cs typeface="Gill Sans"/>
              </a:rPr>
              <a:t>, </a:t>
            </a:r>
            <a:r>
              <a:rPr lang="en-US" sz="1800" b="0" dirty="0" smtClean="0">
                <a:latin typeface="Gill Sans"/>
                <a:cs typeface="Gill Sans"/>
              </a:rPr>
              <a:t>1);</a:t>
            </a:r>
            <a:endParaRPr lang="en-US" sz="1800" b="0" dirty="0">
              <a:latin typeface="Gill Sans"/>
              <a:cs typeface="Gill Sans"/>
            </a:endParaRPr>
          </a:p>
          <a:p>
            <a:endParaRPr lang="en-US" sz="1800" b="0" dirty="0">
              <a:latin typeface="Gill Sans"/>
              <a:cs typeface="Gill Sans"/>
            </a:endParaRPr>
          </a:p>
          <a:p>
            <a:r>
              <a:rPr lang="en-US" sz="1800" dirty="0">
                <a:latin typeface="Gill Sans"/>
                <a:cs typeface="Gill Sans"/>
              </a:rPr>
              <a:t>Reduce(String </a:t>
            </a:r>
            <a:r>
              <a:rPr lang="en-US" sz="1800" dirty="0" smtClean="0">
                <a:latin typeface="Gill Sans"/>
                <a:cs typeface="Gill Sans"/>
              </a:rPr>
              <a:t>term, </a:t>
            </a:r>
            <a:r>
              <a:rPr lang="en-US" sz="1800" dirty="0" err="1" smtClean="0">
                <a:latin typeface="Gill Sans"/>
                <a:cs typeface="Gill Sans"/>
              </a:rPr>
              <a:t>Iterator</a:t>
            </a:r>
            <a:r>
              <a:rPr lang="en-US" sz="1800" dirty="0" smtClean="0">
                <a:latin typeface="Gill Sans"/>
                <a:cs typeface="Gill Sans"/>
              </a:rPr>
              <a:t>&lt;</a:t>
            </a:r>
            <a:r>
              <a:rPr lang="en-US" sz="1800" dirty="0" err="1" smtClean="0">
                <a:latin typeface="Gill Sans"/>
                <a:cs typeface="Gill Sans"/>
              </a:rPr>
              <a:t>Int</a:t>
            </a:r>
            <a:r>
              <a:rPr lang="en-US" sz="1800" dirty="0" smtClean="0">
                <a:latin typeface="Gill Sans"/>
                <a:cs typeface="Gill Sans"/>
              </a:rPr>
              <a:t>&gt; values):</a:t>
            </a:r>
            <a:endParaRPr lang="en-US" sz="1800" dirty="0">
              <a:latin typeface="Gill Sans"/>
              <a:cs typeface="Gill Sans"/>
            </a:endParaRPr>
          </a:p>
          <a:p>
            <a:r>
              <a:rPr lang="en-US" sz="1800" b="0" i="1" dirty="0">
                <a:latin typeface="Gill Sans"/>
                <a:cs typeface="Gill Sans"/>
              </a:rPr>
              <a:t>     </a:t>
            </a:r>
            <a:r>
              <a:rPr lang="en-US" sz="1800" b="0" dirty="0" err="1" smtClean="0">
                <a:latin typeface="Gill Sans"/>
                <a:cs typeface="Gill Sans"/>
              </a:rPr>
              <a:t>int</a:t>
            </a:r>
            <a:r>
              <a:rPr lang="en-US" sz="1800" b="0" dirty="0" smtClean="0">
                <a:latin typeface="Gill Sans"/>
                <a:cs typeface="Gill Sans"/>
              </a:rPr>
              <a:t> sum </a:t>
            </a:r>
            <a:r>
              <a:rPr lang="en-US" sz="1800" b="0" dirty="0">
                <a:latin typeface="Gill Sans"/>
                <a:cs typeface="Gill Sans"/>
              </a:rPr>
              <a:t>= 0;</a:t>
            </a:r>
          </a:p>
          <a:p>
            <a:r>
              <a:rPr lang="en-US" sz="1800" b="0" dirty="0">
                <a:latin typeface="Gill Sans"/>
                <a:cs typeface="Gill Sans"/>
              </a:rPr>
              <a:t>     for each v in </a:t>
            </a:r>
            <a:r>
              <a:rPr lang="en-US" sz="1800" b="0" dirty="0" smtClean="0">
                <a:latin typeface="Gill Sans"/>
                <a:cs typeface="Gill Sans"/>
              </a:rPr>
              <a:t>values</a:t>
            </a:r>
            <a:r>
              <a:rPr lang="en-US" sz="1800" b="0" dirty="0">
                <a:latin typeface="Gill Sans"/>
                <a:cs typeface="Gill Sans"/>
              </a:rPr>
              <a:t>:</a:t>
            </a:r>
          </a:p>
          <a:p>
            <a:r>
              <a:rPr lang="en-US" sz="1800" b="0" dirty="0">
                <a:latin typeface="Gill Sans"/>
                <a:cs typeface="Gill Sans"/>
              </a:rPr>
              <a:t>          </a:t>
            </a:r>
            <a:r>
              <a:rPr lang="en-US" sz="1800" b="0" dirty="0" smtClean="0">
                <a:latin typeface="Gill Sans"/>
                <a:cs typeface="Gill Sans"/>
              </a:rPr>
              <a:t>sum </a:t>
            </a:r>
            <a:r>
              <a:rPr lang="en-US" sz="1800" b="0" dirty="0">
                <a:latin typeface="Gill Sans"/>
                <a:cs typeface="Gill Sans"/>
              </a:rPr>
              <a:t>+= </a:t>
            </a:r>
            <a:r>
              <a:rPr lang="en-US" sz="1800" b="0" dirty="0" smtClean="0">
                <a:latin typeface="Gill Sans"/>
                <a:cs typeface="Gill Sans"/>
              </a:rPr>
              <a:t>v;</a:t>
            </a:r>
            <a:endParaRPr lang="en-US" sz="1800" b="0" dirty="0">
              <a:latin typeface="Gill Sans"/>
              <a:cs typeface="Gill Sans"/>
            </a:endParaRPr>
          </a:p>
          <a:p>
            <a:r>
              <a:rPr lang="en-US" sz="1800" b="0" dirty="0">
                <a:latin typeface="Gill Sans"/>
                <a:cs typeface="Gill Sans"/>
              </a:rPr>
              <a:t>          </a:t>
            </a:r>
            <a:r>
              <a:rPr lang="en-US" sz="1800" b="0" dirty="0" smtClean="0">
                <a:latin typeface="Gill Sans"/>
                <a:cs typeface="Gill Sans"/>
              </a:rPr>
              <a:t>Emit(term, value);</a:t>
            </a:r>
            <a:endParaRPr lang="en-US" sz="1800" b="0" dirty="0">
              <a:latin typeface="Gill Sans"/>
              <a:cs typeface="Gill Sans"/>
            </a:endParaRPr>
          </a:p>
          <a:p>
            <a:endParaRPr lang="en-US" sz="1800" b="0" dirty="0"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4088010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MapReduce can refer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programming model</a:t>
            </a:r>
          </a:p>
          <a:p>
            <a:r>
              <a:rPr lang="en-US" dirty="0" smtClean="0"/>
              <a:t>The execution framework (aka “runtime”)</a:t>
            </a:r>
          </a:p>
          <a:p>
            <a:r>
              <a:rPr lang="en-US" dirty="0" smtClean="0"/>
              <a:t>The specific implementation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895600" y="5710535"/>
            <a:ext cx="5715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cs typeface="Gill Sans"/>
              </a:rPr>
              <a:t>Usage is usually clear from context!</a:t>
            </a:r>
            <a:endParaRPr lang="en-US" sz="2400" dirty="0">
              <a:solidFill>
                <a:srgbClr val="FF0000"/>
              </a:solidFill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196712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ChangeArrowheads="1"/>
          </p:cNvSpPr>
          <p:nvPr/>
        </p:nvSpPr>
        <p:spPr bwMode="auto">
          <a:xfrm>
            <a:off x="1371600" y="3328988"/>
            <a:ext cx="609600" cy="228600"/>
          </a:xfrm>
          <a:prstGeom prst="rect">
            <a:avLst/>
          </a:prstGeom>
          <a:noFill/>
          <a:ln w="9525" algn="ctr">
            <a:solidFill>
              <a:schemeClr val="dk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8675" name="TextBox 2"/>
          <p:cNvSpPr txBox="1">
            <a:spLocks noChangeArrowheads="1"/>
          </p:cNvSpPr>
          <p:nvPr/>
        </p:nvSpPr>
        <p:spPr bwMode="auto">
          <a:xfrm>
            <a:off x="1384300" y="3305175"/>
            <a:ext cx="5613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0" dirty="0"/>
              <a:t>split 0</a:t>
            </a:r>
          </a:p>
        </p:txBody>
      </p:sp>
      <p:sp>
        <p:nvSpPr>
          <p:cNvPr id="28676" name="Rectangle 6"/>
          <p:cNvSpPr>
            <a:spLocks noChangeArrowheads="1"/>
          </p:cNvSpPr>
          <p:nvPr/>
        </p:nvSpPr>
        <p:spPr bwMode="auto">
          <a:xfrm>
            <a:off x="1371600" y="3557588"/>
            <a:ext cx="609600" cy="228600"/>
          </a:xfrm>
          <a:prstGeom prst="rect">
            <a:avLst/>
          </a:prstGeom>
          <a:noFill/>
          <a:ln w="9525" algn="ctr">
            <a:solidFill>
              <a:schemeClr val="dk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8677" name="TextBox 7"/>
          <p:cNvSpPr txBox="1">
            <a:spLocks noChangeArrowheads="1"/>
          </p:cNvSpPr>
          <p:nvPr/>
        </p:nvSpPr>
        <p:spPr bwMode="auto">
          <a:xfrm>
            <a:off x="1384300" y="3533775"/>
            <a:ext cx="5613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0"/>
              <a:t>split 1</a:t>
            </a:r>
          </a:p>
        </p:txBody>
      </p:sp>
      <p:sp>
        <p:nvSpPr>
          <p:cNvPr id="28678" name="Rectangle 9"/>
          <p:cNvSpPr>
            <a:spLocks noChangeArrowheads="1"/>
          </p:cNvSpPr>
          <p:nvPr/>
        </p:nvSpPr>
        <p:spPr bwMode="auto">
          <a:xfrm>
            <a:off x="1371600" y="3786188"/>
            <a:ext cx="609600" cy="228600"/>
          </a:xfrm>
          <a:prstGeom prst="rect">
            <a:avLst/>
          </a:prstGeom>
          <a:noFill/>
          <a:ln w="9525" algn="ctr">
            <a:solidFill>
              <a:schemeClr val="dk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8679" name="TextBox 10"/>
          <p:cNvSpPr txBox="1">
            <a:spLocks noChangeArrowheads="1"/>
          </p:cNvSpPr>
          <p:nvPr/>
        </p:nvSpPr>
        <p:spPr bwMode="auto">
          <a:xfrm>
            <a:off x="1384300" y="3762375"/>
            <a:ext cx="5613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0"/>
              <a:t>split 2</a:t>
            </a:r>
          </a:p>
        </p:txBody>
      </p:sp>
      <p:sp>
        <p:nvSpPr>
          <p:cNvPr id="28680" name="Rectangle 12"/>
          <p:cNvSpPr>
            <a:spLocks noChangeArrowheads="1"/>
          </p:cNvSpPr>
          <p:nvPr/>
        </p:nvSpPr>
        <p:spPr bwMode="auto">
          <a:xfrm>
            <a:off x="1371600" y="4014788"/>
            <a:ext cx="609600" cy="228600"/>
          </a:xfrm>
          <a:prstGeom prst="rect">
            <a:avLst/>
          </a:prstGeom>
          <a:noFill/>
          <a:ln w="9525" algn="ctr">
            <a:solidFill>
              <a:schemeClr val="dk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8681" name="TextBox 13"/>
          <p:cNvSpPr txBox="1">
            <a:spLocks noChangeArrowheads="1"/>
          </p:cNvSpPr>
          <p:nvPr/>
        </p:nvSpPr>
        <p:spPr bwMode="auto">
          <a:xfrm>
            <a:off x="1384300" y="3990975"/>
            <a:ext cx="5613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0"/>
              <a:t>split 3</a:t>
            </a:r>
          </a:p>
        </p:txBody>
      </p:sp>
      <p:sp>
        <p:nvSpPr>
          <p:cNvPr id="28682" name="Rectangle 15"/>
          <p:cNvSpPr>
            <a:spLocks noChangeArrowheads="1"/>
          </p:cNvSpPr>
          <p:nvPr/>
        </p:nvSpPr>
        <p:spPr bwMode="auto">
          <a:xfrm>
            <a:off x="1371600" y="4243388"/>
            <a:ext cx="609600" cy="228600"/>
          </a:xfrm>
          <a:prstGeom prst="rect">
            <a:avLst/>
          </a:prstGeom>
          <a:noFill/>
          <a:ln w="9525" algn="ctr">
            <a:solidFill>
              <a:schemeClr val="dk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8683" name="TextBox 16"/>
          <p:cNvSpPr txBox="1">
            <a:spLocks noChangeArrowheads="1"/>
          </p:cNvSpPr>
          <p:nvPr/>
        </p:nvSpPr>
        <p:spPr bwMode="auto">
          <a:xfrm>
            <a:off x="1384300" y="4219575"/>
            <a:ext cx="5613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0"/>
              <a:t>split 4</a:t>
            </a:r>
          </a:p>
        </p:txBody>
      </p:sp>
      <p:sp>
        <p:nvSpPr>
          <p:cNvPr id="28684" name="Oval 18"/>
          <p:cNvSpPr>
            <a:spLocks noChangeArrowheads="1"/>
          </p:cNvSpPr>
          <p:nvPr/>
        </p:nvSpPr>
        <p:spPr bwMode="auto">
          <a:xfrm>
            <a:off x="2514600" y="2971800"/>
            <a:ext cx="838200" cy="457200"/>
          </a:xfrm>
          <a:prstGeom prst="ellipse">
            <a:avLst/>
          </a:prstGeom>
          <a:noFill/>
          <a:ln w="9525" algn="ctr">
            <a:solidFill>
              <a:schemeClr val="dk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8685" name="TextBox 19"/>
          <p:cNvSpPr txBox="1">
            <a:spLocks noChangeArrowheads="1"/>
          </p:cNvSpPr>
          <p:nvPr/>
        </p:nvSpPr>
        <p:spPr bwMode="auto">
          <a:xfrm>
            <a:off x="2611438" y="3062288"/>
            <a:ext cx="6445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0"/>
              <a:t>worker</a:t>
            </a:r>
            <a:endParaRPr lang="en-US" b="0"/>
          </a:p>
        </p:txBody>
      </p:sp>
      <p:sp>
        <p:nvSpPr>
          <p:cNvPr id="28686" name="Oval 21"/>
          <p:cNvSpPr>
            <a:spLocks noChangeArrowheads="1"/>
          </p:cNvSpPr>
          <p:nvPr/>
        </p:nvSpPr>
        <p:spPr bwMode="auto">
          <a:xfrm>
            <a:off x="2514600" y="3810000"/>
            <a:ext cx="838200" cy="457200"/>
          </a:xfrm>
          <a:prstGeom prst="ellipse">
            <a:avLst/>
          </a:prstGeom>
          <a:noFill/>
          <a:ln w="9525" algn="ctr">
            <a:solidFill>
              <a:schemeClr val="dk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8687" name="TextBox 22"/>
          <p:cNvSpPr txBox="1">
            <a:spLocks noChangeArrowheads="1"/>
          </p:cNvSpPr>
          <p:nvPr/>
        </p:nvSpPr>
        <p:spPr bwMode="auto">
          <a:xfrm>
            <a:off x="2611438" y="3900488"/>
            <a:ext cx="6445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0"/>
              <a:t>worker</a:t>
            </a:r>
            <a:endParaRPr lang="en-US" b="0"/>
          </a:p>
        </p:txBody>
      </p:sp>
      <p:sp>
        <p:nvSpPr>
          <p:cNvPr id="28688" name="Oval 24"/>
          <p:cNvSpPr>
            <a:spLocks noChangeArrowheads="1"/>
          </p:cNvSpPr>
          <p:nvPr/>
        </p:nvSpPr>
        <p:spPr bwMode="auto">
          <a:xfrm>
            <a:off x="2514600" y="4648200"/>
            <a:ext cx="838200" cy="457200"/>
          </a:xfrm>
          <a:prstGeom prst="ellipse">
            <a:avLst/>
          </a:prstGeom>
          <a:noFill/>
          <a:ln w="9525" algn="ctr">
            <a:solidFill>
              <a:schemeClr val="dk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9" name="TextBox 25"/>
          <p:cNvSpPr txBox="1">
            <a:spLocks noChangeArrowheads="1"/>
          </p:cNvSpPr>
          <p:nvPr/>
        </p:nvSpPr>
        <p:spPr bwMode="auto">
          <a:xfrm>
            <a:off x="2611438" y="4738688"/>
            <a:ext cx="6445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0" dirty="0"/>
              <a:t>worker</a:t>
            </a:r>
            <a:endParaRPr lang="en-US" b="0" dirty="0"/>
          </a:p>
        </p:txBody>
      </p:sp>
      <p:sp>
        <p:nvSpPr>
          <p:cNvPr id="28690" name="Oval 27"/>
          <p:cNvSpPr>
            <a:spLocks noChangeArrowheads="1"/>
          </p:cNvSpPr>
          <p:nvPr/>
        </p:nvSpPr>
        <p:spPr bwMode="auto">
          <a:xfrm>
            <a:off x="5791200" y="3430588"/>
            <a:ext cx="838200" cy="457200"/>
          </a:xfrm>
          <a:prstGeom prst="ellipse">
            <a:avLst/>
          </a:prstGeom>
          <a:noFill/>
          <a:ln w="9525" algn="ctr">
            <a:solidFill>
              <a:schemeClr val="dk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8691" name="TextBox 28"/>
          <p:cNvSpPr txBox="1">
            <a:spLocks noChangeArrowheads="1"/>
          </p:cNvSpPr>
          <p:nvPr/>
        </p:nvSpPr>
        <p:spPr bwMode="auto">
          <a:xfrm>
            <a:off x="5888038" y="3521075"/>
            <a:ext cx="6445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0"/>
              <a:t>worker</a:t>
            </a:r>
            <a:endParaRPr lang="en-US" b="0"/>
          </a:p>
        </p:txBody>
      </p:sp>
      <p:sp>
        <p:nvSpPr>
          <p:cNvPr id="28692" name="Oval 30"/>
          <p:cNvSpPr>
            <a:spLocks noChangeArrowheads="1"/>
          </p:cNvSpPr>
          <p:nvPr/>
        </p:nvSpPr>
        <p:spPr bwMode="auto">
          <a:xfrm>
            <a:off x="5791200" y="4189413"/>
            <a:ext cx="838200" cy="457200"/>
          </a:xfrm>
          <a:prstGeom prst="ellipse">
            <a:avLst/>
          </a:prstGeom>
          <a:noFill/>
          <a:ln w="9525" algn="ctr">
            <a:solidFill>
              <a:schemeClr val="dk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8693" name="TextBox 31"/>
          <p:cNvSpPr txBox="1">
            <a:spLocks noChangeArrowheads="1"/>
          </p:cNvSpPr>
          <p:nvPr/>
        </p:nvSpPr>
        <p:spPr bwMode="auto">
          <a:xfrm>
            <a:off x="5888038" y="4278313"/>
            <a:ext cx="6445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0"/>
              <a:t>worker</a:t>
            </a:r>
            <a:endParaRPr lang="en-US" b="0"/>
          </a:p>
        </p:txBody>
      </p:sp>
      <p:sp>
        <p:nvSpPr>
          <p:cNvPr id="28694" name="Oval 33"/>
          <p:cNvSpPr>
            <a:spLocks noChangeArrowheads="1"/>
          </p:cNvSpPr>
          <p:nvPr/>
        </p:nvSpPr>
        <p:spPr bwMode="auto">
          <a:xfrm>
            <a:off x="4191000" y="2133600"/>
            <a:ext cx="838200" cy="457200"/>
          </a:xfrm>
          <a:prstGeom prst="ellipse">
            <a:avLst/>
          </a:prstGeom>
          <a:noFill/>
          <a:ln w="9525" algn="ctr">
            <a:solidFill>
              <a:schemeClr val="dk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8695" name="TextBox 34"/>
          <p:cNvSpPr txBox="1">
            <a:spLocks noChangeArrowheads="1"/>
          </p:cNvSpPr>
          <p:nvPr/>
        </p:nvSpPr>
        <p:spPr bwMode="auto">
          <a:xfrm>
            <a:off x="4287838" y="2224088"/>
            <a:ext cx="6285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0"/>
              <a:t>Master</a:t>
            </a:r>
            <a:endParaRPr lang="en-US" b="0"/>
          </a:p>
        </p:txBody>
      </p:sp>
      <p:sp>
        <p:nvSpPr>
          <p:cNvPr id="28696" name="Oval 36"/>
          <p:cNvSpPr>
            <a:spLocks noChangeArrowheads="1"/>
          </p:cNvSpPr>
          <p:nvPr/>
        </p:nvSpPr>
        <p:spPr bwMode="auto">
          <a:xfrm>
            <a:off x="4114800" y="1143000"/>
            <a:ext cx="990600" cy="609600"/>
          </a:xfrm>
          <a:prstGeom prst="ellipse">
            <a:avLst/>
          </a:prstGeom>
          <a:noFill/>
          <a:ln w="9525" algn="ctr">
            <a:solidFill>
              <a:schemeClr val="dk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8697" name="TextBox 37"/>
          <p:cNvSpPr txBox="1">
            <a:spLocks noChangeArrowheads="1"/>
          </p:cNvSpPr>
          <p:nvPr/>
        </p:nvSpPr>
        <p:spPr bwMode="auto">
          <a:xfrm>
            <a:off x="4252086" y="1217613"/>
            <a:ext cx="7160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0"/>
              <a:t>User</a:t>
            </a:r>
            <a:br>
              <a:rPr lang="en-US" sz="1200" b="0"/>
            </a:br>
            <a:r>
              <a:rPr lang="en-US" sz="1200" b="0"/>
              <a:t>Program</a:t>
            </a:r>
            <a:endParaRPr lang="en-US" b="0"/>
          </a:p>
        </p:txBody>
      </p:sp>
      <p:sp>
        <p:nvSpPr>
          <p:cNvPr id="28698" name="Rectangle 39"/>
          <p:cNvSpPr>
            <a:spLocks noChangeArrowheads="1"/>
          </p:cNvSpPr>
          <p:nvPr/>
        </p:nvSpPr>
        <p:spPr bwMode="auto">
          <a:xfrm>
            <a:off x="7315200" y="3443288"/>
            <a:ext cx="609600" cy="433387"/>
          </a:xfrm>
          <a:prstGeom prst="rect">
            <a:avLst/>
          </a:prstGeom>
          <a:noFill/>
          <a:ln w="9525" algn="ctr">
            <a:solidFill>
              <a:schemeClr val="dk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8699" name="TextBox 40"/>
          <p:cNvSpPr txBox="1">
            <a:spLocks noChangeArrowheads="1"/>
          </p:cNvSpPr>
          <p:nvPr/>
        </p:nvSpPr>
        <p:spPr bwMode="auto">
          <a:xfrm>
            <a:off x="7313613" y="3429000"/>
            <a:ext cx="611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0" dirty="0"/>
              <a:t>output</a:t>
            </a:r>
          </a:p>
          <a:p>
            <a:pPr algn="ctr"/>
            <a:r>
              <a:rPr lang="en-US" sz="1200" b="0" dirty="0"/>
              <a:t>file 0</a:t>
            </a:r>
          </a:p>
        </p:txBody>
      </p:sp>
      <p:sp>
        <p:nvSpPr>
          <p:cNvPr id="28700" name="Rectangle 44"/>
          <p:cNvSpPr>
            <a:spLocks noChangeArrowheads="1"/>
          </p:cNvSpPr>
          <p:nvPr/>
        </p:nvSpPr>
        <p:spPr bwMode="auto">
          <a:xfrm>
            <a:off x="7315200" y="4200525"/>
            <a:ext cx="609600" cy="433388"/>
          </a:xfrm>
          <a:prstGeom prst="rect">
            <a:avLst/>
          </a:prstGeom>
          <a:noFill/>
          <a:ln w="9525" algn="ctr">
            <a:solidFill>
              <a:schemeClr val="dk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8701" name="TextBox 45"/>
          <p:cNvSpPr txBox="1">
            <a:spLocks noChangeArrowheads="1"/>
          </p:cNvSpPr>
          <p:nvPr/>
        </p:nvSpPr>
        <p:spPr bwMode="auto">
          <a:xfrm>
            <a:off x="7315200" y="4186238"/>
            <a:ext cx="611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0"/>
              <a:t>output</a:t>
            </a:r>
          </a:p>
          <a:p>
            <a:pPr algn="ctr"/>
            <a:r>
              <a:rPr lang="en-US" sz="1200" b="0"/>
              <a:t>file 1</a:t>
            </a:r>
          </a:p>
        </p:txBody>
      </p:sp>
      <p:sp>
        <p:nvSpPr>
          <p:cNvPr id="28702" name="Rectangle 46"/>
          <p:cNvSpPr>
            <a:spLocks noChangeArrowheads="1"/>
          </p:cNvSpPr>
          <p:nvPr/>
        </p:nvSpPr>
        <p:spPr bwMode="auto">
          <a:xfrm>
            <a:off x="4419600" y="3009900"/>
            <a:ext cx="152400" cy="381000"/>
          </a:xfrm>
          <a:prstGeom prst="rect">
            <a:avLst/>
          </a:prstGeom>
          <a:noFill/>
          <a:ln w="9525" algn="ctr">
            <a:solidFill>
              <a:schemeClr val="dk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3" name="Rectangle 47"/>
          <p:cNvSpPr>
            <a:spLocks noChangeArrowheads="1"/>
          </p:cNvSpPr>
          <p:nvPr/>
        </p:nvSpPr>
        <p:spPr bwMode="auto">
          <a:xfrm>
            <a:off x="4572000" y="3009900"/>
            <a:ext cx="152400" cy="381000"/>
          </a:xfrm>
          <a:prstGeom prst="rect">
            <a:avLst/>
          </a:prstGeom>
          <a:noFill/>
          <a:ln w="9525" algn="ctr">
            <a:solidFill>
              <a:schemeClr val="dk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4" name="Rectangle 48"/>
          <p:cNvSpPr>
            <a:spLocks noChangeArrowheads="1"/>
          </p:cNvSpPr>
          <p:nvPr/>
        </p:nvSpPr>
        <p:spPr bwMode="auto">
          <a:xfrm>
            <a:off x="4419600" y="3848100"/>
            <a:ext cx="152400" cy="381000"/>
          </a:xfrm>
          <a:prstGeom prst="rect">
            <a:avLst/>
          </a:prstGeom>
          <a:noFill/>
          <a:ln w="9525" algn="ctr">
            <a:solidFill>
              <a:schemeClr val="dk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5" name="Rectangle 49"/>
          <p:cNvSpPr>
            <a:spLocks noChangeArrowheads="1"/>
          </p:cNvSpPr>
          <p:nvPr/>
        </p:nvSpPr>
        <p:spPr bwMode="auto">
          <a:xfrm>
            <a:off x="4572000" y="3848100"/>
            <a:ext cx="152400" cy="381000"/>
          </a:xfrm>
          <a:prstGeom prst="rect">
            <a:avLst/>
          </a:prstGeom>
          <a:noFill/>
          <a:ln w="9525" algn="ctr">
            <a:solidFill>
              <a:schemeClr val="dk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6" name="Rectangle 50"/>
          <p:cNvSpPr>
            <a:spLocks noChangeArrowheads="1"/>
          </p:cNvSpPr>
          <p:nvPr/>
        </p:nvSpPr>
        <p:spPr bwMode="auto">
          <a:xfrm>
            <a:off x="4419600" y="4686300"/>
            <a:ext cx="152400" cy="381000"/>
          </a:xfrm>
          <a:prstGeom prst="rect">
            <a:avLst/>
          </a:prstGeom>
          <a:noFill/>
          <a:ln w="9525" algn="ctr">
            <a:solidFill>
              <a:schemeClr val="dk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7" name="Rectangle 51"/>
          <p:cNvSpPr>
            <a:spLocks noChangeArrowheads="1"/>
          </p:cNvSpPr>
          <p:nvPr/>
        </p:nvSpPr>
        <p:spPr bwMode="auto">
          <a:xfrm>
            <a:off x="4572000" y="4686300"/>
            <a:ext cx="152400" cy="381000"/>
          </a:xfrm>
          <a:prstGeom prst="rect">
            <a:avLst/>
          </a:prstGeom>
          <a:noFill/>
          <a:ln w="9525" algn="ctr">
            <a:solidFill>
              <a:schemeClr val="dk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28708" name="Curved Connector 53"/>
          <p:cNvCxnSpPr>
            <a:cxnSpLocks noChangeShapeType="1"/>
            <a:stCxn id="28674" idx="3"/>
            <a:endCxn id="28684" idx="2"/>
          </p:cNvCxnSpPr>
          <p:nvPr/>
        </p:nvCxnSpPr>
        <p:spPr bwMode="auto">
          <a:xfrm flipV="1">
            <a:off x="1981200" y="3200400"/>
            <a:ext cx="533400" cy="242888"/>
          </a:xfrm>
          <a:prstGeom prst="curvedConnector3">
            <a:avLst>
              <a:gd name="adj1" fmla="val 50000"/>
            </a:avLst>
          </a:prstGeom>
          <a:noFill/>
          <a:ln w="9525" algn="ctr">
            <a:solidFill>
              <a:schemeClr val="dk1"/>
            </a:solidFill>
            <a:round/>
            <a:headEnd/>
            <a:tailEnd type="triangle" w="med" len="med"/>
          </a:ln>
        </p:spPr>
      </p:cxnSp>
      <p:cxnSp>
        <p:nvCxnSpPr>
          <p:cNvPr id="28709" name="Curved Connector 55"/>
          <p:cNvCxnSpPr>
            <a:cxnSpLocks noChangeShapeType="1"/>
            <a:stCxn id="28677" idx="3"/>
            <a:endCxn id="28684" idx="3"/>
          </p:cNvCxnSpPr>
          <p:nvPr/>
        </p:nvCxnSpPr>
        <p:spPr bwMode="auto">
          <a:xfrm flipV="1">
            <a:off x="1945672" y="3362045"/>
            <a:ext cx="691680" cy="310230"/>
          </a:xfrm>
          <a:prstGeom prst="curvedConnector2">
            <a:avLst/>
          </a:prstGeom>
          <a:noFill/>
          <a:ln w="9525" algn="ctr">
            <a:solidFill>
              <a:schemeClr val="dk1"/>
            </a:solidFill>
            <a:round/>
            <a:headEnd/>
            <a:tailEnd type="triangle" w="med" len="med"/>
          </a:ln>
        </p:spPr>
      </p:cxnSp>
      <p:cxnSp>
        <p:nvCxnSpPr>
          <p:cNvPr id="28710" name="Curved Connector 55"/>
          <p:cNvCxnSpPr>
            <a:cxnSpLocks noChangeShapeType="1"/>
            <a:stCxn id="28681" idx="3"/>
            <a:endCxn id="28688" idx="1"/>
          </p:cNvCxnSpPr>
          <p:nvPr/>
        </p:nvCxnSpPr>
        <p:spPr bwMode="auto">
          <a:xfrm>
            <a:off x="1945672" y="4129475"/>
            <a:ext cx="691680" cy="585680"/>
          </a:xfrm>
          <a:prstGeom prst="curvedConnector2">
            <a:avLst/>
          </a:prstGeom>
          <a:noFill/>
          <a:ln w="9525" algn="ctr">
            <a:solidFill>
              <a:schemeClr val="dk1"/>
            </a:solidFill>
            <a:round/>
            <a:headEnd/>
            <a:tailEnd type="triangle" w="med" len="med"/>
          </a:ln>
        </p:spPr>
      </p:cxnSp>
      <p:cxnSp>
        <p:nvCxnSpPr>
          <p:cNvPr id="28711" name="Straight Arrow Connector 66"/>
          <p:cNvCxnSpPr>
            <a:cxnSpLocks noChangeShapeType="1"/>
            <a:stCxn id="28678" idx="3"/>
            <a:endCxn id="28686" idx="2"/>
          </p:cNvCxnSpPr>
          <p:nvPr/>
        </p:nvCxnSpPr>
        <p:spPr bwMode="auto">
          <a:xfrm>
            <a:off x="1981200" y="3900488"/>
            <a:ext cx="533400" cy="138112"/>
          </a:xfrm>
          <a:prstGeom prst="straightConnector1">
            <a:avLst/>
          </a:prstGeom>
          <a:noFill/>
          <a:ln w="22225" algn="ctr">
            <a:solidFill>
              <a:schemeClr val="dk1"/>
            </a:solidFill>
            <a:round/>
            <a:headEnd/>
            <a:tailEnd type="triangle" w="med" len="med"/>
          </a:ln>
        </p:spPr>
      </p:cxnSp>
      <p:cxnSp>
        <p:nvCxnSpPr>
          <p:cNvPr id="28712" name="Straight Arrow Connector 68"/>
          <p:cNvCxnSpPr>
            <a:cxnSpLocks noChangeShapeType="1"/>
            <a:stCxn id="28682" idx="3"/>
            <a:endCxn id="28686" idx="3"/>
          </p:cNvCxnSpPr>
          <p:nvPr/>
        </p:nvCxnSpPr>
        <p:spPr bwMode="auto">
          <a:xfrm flipV="1">
            <a:off x="1981200" y="4200525"/>
            <a:ext cx="655638" cy="157163"/>
          </a:xfrm>
          <a:prstGeom prst="straightConnector1">
            <a:avLst/>
          </a:prstGeom>
          <a:noFill/>
          <a:ln w="9525" algn="ctr">
            <a:solidFill>
              <a:schemeClr val="dk1"/>
            </a:solidFill>
            <a:round/>
            <a:headEnd/>
            <a:tailEnd type="triangle" w="med" len="med"/>
          </a:ln>
        </p:spPr>
      </p:cxnSp>
      <p:cxnSp>
        <p:nvCxnSpPr>
          <p:cNvPr id="28713" name="Straight Arrow Connector 72"/>
          <p:cNvCxnSpPr>
            <a:cxnSpLocks noChangeShapeType="1"/>
            <a:stCxn id="28684" idx="6"/>
            <a:endCxn id="28702" idx="1"/>
          </p:cNvCxnSpPr>
          <p:nvPr/>
        </p:nvCxnSpPr>
        <p:spPr bwMode="auto">
          <a:xfrm>
            <a:off x="3352800" y="3200400"/>
            <a:ext cx="1066800" cy="1588"/>
          </a:xfrm>
          <a:prstGeom prst="straightConnector1">
            <a:avLst/>
          </a:prstGeom>
          <a:noFill/>
          <a:ln w="9525" algn="ctr">
            <a:solidFill>
              <a:schemeClr val="dk1"/>
            </a:solidFill>
            <a:round/>
            <a:headEnd/>
            <a:tailEnd type="triangle" w="med" len="med"/>
          </a:ln>
        </p:spPr>
      </p:cxnSp>
      <p:cxnSp>
        <p:nvCxnSpPr>
          <p:cNvPr id="28714" name="Straight Arrow Connector 75"/>
          <p:cNvCxnSpPr>
            <a:cxnSpLocks noChangeShapeType="1"/>
          </p:cNvCxnSpPr>
          <p:nvPr/>
        </p:nvCxnSpPr>
        <p:spPr bwMode="auto">
          <a:xfrm>
            <a:off x="3352800" y="4037013"/>
            <a:ext cx="1066800" cy="3175"/>
          </a:xfrm>
          <a:prstGeom prst="straightConnector1">
            <a:avLst/>
          </a:prstGeom>
          <a:noFill/>
          <a:ln w="22225" algn="ctr">
            <a:solidFill>
              <a:schemeClr val="dk1"/>
            </a:solidFill>
            <a:round/>
            <a:headEnd/>
            <a:tailEnd type="triangle" w="med" len="med"/>
          </a:ln>
        </p:spPr>
      </p:cxnSp>
      <p:cxnSp>
        <p:nvCxnSpPr>
          <p:cNvPr id="28715" name="Straight Arrow Connector 78"/>
          <p:cNvCxnSpPr>
            <a:cxnSpLocks noChangeShapeType="1"/>
          </p:cNvCxnSpPr>
          <p:nvPr/>
        </p:nvCxnSpPr>
        <p:spPr bwMode="auto">
          <a:xfrm>
            <a:off x="3352800" y="4875213"/>
            <a:ext cx="1066800" cy="3175"/>
          </a:xfrm>
          <a:prstGeom prst="straightConnector1">
            <a:avLst/>
          </a:prstGeom>
          <a:noFill/>
          <a:ln w="9525" algn="ctr">
            <a:solidFill>
              <a:schemeClr val="dk1"/>
            </a:solidFill>
            <a:round/>
            <a:headEnd/>
            <a:tailEnd type="triangle" w="med" len="med"/>
          </a:ln>
        </p:spPr>
      </p:cxnSp>
      <p:cxnSp>
        <p:nvCxnSpPr>
          <p:cNvPr id="28716" name="Straight Arrow Connector 81"/>
          <p:cNvCxnSpPr>
            <a:cxnSpLocks noChangeShapeType="1"/>
            <a:stCxn id="28690" idx="6"/>
            <a:endCxn id="28699" idx="1"/>
          </p:cNvCxnSpPr>
          <p:nvPr/>
        </p:nvCxnSpPr>
        <p:spPr bwMode="auto">
          <a:xfrm>
            <a:off x="6629400" y="3659188"/>
            <a:ext cx="684213" cy="0"/>
          </a:xfrm>
          <a:prstGeom prst="straightConnector1">
            <a:avLst/>
          </a:prstGeom>
          <a:noFill/>
          <a:ln w="22225" algn="ctr">
            <a:solidFill>
              <a:schemeClr val="dk1"/>
            </a:solidFill>
            <a:round/>
            <a:headEnd/>
            <a:tailEnd type="triangle" w="med" len="med"/>
          </a:ln>
        </p:spPr>
      </p:cxnSp>
      <p:cxnSp>
        <p:nvCxnSpPr>
          <p:cNvPr id="28717" name="Straight Arrow Connector 84"/>
          <p:cNvCxnSpPr>
            <a:cxnSpLocks noChangeShapeType="1"/>
            <a:stCxn id="28692" idx="6"/>
            <a:endCxn id="28701" idx="1"/>
          </p:cNvCxnSpPr>
          <p:nvPr/>
        </p:nvCxnSpPr>
        <p:spPr bwMode="auto">
          <a:xfrm>
            <a:off x="6629400" y="4418013"/>
            <a:ext cx="685800" cy="0"/>
          </a:xfrm>
          <a:prstGeom prst="straightConnector1">
            <a:avLst/>
          </a:prstGeom>
          <a:noFill/>
          <a:ln w="9525" algn="ctr">
            <a:solidFill>
              <a:schemeClr val="dk1"/>
            </a:solidFill>
            <a:round/>
            <a:headEnd/>
            <a:tailEnd type="triangle" w="med" len="med"/>
          </a:ln>
        </p:spPr>
      </p:cxnSp>
      <p:cxnSp>
        <p:nvCxnSpPr>
          <p:cNvPr id="28718" name="Straight Arrow Connector 90"/>
          <p:cNvCxnSpPr>
            <a:cxnSpLocks noChangeShapeType="1"/>
            <a:stCxn id="28705" idx="3"/>
            <a:endCxn id="28690" idx="2"/>
          </p:cNvCxnSpPr>
          <p:nvPr/>
        </p:nvCxnSpPr>
        <p:spPr bwMode="auto">
          <a:xfrm flipV="1">
            <a:off x="4724400" y="3659188"/>
            <a:ext cx="1066800" cy="379412"/>
          </a:xfrm>
          <a:prstGeom prst="straightConnector1">
            <a:avLst/>
          </a:prstGeom>
          <a:noFill/>
          <a:ln w="22225" algn="ctr">
            <a:solidFill>
              <a:schemeClr val="dk1"/>
            </a:solidFill>
            <a:round/>
            <a:headEnd/>
            <a:tailEnd type="triangle" w="med" len="med"/>
          </a:ln>
        </p:spPr>
      </p:cxnSp>
      <p:cxnSp>
        <p:nvCxnSpPr>
          <p:cNvPr id="28719" name="Straight Arrow Connector 93"/>
          <p:cNvCxnSpPr>
            <a:cxnSpLocks noChangeShapeType="1"/>
            <a:stCxn id="28705" idx="3"/>
            <a:endCxn id="28692" idx="2"/>
          </p:cNvCxnSpPr>
          <p:nvPr/>
        </p:nvCxnSpPr>
        <p:spPr bwMode="auto">
          <a:xfrm>
            <a:off x="4724400" y="4038600"/>
            <a:ext cx="1066800" cy="379413"/>
          </a:xfrm>
          <a:prstGeom prst="straightConnector1">
            <a:avLst/>
          </a:prstGeom>
          <a:noFill/>
          <a:ln w="9525" algn="ctr">
            <a:solidFill>
              <a:schemeClr val="dk1"/>
            </a:solidFill>
            <a:round/>
            <a:headEnd/>
            <a:tailEnd type="triangle" w="med" len="med"/>
          </a:ln>
        </p:spPr>
      </p:cxnSp>
      <p:cxnSp>
        <p:nvCxnSpPr>
          <p:cNvPr id="28720" name="Curved Connector 98"/>
          <p:cNvCxnSpPr>
            <a:cxnSpLocks noChangeShapeType="1"/>
            <a:stCxn id="28703" idx="3"/>
            <a:endCxn id="28690" idx="1"/>
          </p:cNvCxnSpPr>
          <p:nvPr/>
        </p:nvCxnSpPr>
        <p:spPr bwMode="auto">
          <a:xfrm>
            <a:off x="4724400" y="3200400"/>
            <a:ext cx="1189038" cy="298450"/>
          </a:xfrm>
          <a:prstGeom prst="curvedConnector2">
            <a:avLst/>
          </a:prstGeom>
          <a:noFill/>
          <a:ln w="9525" algn="ctr">
            <a:solidFill>
              <a:schemeClr val="dk1"/>
            </a:solidFill>
            <a:round/>
            <a:headEnd/>
            <a:tailEnd type="triangle" w="med" len="med"/>
          </a:ln>
        </p:spPr>
      </p:cxnSp>
      <p:cxnSp>
        <p:nvCxnSpPr>
          <p:cNvPr id="28721" name="Curved Connector 98"/>
          <p:cNvCxnSpPr>
            <a:cxnSpLocks noChangeShapeType="1"/>
          </p:cNvCxnSpPr>
          <p:nvPr/>
        </p:nvCxnSpPr>
        <p:spPr bwMode="auto">
          <a:xfrm>
            <a:off x="4724400" y="3200400"/>
            <a:ext cx="1143000" cy="1066800"/>
          </a:xfrm>
          <a:prstGeom prst="curvedConnector3">
            <a:avLst>
              <a:gd name="adj1" fmla="val 50000"/>
            </a:avLst>
          </a:prstGeom>
          <a:noFill/>
          <a:ln w="9525" algn="ctr">
            <a:solidFill>
              <a:schemeClr val="dk1"/>
            </a:solidFill>
            <a:round/>
            <a:headEnd/>
            <a:tailEnd type="triangle" w="med" len="med"/>
          </a:ln>
        </p:spPr>
      </p:cxnSp>
      <p:cxnSp>
        <p:nvCxnSpPr>
          <p:cNvPr id="28722" name="Curved Connector 98"/>
          <p:cNvCxnSpPr>
            <a:cxnSpLocks noChangeShapeType="1"/>
            <a:stCxn id="28707" idx="3"/>
          </p:cNvCxnSpPr>
          <p:nvPr/>
        </p:nvCxnSpPr>
        <p:spPr bwMode="auto">
          <a:xfrm flipV="1">
            <a:off x="4724400" y="3810000"/>
            <a:ext cx="1143000" cy="1066800"/>
          </a:xfrm>
          <a:prstGeom prst="curvedConnector3">
            <a:avLst>
              <a:gd name="adj1" fmla="val 50000"/>
            </a:avLst>
          </a:prstGeom>
          <a:noFill/>
          <a:ln w="9525" algn="ctr">
            <a:solidFill>
              <a:schemeClr val="dk1"/>
            </a:solidFill>
            <a:round/>
            <a:headEnd/>
            <a:tailEnd type="triangle" w="med" len="med"/>
          </a:ln>
        </p:spPr>
      </p:cxnSp>
      <p:cxnSp>
        <p:nvCxnSpPr>
          <p:cNvPr id="28723" name="Curved Connector 98"/>
          <p:cNvCxnSpPr>
            <a:cxnSpLocks noChangeShapeType="1"/>
            <a:stCxn id="28707" idx="3"/>
            <a:endCxn id="28692" idx="3"/>
          </p:cNvCxnSpPr>
          <p:nvPr/>
        </p:nvCxnSpPr>
        <p:spPr bwMode="auto">
          <a:xfrm flipV="1">
            <a:off x="4724400" y="4578350"/>
            <a:ext cx="1189038" cy="298450"/>
          </a:xfrm>
          <a:prstGeom prst="curvedConnector2">
            <a:avLst/>
          </a:prstGeom>
          <a:noFill/>
          <a:ln w="9525" algn="ctr">
            <a:solidFill>
              <a:schemeClr val="dk1"/>
            </a:solidFill>
            <a:round/>
            <a:headEnd/>
            <a:tailEnd type="triangle" w="med" len="med"/>
          </a:ln>
        </p:spPr>
      </p:cxnSp>
      <p:cxnSp>
        <p:nvCxnSpPr>
          <p:cNvPr id="28725" name="Straight Arrow Connector 120"/>
          <p:cNvCxnSpPr>
            <a:cxnSpLocks noChangeShapeType="1"/>
            <a:stCxn id="28696" idx="4"/>
            <a:endCxn id="28694" idx="0"/>
          </p:cNvCxnSpPr>
          <p:nvPr/>
        </p:nvCxnSpPr>
        <p:spPr bwMode="auto">
          <a:xfrm rot="5400000">
            <a:off x="4419601" y="1943100"/>
            <a:ext cx="381000" cy="3175"/>
          </a:xfrm>
          <a:prstGeom prst="straightConnector1">
            <a:avLst/>
          </a:prstGeom>
          <a:noFill/>
          <a:ln w="9525" algn="ctr">
            <a:solidFill>
              <a:schemeClr val="dk1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28727" name="Straight Arrow Connector 127"/>
          <p:cNvCxnSpPr>
            <a:cxnSpLocks noChangeShapeType="1"/>
            <a:stCxn id="28694" idx="3"/>
          </p:cNvCxnSpPr>
          <p:nvPr/>
        </p:nvCxnSpPr>
        <p:spPr bwMode="auto">
          <a:xfrm rot="5400000">
            <a:off x="3532981" y="2343944"/>
            <a:ext cx="600075" cy="960438"/>
          </a:xfrm>
          <a:prstGeom prst="straightConnector1">
            <a:avLst/>
          </a:prstGeom>
          <a:noFill/>
          <a:ln w="9525" algn="ctr">
            <a:solidFill>
              <a:schemeClr val="dk1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28728" name="Straight Arrow Connector 133"/>
          <p:cNvCxnSpPr>
            <a:cxnSpLocks noChangeShapeType="1"/>
            <a:stCxn id="28694" idx="5"/>
          </p:cNvCxnSpPr>
          <p:nvPr/>
        </p:nvCxnSpPr>
        <p:spPr bwMode="auto">
          <a:xfrm rot="16200000" flipH="1">
            <a:off x="5010944" y="2420144"/>
            <a:ext cx="904875" cy="1112837"/>
          </a:xfrm>
          <a:prstGeom prst="straightConnector1">
            <a:avLst/>
          </a:prstGeom>
          <a:noFill/>
          <a:ln w="9525" algn="ctr">
            <a:solidFill>
              <a:schemeClr val="dk1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28730" name="TextBox 137"/>
          <p:cNvSpPr txBox="1">
            <a:spLocks noChangeArrowheads="1"/>
          </p:cNvSpPr>
          <p:nvPr/>
        </p:nvSpPr>
        <p:spPr bwMode="auto">
          <a:xfrm>
            <a:off x="4572000" y="1752600"/>
            <a:ext cx="80983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0" dirty="0">
                <a:solidFill>
                  <a:srgbClr val="FF0000"/>
                </a:solidFill>
              </a:rPr>
              <a:t>(1) </a:t>
            </a:r>
            <a:r>
              <a:rPr lang="en-US" sz="1100" b="0" dirty="0" smtClean="0">
                <a:solidFill>
                  <a:srgbClr val="FF0000"/>
                </a:solidFill>
              </a:rPr>
              <a:t>submit</a:t>
            </a:r>
            <a:endParaRPr lang="en-US" sz="1100" b="0" dirty="0">
              <a:solidFill>
                <a:srgbClr val="FF0000"/>
              </a:solidFill>
            </a:endParaRPr>
          </a:p>
        </p:txBody>
      </p:sp>
      <p:sp>
        <p:nvSpPr>
          <p:cNvPr id="28732" name="TextBox 139"/>
          <p:cNvSpPr txBox="1">
            <a:spLocks noChangeArrowheads="1"/>
          </p:cNvSpPr>
          <p:nvPr/>
        </p:nvSpPr>
        <p:spPr bwMode="auto">
          <a:xfrm>
            <a:off x="3352800" y="2633663"/>
            <a:ext cx="127310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0" dirty="0">
                <a:solidFill>
                  <a:srgbClr val="FF0000"/>
                </a:solidFill>
              </a:rPr>
              <a:t>(2) </a:t>
            </a:r>
            <a:r>
              <a:rPr lang="en-US" sz="1100" b="0" dirty="0" smtClean="0">
                <a:solidFill>
                  <a:srgbClr val="FF0000"/>
                </a:solidFill>
              </a:rPr>
              <a:t>schedule </a:t>
            </a:r>
            <a:r>
              <a:rPr lang="en-US" sz="1100" b="0" dirty="0">
                <a:solidFill>
                  <a:srgbClr val="FF0000"/>
                </a:solidFill>
              </a:rPr>
              <a:t>map</a:t>
            </a:r>
          </a:p>
        </p:txBody>
      </p:sp>
      <p:sp>
        <p:nvSpPr>
          <p:cNvPr id="28733" name="TextBox 140"/>
          <p:cNvSpPr txBox="1">
            <a:spLocks noChangeArrowheads="1"/>
          </p:cNvSpPr>
          <p:nvPr/>
        </p:nvSpPr>
        <p:spPr bwMode="auto">
          <a:xfrm>
            <a:off x="4742000" y="2633990"/>
            <a:ext cx="14302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0" dirty="0">
                <a:solidFill>
                  <a:srgbClr val="FF0000"/>
                </a:solidFill>
              </a:rPr>
              <a:t>(2) </a:t>
            </a:r>
            <a:r>
              <a:rPr lang="en-US" sz="1100" b="0" dirty="0" smtClean="0">
                <a:solidFill>
                  <a:srgbClr val="FF0000"/>
                </a:solidFill>
              </a:rPr>
              <a:t>schedule </a:t>
            </a:r>
            <a:r>
              <a:rPr lang="en-US" sz="1100" b="0" dirty="0">
                <a:solidFill>
                  <a:srgbClr val="FF0000"/>
                </a:solidFill>
              </a:rPr>
              <a:t>reduce</a:t>
            </a:r>
          </a:p>
        </p:txBody>
      </p:sp>
      <p:sp>
        <p:nvSpPr>
          <p:cNvPr id="28734" name="TextBox 141"/>
          <p:cNvSpPr txBox="1">
            <a:spLocks noChangeArrowheads="1"/>
          </p:cNvSpPr>
          <p:nvPr/>
        </p:nvSpPr>
        <p:spPr bwMode="auto">
          <a:xfrm>
            <a:off x="1990725" y="3657600"/>
            <a:ext cx="67627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0" dirty="0">
                <a:solidFill>
                  <a:srgbClr val="FF0000"/>
                </a:solidFill>
              </a:rPr>
              <a:t>(3) read</a:t>
            </a:r>
          </a:p>
        </p:txBody>
      </p:sp>
      <p:sp>
        <p:nvSpPr>
          <p:cNvPr id="28735" name="TextBox 142"/>
          <p:cNvSpPr txBox="1">
            <a:spLocks noChangeArrowheads="1"/>
          </p:cNvSpPr>
          <p:nvPr/>
        </p:nvSpPr>
        <p:spPr bwMode="auto">
          <a:xfrm>
            <a:off x="3352800" y="3776663"/>
            <a:ext cx="10223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0" dirty="0">
                <a:solidFill>
                  <a:srgbClr val="FF0000"/>
                </a:solidFill>
              </a:rPr>
              <a:t>(4) local write</a:t>
            </a:r>
          </a:p>
        </p:txBody>
      </p:sp>
      <p:sp>
        <p:nvSpPr>
          <p:cNvPr id="28736" name="TextBox 143"/>
          <p:cNvSpPr txBox="1">
            <a:spLocks noChangeArrowheads="1"/>
          </p:cNvSpPr>
          <p:nvPr/>
        </p:nvSpPr>
        <p:spPr bwMode="auto">
          <a:xfrm>
            <a:off x="4562475" y="3505200"/>
            <a:ext cx="115252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0">
                <a:solidFill>
                  <a:srgbClr val="FF0000"/>
                </a:solidFill>
              </a:rPr>
              <a:t>(5) remote read</a:t>
            </a:r>
          </a:p>
        </p:txBody>
      </p:sp>
      <p:sp>
        <p:nvSpPr>
          <p:cNvPr id="28737" name="TextBox 144"/>
          <p:cNvSpPr txBox="1">
            <a:spLocks noChangeArrowheads="1"/>
          </p:cNvSpPr>
          <p:nvPr/>
        </p:nvSpPr>
        <p:spPr bwMode="auto">
          <a:xfrm>
            <a:off x="6623050" y="3395663"/>
            <a:ext cx="6921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0">
                <a:solidFill>
                  <a:srgbClr val="FF0000"/>
                </a:solidFill>
              </a:rPr>
              <a:t>(6) write</a:t>
            </a:r>
          </a:p>
        </p:txBody>
      </p:sp>
      <p:sp>
        <p:nvSpPr>
          <p:cNvPr id="28738" name="TextBox 145"/>
          <p:cNvSpPr txBox="1">
            <a:spLocks noChangeArrowheads="1"/>
          </p:cNvSpPr>
          <p:nvPr/>
        </p:nvSpPr>
        <p:spPr bwMode="auto">
          <a:xfrm>
            <a:off x="1394858" y="5267325"/>
            <a:ext cx="5741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/>
              <a:t>Input</a:t>
            </a:r>
          </a:p>
          <a:p>
            <a:pPr algn="ctr"/>
            <a:r>
              <a:rPr lang="en-US" sz="1400"/>
              <a:t>files</a:t>
            </a:r>
          </a:p>
        </p:txBody>
      </p:sp>
      <p:sp>
        <p:nvSpPr>
          <p:cNvPr id="28739" name="TextBox 146"/>
          <p:cNvSpPr txBox="1">
            <a:spLocks noChangeArrowheads="1"/>
          </p:cNvSpPr>
          <p:nvPr/>
        </p:nvSpPr>
        <p:spPr bwMode="auto">
          <a:xfrm>
            <a:off x="2658284" y="5267325"/>
            <a:ext cx="6206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/>
              <a:t>Map</a:t>
            </a:r>
          </a:p>
          <a:p>
            <a:pPr algn="ctr"/>
            <a:r>
              <a:rPr lang="en-US" sz="1400"/>
              <a:t>phase</a:t>
            </a:r>
          </a:p>
        </p:txBody>
      </p:sp>
      <p:sp>
        <p:nvSpPr>
          <p:cNvPr id="28740" name="TextBox 147"/>
          <p:cNvSpPr txBox="1">
            <a:spLocks noChangeArrowheads="1"/>
          </p:cNvSpPr>
          <p:nvPr/>
        </p:nvSpPr>
        <p:spPr bwMode="auto">
          <a:xfrm>
            <a:off x="3845162" y="5267325"/>
            <a:ext cx="14743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/>
              <a:t>Intermediate files</a:t>
            </a:r>
          </a:p>
          <a:p>
            <a:pPr algn="ctr"/>
            <a:r>
              <a:rPr lang="en-US" sz="1400"/>
              <a:t>(on local disk)</a:t>
            </a:r>
          </a:p>
        </p:txBody>
      </p:sp>
      <p:sp>
        <p:nvSpPr>
          <p:cNvPr id="28741" name="TextBox 148"/>
          <p:cNvSpPr txBox="1">
            <a:spLocks noChangeArrowheads="1"/>
          </p:cNvSpPr>
          <p:nvPr/>
        </p:nvSpPr>
        <p:spPr bwMode="auto">
          <a:xfrm>
            <a:off x="5988330" y="5267325"/>
            <a:ext cx="7233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/>
              <a:t>Reduce</a:t>
            </a:r>
          </a:p>
          <a:p>
            <a:pPr algn="ctr"/>
            <a:r>
              <a:rPr lang="en-US" sz="1400"/>
              <a:t>phase</a:t>
            </a:r>
          </a:p>
        </p:txBody>
      </p:sp>
      <p:sp>
        <p:nvSpPr>
          <p:cNvPr id="28742" name="TextBox 149"/>
          <p:cNvSpPr txBox="1">
            <a:spLocks noChangeArrowheads="1"/>
          </p:cNvSpPr>
          <p:nvPr/>
        </p:nvSpPr>
        <p:spPr bwMode="auto">
          <a:xfrm>
            <a:off x="7345745" y="5267325"/>
            <a:ext cx="7088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/>
              <a:t>Output</a:t>
            </a:r>
          </a:p>
          <a:p>
            <a:pPr algn="ctr"/>
            <a:r>
              <a:rPr lang="en-US" sz="1400"/>
              <a:t>files</a:t>
            </a:r>
          </a:p>
        </p:txBody>
      </p:sp>
      <p:sp>
        <p:nvSpPr>
          <p:cNvPr id="28743" name="TextBox 2"/>
          <p:cNvSpPr txBox="1">
            <a:spLocks noChangeArrowheads="1"/>
          </p:cNvSpPr>
          <p:nvPr/>
        </p:nvSpPr>
        <p:spPr bwMode="auto">
          <a:xfrm>
            <a:off x="0" y="6611938"/>
            <a:ext cx="3124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b="0" dirty="0" smtClean="0"/>
              <a:t>Adapted </a:t>
            </a:r>
            <a:r>
              <a:rPr lang="en-US" sz="1000" b="0" dirty="0"/>
              <a:t>from </a:t>
            </a:r>
            <a:r>
              <a:rPr lang="en-US" sz="1000" b="0" dirty="0" smtClean="0"/>
              <a:t>(Dean </a:t>
            </a:r>
            <a:r>
              <a:rPr lang="en-US" sz="1000" b="0" dirty="0"/>
              <a:t>and </a:t>
            </a:r>
            <a:r>
              <a:rPr lang="en-US" sz="1000" b="0" dirty="0" err="1" smtClean="0"/>
              <a:t>Ghemawat</a:t>
            </a:r>
            <a:r>
              <a:rPr lang="en-US" sz="1000" b="0" dirty="0" smtClean="0"/>
              <a:t>, OSDI </a:t>
            </a:r>
            <a:r>
              <a:rPr lang="en-US" sz="1000" b="0" dirty="0"/>
              <a:t>2004)</a:t>
            </a:r>
          </a:p>
        </p:txBody>
      </p:sp>
    </p:spTree>
    <p:extLst>
      <p:ext uri="{BB962C8B-B14F-4D97-AF65-F5344CB8AC3E}">
        <p14:creationId xmlns:p14="http://schemas.microsoft.com/office/powerpoint/2010/main" val="3605135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Hadoop API*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Mapper</a:t>
            </a:r>
          </a:p>
          <a:p>
            <a:pPr lvl="1"/>
            <a:r>
              <a:rPr lang="en-US" dirty="0"/>
              <a:t>void setup(</a:t>
            </a:r>
            <a:r>
              <a:rPr lang="en-US" dirty="0" err="1"/>
              <a:t>Mapper.Context</a:t>
            </a:r>
            <a:r>
              <a:rPr lang="en-US" dirty="0"/>
              <a:t> context)</a:t>
            </a:r>
            <a:br>
              <a:rPr lang="en-US" dirty="0"/>
            </a:br>
            <a:r>
              <a:rPr lang="en-US" dirty="0"/>
              <a:t>Called once at the beginning of the </a:t>
            </a:r>
            <a:r>
              <a:rPr lang="en-US" dirty="0" smtClean="0"/>
              <a:t>task</a:t>
            </a:r>
          </a:p>
          <a:p>
            <a:pPr lvl="1"/>
            <a:r>
              <a:rPr lang="en-US" dirty="0" smtClean="0"/>
              <a:t>void </a:t>
            </a:r>
            <a:r>
              <a:rPr lang="en-US" dirty="0" smtClean="0">
                <a:solidFill>
                  <a:srgbClr val="0000FF"/>
                </a:solidFill>
              </a:rPr>
              <a:t>map</a:t>
            </a:r>
            <a:r>
              <a:rPr lang="en-US" dirty="0"/>
              <a:t>(</a:t>
            </a:r>
            <a:r>
              <a:rPr lang="en-US" dirty="0" smtClean="0"/>
              <a:t>K </a:t>
            </a:r>
            <a:r>
              <a:rPr lang="en-US" dirty="0"/>
              <a:t>key, </a:t>
            </a:r>
            <a:r>
              <a:rPr lang="en-US" dirty="0" smtClean="0"/>
              <a:t>V </a:t>
            </a:r>
            <a:r>
              <a:rPr lang="en-US" dirty="0"/>
              <a:t>value, </a:t>
            </a:r>
            <a:r>
              <a:rPr lang="en-US" dirty="0" err="1"/>
              <a:t>Mapper.Context</a:t>
            </a:r>
            <a:r>
              <a:rPr lang="en-US" dirty="0"/>
              <a:t> context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Called </a:t>
            </a:r>
            <a:r>
              <a:rPr lang="en-US" dirty="0"/>
              <a:t>once for each key/value pair in the input </a:t>
            </a:r>
            <a:r>
              <a:rPr lang="en-US" dirty="0" smtClean="0"/>
              <a:t>split</a:t>
            </a:r>
          </a:p>
          <a:p>
            <a:pPr lvl="1"/>
            <a:r>
              <a:rPr lang="en-US" dirty="0"/>
              <a:t>void cleanup(</a:t>
            </a:r>
            <a:r>
              <a:rPr lang="en-US" dirty="0" err="1"/>
              <a:t>Mapper.Context</a:t>
            </a:r>
            <a:r>
              <a:rPr lang="en-US" dirty="0"/>
              <a:t> context)</a:t>
            </a:r>
            <a:br>
              <a:rPr lang="en-US" dirty="0"/>
            </a:br>
            <a:r>
              <a:rPr lang="en-US" dirty="0"/>
              <a:t>Called once at the end of the </a:t>
            </a:r>
            <a:r>
              <a:rPr lang="en-US" dirty="0" smtClean="0"/>
              <a:t>task</a:t>
            </a:r>
            <a:endParaRPr lang="en-US" dirty="0"/>
          </a:p>
          <a:p>
            <a:r>
              <a:rPr lang="en-US" dirty="0" smtClean="0"/>
              <a:t>Reducer/Combiner</a:t>
            </a:r>
          </a:p>
          <a:p>
            <a:pPr lvl="1"/>
            <a:r>
              <a:rPr lang="en-US" dirty="0" smtClean="0"/>
              <a:t>void setup(</a:t>
            </a:r>
            <a:r>
              <a:rPr lang="en-US" dirty="0" err="1" smtClean="0"/>
              <a:t>Reducer.Context</a:t>
            </a:r>
            <a:r>
              <a:rPr lang="en-US" dirty="0" smtClean="0"/>
              <a:t> </a:t>
            </a:r>
            <a:r>
              <a:rPr lang="en-US" dirty="0"/>
              <a:t>context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Called </a:t>
            </a:r>
            <a:r>
              <a:rPr lang="en-US" dirty="0"/>
              <a:t>once at the start of the </a:t>
            </a:r>
            <a:r>
              <a:rPr lang="en-US" dirty="0" smtClean="0"/>
              <a:t>task</a:t>
            </a:r>
            <a:endParaRPr lang="en-US" dirty="0"/>
          </a:p>
          <a:p>
            <a:pPr lvl="1"/>
            <a:r>
              <a:rPr lang="en-US" dirty="0"/>
              <a:t>v</a:t>
            </a:r>
            <a:r>
              <a:rPr lang="en-US" dirty="0" smtClean="0"/>
              <a:t>oid </a:t>
            </a:r>
            <a:r>
              <a:rPr lang="en-US" dirty="0" smtClean="0">
                <a:solidFill>
                  <a:srgbClr val="0000FF"/>
                </a:solidFill>
              </a:rPr>
              <a:t>reduce</a:t>
            </a:r>
            <a:r>
              <a:rPr lang="en-US" dirty="0"/>
              <a:t>(</a:t>
            </a:r>
            <a:r>
              <a:rPr lang="en-US" dirty="0" smtClean="0"/>
              <a:t>K </a:t>
            </a:r>
            <a:r>
              <a:rPr lang="en-US" dirty="0"/>
              <a:t>key, </a:t>
            </a:r>
            <a:r>
              <a:rPr lang="en-US" dirty="0" err="1"/>
              <a:t>Iterable</a:t>
            </a:r>
            <a:r>
              <a:rPr lang="en-US" dirty="0"/>
              <a:t>&lt;</a:t>
            </a:r>
            <a:r>
              <a:rPr lang="en-US" dirty="0" smtClean="0"/>
              <a:t>V&gt; </a:t>
            </a:r>
            <a:r>
              <a:rPr lang="en-US" dirty="0"/>
              <a:t>values, </a:t>
            </a:r>
            <a:r>
              <a:rPr lang="en-US" dirty="0" err="1" smtClean="0"/>
              <a:t>Reducer.Context</a:t>
            </a:r>
            <a:r>
              <a:rPr lang="en-US" dirty="0" smtClean="0"/>
              <a:t> </a:t>
            </a:r>
            <a:r>
              <a:rPr lang="en-US" dirty="0"/>
              <a:t>context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Called </a:t>
            </a:r>
            <a:r>
              <a:rPr lang="en-US" dirty="0"/>
              <a:t>once for each </a:t>
            </a:r>
            <a:r>
              <a:rPr lang="en-US" dirty="0" smtClean="0"/>
              <a:t>key</a:t>
            </a:r>
            <a:endParaRPr lang="en-US" dirty="0"/>
          </a:p>
          <a:p>
            <a:pPr lvl="1"/>
            <a:r>
              <a:rPr lang="en-US" dirty="0"/>
              <a:t>v</a:t>
            </a:r>
            <a:r>
              <a:rPr lang="en-US" dirty="0" smtClean="0"/>
              <a:t>oid cleanup(</a:t>
            </a:r>
            <a:r>
              <a:rPr lang="en-US" dirty="0" err="1" smtClean="0"/>
              <a:t>Reducer.Context</a:t>
            </a:r>
            <a:r>
              <a:rPr lang="en-US" dirty="0" smtClean="0"/>
              <a:t> </a:t>
            </a:r>
            <a:r>
              <a:rPr lang="en-US" dirty="0"/>
              <a:t>context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Called </a:t>
            </a:r>
            <a:r>
              <a:rPr lang="en-US" dirty="0"/>
              <a:t>once at the end of the </a:t>
            </a:r>
            <a:r>
              <a:rPr lang="en-US" dirty="0" smtClean="0"/>
              <a:t>task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020340" y="6324600"/>
            <a:ext cx="397126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bg1"/>
                </a:solidFill>
                <a:latin typeface="Gill Sans"/>
                <a:cs typeface="Gill Sans"/>
              </a:rPr>
              <a:t>*Note that there are two versions of the API!</a:t>
            </a:r>
            <a:endParaRPr lang="en-US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729979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Hadoop API*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Partitioner</a:t>
            </a:r>
            <a:endParaRPr lang="en-US" dirty="0" smtClean="0"/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getPartition</a:t>
            </a:r>
            <a:r>
              <a:rPr lang="en-US" dirty="0"/>
              <a:t>(</a:t>
            </a:r>
            <a:r>
              <a:rPr lang="en-US" dirty="0" smtClean="0"/>
              <a:t>K </a:t>
            </a:r>
            <a:r>
              <a:rPr lang="en-US" dirty="0"/>
              <a:t>key, </a:t>
            </a:r>
            <a:r>
              <a:rPr lang="en-US" dirty="0" smtClean="0"/>
              <a:t>V </a:t>
            </a:r>
            <a:r>
              <a:rPr lang="en-US" dirty="0"/>
              <a:t>value,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numPartitions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Get </a:t>
            </a:r>
            <a:r>
              <a:rPr lang="en-US" dirty="0"/>
              <a:t>the partition number </a:t>
            </a:r>
            <a:r>
              <a:rPr lang="en-US" dirty="0" smtClean="0"/>
              <a:t>given total </a:t>
            </a:r>
            <a:r>
              <a:rPr lang="en-US" dirty="0"/>
              <a:t>number of partitions </a:t>
            </a:r>
          </a:p>
          <a:p>
            <a:r>
              <a:rPr lang="en-US" dirty="0" smtClean="0"/>
              <a:t>Job</a:t>
            </a:r>
          </a:p>
          <a:p>
            <a:pPr lvl="1"/>
            <a:r>
              <a:rPr lang="en-US" dirty="0" smtClean="0"/>
              <a:t>Represents a packaged Hadoop job for submission to cluster</a:t>
            </a:r>
          </a:p>
          <a:p>
            <a:pPr lvl="1"/>
            <a:r>
              <a:rPr lang="en-US" dirty="0" smtClean="0"/>
              <a:t>Need to specify input and output paths</a:t>
            </a:r>
          </a:p>
          <a:p>
            <a:pPr lvl="1"/>
            <a:r>
              <a:rPr lang="en-US" dirty="0"/>
              <a:t>Need to specify </a:t>
            </a:r>
            <a:r>
              <a:rPr lang="en-US" dirty="0" smtClean="0"/>
              <a:t>input and output formats</a:t>
            </a:r>
          </a:p>
          <a:p>
            <a:pPr lvl="1"/>
            <a:r>
              <a:rPr lang="en-US" dirty="0"/>
              <a:t>Need to specify </a:t>
            </a:r>
            <a:r>
              <a:rPr lang="en-US" dirty="0" smtClean="0"/>
              <a:t>mapper, reducer, combiner, </a:t>
            </a:r>
            <a:r>
              <a:rPr lang="en-US" dirty="0" err="1" smtClean="0"/>
              <a:t>partitioner</a:t>
            </a:r>
            <a:r>
              <a:rPr lang="en-US" dirty="0" smtClean="0"/>
              <a:t> classes</a:t>
            </a:r>
          </a:p>
          <a:p>
            <a:pPr lvl="1"/>
            <a:r>
              <a:rPr lang="en-US" dirty="0"/>
              <a:t>Need to specify </a:t>
            </a:r>
            <a:r>
              <a:rPr lang="en-US" dirty="0" smtClean="0"/>
              <a:t>intermediate/final key/value classes</a:t>
            </a:r>
          </a:p>
          <a:p>
            <a:pPr lvl="1"/>
            <a:r>
              <a:rPr lang="en-US" dirty="0" smtClean="0"/>
              <a:t>Need to specify number of reducers (but not mappers, why?)</a:t>
            </a:r>
          </a:p>
          <a:p>
            <a:pPr lvl="1"/>
            <a:r>
              <a:rPr lang="en-US" dirty="0" smtClean="0"/>
              <a:t>Don’t depend on defaults!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020340" y="6324600"/>
            <a:ext cx="397126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bg1"/>
                </a:solidFill>
                <a:latin typeface="Gill Sans"/>
                <a:cs typeface="Gill Sans"/>
              </a:rPr>
              <a:t>*Note that there are two versions of the API!</a:t>
            </a:r>
            <a:endParaRPr lang="en-US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479990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“Hello World”: Word Count</a:t>
            </a: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76200" y="1419284"/>
            <a:ext cx="8816280" cy="453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private static class </a:t>
            </a:r>
            <a:r>
              <a:rPr lang="en-US" sz="1700" b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MyMapper</a:t>
            </a:r>
            <a:endParaRPr lang="en-US" sz="1700" b="0" dirty="0">
              <a:solidFill>
                <a:srgbClr val="000000"/>
              </a:solidFill>
              <a:latin typeface="Andale Mono"/>
              <a:cs typeface="Andale Mono"/>
            </a:endParaRPr>
          </a:p>
          <a:p>
            <a:r>
              <a:rPr lang="en-US" sz="1700" b="0" dirty="0" smtClean="0">
                <a:solidFill>
                  <a:srgbClr val="000000"/>
                </a:solidFill>
                <a:latin typeface="Andale Mono"/>
                <a:cs typeface="Andale Mono"/>
              </a:rPr>
              <a:t>     extends 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Mapper&lt;</a:t>
            </a:r>
            <a:r>
              <a:rPr lang="en-US" sz="1700" b="0" dirty="0" err="1">
                <a:solidFill>
                  <a:srgbClr val="000000"/>
                </a:solidFill>
                <a:latin typeface="Andale Mono"/>
                <a:cs typeface="Andale Mono"/>
              </a:rPr>
              <a:t>LongWritable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, Text, Text, </a:t>
            </a:r>
            <a:r>
              <a:rPr lang="en-US" sz="1700" b="0" dirty="0" err="1">
                <a:solidFill>
                  <a:srgbClr val="000000"/>
                </a:solidFill>
                <a:latin typeface="Andale Mono"/>
                <a:cs typeface="Andale Mono"/>
              </a:rPr>
              <a:t>IntWritable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&gt; {</a:t>
            </a:r>
          </a:p>
          <a:p>
            <a:endParaRPr lang="en-US" sz="1700" b="0" dirty="0">
              <a:solidFill>
                <a:srgbClr val="000000"/>
              </a:solidFill>
              <a:latin typeface="Andale Mono"/>
              <a:cs typeface="Andale Mono"/>
            </a:endParaRPr>
          </a:p>
          <a:p>
            <a:r>
              <a:rPr lang="en-US" sz="1700" b="0" dirty="0" smtClean="0">
                <a:solidFill>
                  <a:srgbClr val="000000"/>
                </a:solidFill>
                <a:latin typeface="Andale Mono"/>
                <a:cs typeface="Andale Mono"/>
              </a:rPr>
              <a:t>    private 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final static </a:t>
            </a:r>
            <a:r>
              <a:rPr lang="en-US" sz="1700" b="0" dirty="0" err="1">
                <a:solidFill>
                  <a:srgbClr val="000000"/>
                </a:solidFill>
                <a:latin typeface="Andale Mono"/>
                <a:cs typeface="Andale Mono"/>
              </a:rPr>
              <a:t>IntWritable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ONE = new </a:t>
            </a:r>
            <a:r>
              <a:rPr lang="en-US" sz="1700" b="0" dirty="0" err="1">
                <a:solidFill>
                  <a:srgbClr val="000000"/>
                </a:solidFill>
                <a:latin typeface="Andale Mono"/>
                <a:cs typeface="Andale Mono"/>
              </a:rPr>
              <a:t>IntWritable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(</a:t>
            </a:r>
            <a:r>
              <a:rPr lang="en-US" sz="1700" b="0" dirty="0">
                <a:solidFill>
                  <a:srgbClr val="FF0000"/>
                </a:solidFill>
                <a:latin typeface="Andale Mono"/>
                <a:cs typeface="Andale Mono"/>
              </a:rPr>
              <a:t>1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);</a:t>
            </a:r>
          </a:p>
          <a:p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   private final static Text WORD = new Text();</a:t>
            </a:r>
          </a:p>
          <a:p>
            <a:endParaRPr lang="en-US" sz="1700" b="0" dirty="0">
              <a:solidFill>
                <a:srgbClr val="000000"/>
              </a:solidFill>
              <a:latin typeface="Andale Mono"/>
              <a:cs typeface="Andale Mono"/>
            </a:endParaRPr>
          </a:p>
          <a:p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   @Override</a:t>
            </a:r>
          </a:p>
          <a:p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   public void </a:t>
            </a:r>
            <a:r>
              <a:rPr lang="en-US" sz="1700" b="0" dirty="0">
                <a:solidFill>
                  <a:srgbClr val="FF0000"/>
                </a:solidFill>
                <a:latin typeface="Andale Mono"/>
                <a:cs typeface="Andale Mono"/>
              </a:rPr>
              <a:t>map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(</a:t>
            </a:r>
            <a:r>
              <a:rPr lang="en-US" sz="1700" b="0" dirty="0" err="1">
                <a:solidFill>
                  <a:srgbClr val="000000"/>
                </a:solidFill>
                <a:latin typeface="Andale Mono"/>
                <a:cs typeface="Andale Mono"/>
              </a:rPr>
              <a:t>LongWritable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key, Text value, Context context)</a:t>
            </a:r>
          </a:p>
          <a:p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       throws </a:t>
            </a:r>
            <a:r>
              <a:rPr lang="en-US" sz="1700" b="0" dirty="0" err="1">
                <a:solidFill>
                  <a:srgbClr val="000000"/>
                </a:solidFill>
                <a:latin typeface="Andale Mono"/>
                <a:cs typeface="Andale Mono"/>
              </a:rPr>
              <a:t>IOException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, </a:t>
            </a:r>
            <a:r>
              <a:rPr lang="en-US" sz="1700" b="0" dirty="0" err="1">
                <a:solidFill>
                  <a:srgbClr val="000000"/>
                </a:solidFill>
                <a:latin typeface="Andale Mono"/>
                <a:cs typeface="Andale Mono"/>
              </a:rPr>
              <a:t>InterruptedException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{</a:t>
            </a:r>
          </a:p>
          <a:p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     String line = ((Text) value).</a:t>
            </a:r>
            <a:r>
              <a:rPr lang="en-US" sz="1700" b="0" dirty="0" err="1">
                <a:solidFill>
                  <a:srgbClr val="000000"/>
                </a:solidFill>
                <a:latin typeface="Andale Mono"/>
                <a:cs typeface="Andale Mono"/>
              </a:rPr>
              <a:t>toString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();</a:t>
            </a:r>
          </a:p>
          <a:p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     </a:t>
            </a:r>
            <a:r>
              <a:rPr lang="en-US" sz="1700" b="0" dirty="0" err="1">
                <a:solidFill>
                  <a:srgbClr val="000000"/>
                </a:solidFill>
                <a:latin typeface="Andale Mono"/>
                <a:cs typeface="Andale Mono"/>
              </a:rPr>
              <a:t>StringTokenizer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</a:t>
            </a:r>
            <a:r>
              <a:rPr lang="en-US" sz="1700" b="0" dirty="0" err="1">
                <a:solidFill>
                  <a:srgbClr val="000000"/>
                </a:solidFill>
                <a:latin typeface="Andale Mono"/>
                <a:cs typeface="Andale Mono"/>
              </a:rPr>
              <a:t>itr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= new </a:t>
            </a:r>
            <a:r>
              <a:rPr lang="en-US" sz="1700" b="0" dirty="0" err="1">
                <a:solidFill>
                  <a:srgbClr val="000000"/>
                </a:solidFill>
                <a:latin typeface="Andale Mono"/>
                <a:cs typeface="Andale Mono"/>
              </a:rPr>
              <a:t>StringTokenizer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(line);</a:t>
            </a:r>
          </a:p>
          <a:p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     while (</a:t>
            </a:r>
            <a:r>
              <a:rPr lang="en-US" sz="1700" b="0" dirty="0" err="1">
                <a:solidFill>
                  <a:srgbClr val="000000"/>
                </a:solidFill>
                <a:latin typeface="Andale Mono"/>
                <a:cs typeface="Andale Mono"/>
              </a:rPr>
              <a:t>itr.hasMoreTokens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()) {</a:t>
            </a:r>
          </a:p>
          <a:p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       </a:t>
            </a:r>
            <a:r>
              <a:rPr lang="en-US" sz="1700" b="0" dirty="0" err="1">
                <a:solidFill>
                  <a:srgbClr val="000000"/>
                </a:solidFill>
                <a:latin typeface="Andale Mono"/>
                <a:cs typeface="Andale Mono"/>
              </a:rPr>
              <a:t>WORD.set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(</a:t>
            </a:r>
            <a:r>
              <a:rPr lang="en-US" sz="1700" b="0" dirty="0" err="1">
                <a:solidFill>
                  <a:srgbClr val="000000"/>
                </a:solidFill>
                <a:latin typeface="Andale Mono"/>
                <a:cs typeface="Andale Mono"/>
              </a:rPr>
              <a:t>itr.nextToken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());</a:t>
            </a:r>
          </a:p>
          <a:p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       </a:t>
            </a:r>
            <a:r>
              <a:rPr lang="en-US" sz="1700" b="0" dirty="0" err="1">
                <a:solidFill>
                  <a:srgbClr val="FF0000"/>
                </a:solidFill>
                <a:latin typeface="Andale Mono"/>
                <a:cs typeface="Andale Mono"/>
              </a:rPr>
              <a:t>context.write</a:t>
            </a:r>
            <a:r>
              <a:rPr lang="en-US" sz="1700" b="0" dirty="0">
                <a:solidFill>
                  <a:srgbClr val="FF0000"/>
                </a:solidFill>
                <a:latin typeface="Andale Mono"/>
                <a:cs typeface="Andale Mono"/>
              </a:rPr>
              <a:t>(WORD, ONE)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;</a:t>
            </a:r>
          </a:p>
          <a:p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     }</a:t>
            </a:r>
          </a:p>
          <a:p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   }</a:t>
            </a:r>
          </a:p>
          <a:p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2496493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MapReduce Basics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2041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“Hello World”: Word Count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6200" y="1419284"/>
            <a:ext cx="8888288" cy="453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private static class </a:t>
            </a:r>
            <a:r>
              <a:rPr lang="en-US" sz="1700" b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MyReducer</a:t>
            </a:r>
            <a:endParaRPr lang="en-US" sz="1700" b="0" dirty="0" smtClean="0">
              <a:solidFill>
                <a:srgbClr val="000000"/>
              </a:solidFill>
              <a:latin typeface="Andale Mono"/>
              <a:cs typeface="Andale Mono"/>
            </a:endParaRPr>
          </a:p>
          <a:p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</a:t>
            </a:r>
            <a:r>
              <a:rPr lang="en-US" sz="1700" b="0" dirty="0" smtClean="0">
                <a:solidFill>
                  <a:srgbClr val="000000"/>
                </a:solidFill>
                <a:latin typeface="Andale Mono"/>
                <a:cs typeface="Andale Mono"/>
              </a:rPr>
              <a:t>    extends 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Reducer&lt;Text, </a:t>
            </a:r>
            <a:r>
              <a:rPr lang="en-US" sz="1700" b="0" dirty="0" err="1">
                <a:solidFill>
                  <a:srgbClr val="000000"/>
                </a:solidFill>
                <a:latin typeface="Andale Mono"/>
                <a:cs typeface="Andale Mono"/>
              </a:rPr>
              <a:t>IntWritable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, Text, </a:t>
            </a:r>
            <a:r>
              <a:rPr lang="en-US" sz="1700" b="0" dirty="0" err="1">
                <a:solidFill>
                  <a:srgbClr val="000000"/>
                </a:solidFill>
                <a:latin typeface="Andale Mono"/>
                <a:cs typeface="Andale Mono"/>
              </a:rPr>
              <a:t>IntWritable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&gt; {</a:t>
            </a:r>
          </a:p>
          <a:p>
            <a:endParaRPr lang="en-US" sz="1700" b="0" dirty="0">
              <a:solidFill>
                <a:srgbClr val="000000"/>
              </a:solidFill>
              <a:latin typeface="Andale Mono"/>
              <a:cs typeface="Andale Mono"/>
            </a:endParaRPr>
          </a:p>
          <a:p>
            <a:r>
              <a:rPr lang="en-US" sz="1700" b="0" dirty="0" smtClean="0">
                <a:solidFill>
                  <a:srgbClr val="000000"/>
                </a:solidFill>
                <a:latin typeface="Andale Mono"/>
                <a:cs typeface="Andale Mono"/>
              </a:rPr>
              <a:t>    private final static </a:t>
            </a:r>
            <a:r>
              <a:rPr lang="en-US" sz="1700" b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IntWritable</a:t>
            </a:r>
            <a:r>
              <a:rPr lang="en-US" sz="1700" b="0" dirty="0" smtClean="0">
                <a:solidFill>
                  <a:srgbClr val="000000"/>
                </a:solidFill>
                <a:latin typeface="Andale Mono"/>
                <a:cs typeface="Andale Mono"/>
              </a:rPr>
              <a:t> SUM = new </a:t>
            </a:r>
            <a:r>
              <a:rPr lang="en-US" sz="1700" b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IntWritable</a:t>
            </a:r>
            <a:r>
              <a:rPr lang="en-US" sz="1700" b="0" dirty="0" smtClean="0">
                <a:solidFill>
                  <a:srgbClr val="000000"/>
                </a:solidFill>
                <a:latin typeface="Andale Mono"/>
                <a:cs typeface="Andale Mono"/>
              </a:rPr>
              <a:t>();</a:t>
            </a:r>
          </a:p>
          <a:p>
            <a:endParaRPr lang="en-US" sz="1700" b="0" dirty="0">
              <a:solidFill>
                <a:srgbClr val="000000"/>
              </a:solidFill>
              <a:latin typeface="Andale Mono"/>
              <a:cs typeface="Andale Mono"/>
            </a:endParaRPr>
          </a:p>
          <a:p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   @Override</a:t>
            </a:r>
          </a:p>
          <a:p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   public void reduce(Text key, </a:t>
            </a:r>
            <a:r>
              <a:rPr lang="en-US" sz="1700" b="0" dirty="0" err="1">
                <a:solidFill>
                  <a:srgbClr val="000000"/>
                </a:solidFill>
                <a:latin typeface="Andale Mono"/>
                <a:cs typeface="Andale Mono"/>
              </a:rPr>
              <a:t>Iterable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&lt;</a:t>
            </a:r>
            <a:r>
              <a:rPr lang="en-US" sz="1700" b="0" dirty="0" err="1">
                <a:solidFill>
                  <a:srgbClr val="000000"/>
                </a:solidFill>
                <a:latin typeface="Andale Mono"/>
                <a:cs typeface="Andale Mono"/>
              </a:rPr>
              <a:t>IntWritable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&gt; values</a:t>
            </a:r>
            <a:r>
              <a:rPr lang="en-US" sz="1700" b="0" dirty="0" smtClean="0">
                <a:solidFill>
                  <a:srgbClr val="000000"/>
                </a:solidFill>
                <a:latin typeface="Andale Mono"/>
                <a:cs typeface="Andale Mono"/>
              </a:rPr>
              <a:t>,</a:t>
            </a:r>
          </a:p>
          <a:p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</a:t>
            </a:r>
            <a:r>
              <a:rPr lang="en-US" sz="1700" b="0" dirty="0" smtClean="0">
                <a:solidFill>
                  <a:srgbClr val="000000"/>
                </a:solidFill>
                <a:latin typeface="Andale Mono"/>
                <a:cs typeface="Andale Mono"/>
              </a:rPr>
              <a:t>       Context 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context</a:t>
            </a:r>
            <a:r>
              <a:rPr lang="en-US" sz="1700" b="0" dirty="0" smtClean="0">
                <a:solidFill>
                  <a:srgbClr val="000000"/>
                </a:solidFill>
                <a:latin typeface="Andale Mono"/>
                <a:cs typeface="Andale Mono"/>
              </a:rPr>
              <a:t>) throws </a:t>
            </a:r>
            <a:r>
              <a:rPr lang="en-US" sz="1700" b="0" dirty="0" err="1">
                <a:solidFill>
                  <a:srgbClr val="000000"/>
                </a:solidFill>
                <a:latin typeface="Andale Mono"/>
                <a:cs typeface="Andale Mono"/>
              </a:rPr>
              <a:t>IOException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, </a:t>
            </a:r>
            <a:r>
              <a:rPr lang="en-US" sz="1700" b="0" dirty="0" err="1">
                <a:solidFill>
                  <a:srgbClr val="000000"/>
                </a:solidFill>
                <a:latin typeface="Andale Mono"/>
                <a:cs typeface="Andale Mono"/>
              </a:rPr>
              <a:t>InterruptedException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{</a:t>
            </a:r>
          </a:p>
          <a:p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     </a:t>
            </a:r>
            <a:r>
              <a:rPr lang="en-US" sz="1700" b="0" dirty="0" smtClean="0">
                <a:solidFill>
                  <a:srgbClr val="000000"/>
                </a:solidFill>
                <a:latin typeface="Andale Mono"/>
                <a:cs typeface="Andale Mono"/>
              </a:rPr>
              <a:t>Iterator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&lt;</a:t>
            </a:r>
            <a:r>
              <a:rPr lang="en-US" sz="1700" b="0" dirty="0" err="1">
                <a:solidFill>
                  <a:srgbClr val="000000"/>
                </a:solidFill>
                <a:latin typeface="Andale Mono"/>
                <a:cs typeface="Andale Mono"/>
              </a:rPr>
              <a:t>IntWritable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&gt; </a:t>
            </a:r>
            <a:r>
              <a:rPr lang="en-US" sz="1700" b="0" dirty="0" err="1">
                <a:solidFill>
                  <a:srgbClr val="000000"/>
                </a:solidFill>
                <a:latin typeface="Andale Mono"/>
                <a:cs typeface="Andale Mono"/>
              </a:rPr>
              <a:t>iter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= </a:t>
            </a:r>
            <a:r>
              <a:rPr lang="en-US" sz="1700" b="0" dirty="0" err="1">
                <a:solidFill>
                  <a:srgbClr val="000000"/>
                </a:solidFill>
                <a:latin typeface="Andale Mono"/>
                <a:cs typeface="Andale Mono"/>
              </a:rPr>
              <a:t>values.iterator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();</a:t>
            </a:r>
          </a:p>
          <a:p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     </a:t>
            </a:r>
            <a:r>
              <a:rPr lang="en-US" sz="1700" b="0" dirty="0" err="1">
                <a:solidFill>
                  <a:srgbClr val="FF0000"/>
                </a:solidFill>
                <a:latin typeface="Andale Mono"/>
                <a:cs typeface="Andale Mono"/>
              </a:rPr>
              <a:t>int</a:t>
            </a:r>
            <a:r>
              <a:rPr lang="en-US" sz="1700" b="0" dirty="0">
                <a:solidFill>
                  <a:srgbClr val="FF0000"/>
                </a:solidFill>
                <a:latin typeface="Andale Mono"/>
                <a:cs typeface="Andale Mono"/>
              </a:rPr>
              <a:t> sum = 0;</a:t>
            </a:r>
          </a:p>
          <a:p>
            <a:r>
              <a:rPr lang="en-US" sz="1700" b="0" dirty="0">
                <a:solidFill>
                  <a:srgbClr val="FF0000"/>
                </a:solidFill>
                <a:latin typeface="Andale Mono"/>
                <a:cs typeface="Andale Mono"/>
              </a:rPr>
              <a:t>      while (</a:t>
            </a:r>
            <a:r>
              <a:rPr lang="en-US" sz="1700" b="0" dirty="0" err="1">
                <a:solidFill>
                  <a:srgbClr val="FF0000"/>
                </a:solidFill>
                <a:latin typeface="Andale Mono"/>
                <a:cs typeface="Andale Mono"/>
              </a:rPr>
              <a:t>iter.hasNext</a:t>
            </a:r>
            <a:r>
              <a:rPr lang="en-US" sz="1700" b="0" dirty="0">
                <a:solidFill>
                  <a:srgbClr val="FF0000"/>
                </a:solidFill>
                <a:latin typeface="Andale Mono"/>
                <a:cs typeface="Andale Mono"/>
              </a:rPr>
              <a:t>()) {</a:t>
            </a:r>
          </a:p>
          <a:p>
            <a:r>
              <a:rPr lang="en-US" sz="1700" b="0" dirty="0">
                <a:solidFill>
                  <a:srgbClr val="FF0000"/>
                </a:solidFill>
                <a:latin typeface="Andale Mono"/>
                <a:cs typeface="Andale Mono"/>
              </a:rPr>
              <a:t>        sum += </a:t>
            </a:r>
            <a:r>
              <a:rPr lang="en-US" sz="1700" b="0" dirty="0" err="1">
                <a:solidFill>
                  <a:srgbClr val="FF0000"/>
                </a:solidFill>
                <a:latin typeface="Andale Mono"/>
                <a:cs typeface="Andale Mono"/>
              </a:rPr>
              <a:t>iter.next</a:t>
            </a:r>
            <a:r>
              <a:rPr lang="en-US" sz="1700" b="0" dirty="0">
                <a:solidFill>
                  <a:srgbClr val="FF0000"/>
                </a:solidFill>
                <a:latin typeface="Andale Mono"/>
                <a:cs typeface="Andale Mono"/>
              </a:rPr>
              <a:t>().get();</a:t>
            </a:r>
          </a:p>
          <a:p>
            <a:r>
              <a:rPr lang="en-US" sz="1700" b="0" dirty="0">
                <a:solidFill>
                  <a:srgbClr val="FF0000"/>
                </a:solidFill>
                <a:latin typeface="Andale Mono"/>
                <a:cs typeface="Andale Mono"/>
              </a:rPr>
              <a:t>      }</a:t>
            </a:r>
          </a:p>
          <a:p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     </a:t>
            </a:r>
            <a:r>
              <a:rPr lang="en-US" sz="1700" b="0" dirty="0" err="1">
                <a:solidFill>
                  <a:srgbClr val="000000"/>
                </a:solidFill>
                <a:latin typeface="Andale Mono"/>
                <a:cs typeface="Andale Mono"/>
              </a:rPr>
              <a:t>SUM.set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(sum);</a:t>
            </a:r>
          </a:p>
          <a:p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     </a:t>
            </a:r>
            <a:r>
              <a:rPr lang="en-US" sz="1700" b="0" dirty="0" err="1">
                <a:solidFill>
                  <a:srgbClr val="FF0000"/>
                </a:solidFill>
                <a:latin typeface="Andale Mono"/>
                <a:cs typeface="Andale Mono"/>
              </a:rPr>
              <a:t>context.write</a:t>
            </a:r>
            <a:r>
              <a:rPr lang="en-US" sz="1700" b="0" dirty="0">
                <a:solidFill>
                  <a:srgbClr val="FF0000"/>
                </a:solidFill>
                <a:latin typeface="Andale Mono"/>
                <a:cs typeface="Andale Mono"/>
              </a:rPr>
              <a:t>(key, SUM);</a:t>
            </a:r>
          </a:p>
          <a:p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   }</a:t>
            </a:r>
          </a:p>
          <a:p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3927224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Count: the pseudo code</a:t>
            </a:r>
            <a:endParaRPr lang="en-US" dirty="0"/>
          </a:p>
        </p:txBody>
      </p:sp>
      <p:pic>
        <p:nvPicPr>
          <p:cNvPr id="5" name="Picture 4" descr="wc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" y="1962150"/>
            <a:ext cx="4876800" cy="283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199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/>
          <p:cNvSpPr/>
          <p:nvPr/>
        </p:nvSpPr>
        <p:spPr bwMode="auto">
          <a:xfrm>
            <a:off x="5562600" y="1780401"/>
            <a:ext cx="3276600" cy="2286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457200" y="1780401"/>
            <a:ext cx="4876800" cy="2286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609600" y="2085201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InputSplit</a:t>
            </a: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611938"/>
            <a:ext cx="335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b="0" dirty="0">
                <a:solidFill>
                  <a:schemeClr val="bg2"/>
                </a:solidFill>
              </a:rPr>
              <a:t>Source: </a:t>
            </a:r>
            <a:r>
              <a:rPr lang="en-US" sz="1000" b="0" dirty="0" smtClean="0">
                <a:solidFill>
                  <a:schemeClr val="bg2"/>
                </a:solidFill>
              </a:rPr>
              <a:t>redrawn from a slide by </a:t>
            </a:r>
            <a:r>
              <a:rPr lang="en-US" sz="1000" b="0" dirty="0" err="1" smtClean="0">
                <a:solidFill>
                  <a:schemeClr val="bg2"/>
                </a:solidFill>
              </a:rPr>
              <a:t>Cloduera</a:t>
            </a:r>
            <a:r>
              <a:rPr lang="en-US" sz="1000" b="0" dirty="0" smtClean="0">
                <a:solidFill>
                  <a:schemeClr val="bg2"/>
                </a:solidFill>
              </a:rPr>
              <a:t>, cc-licensed</a:t>
            </a:r>
            <a:endParaRPr lang="en-US" sz="1000" b="0" dirty="0">
              <a:solidFill>
                <a:schemeClr val="bg2"/>
              </a:solidFill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209800" y="2085201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InputSplit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3810000" y="2085201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InputSplit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609600" y="942201"/>
            <a:ext cx="45720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latin typeface="Arial" charset="0"/>
              </a:rPr>
              <a:t>Input File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715000" y="942201"/>
            <a:ext cx="29718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latin typeface="Arial" charset="0"/>
              </a:rPr>
              <a:t>Input File</a:t>
            </a:r>
          </a:p>
        </p:txBody>
      </p:sp>
      <p:sp>
        <p:nvSpPr>
          <p:cNvPr id="22" name="Rounded Rectangle 21"/>
          <p:cNvSpPr/>
          <p:nvPr/>
        </p:nvSpPr>
        <p:spPr bwMode="auto">
          <a:xfrm>
            <a:off x="5715000" y="2085201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InputSplit</a:t>
            </a:r>
          </a:p>
        </p:txBody>
      </p:sp>
      <p:sp>
        <p:nvSpPr>
          <p:cNvPr id="23" name="Rounded Rectangle 22"/>
          <p:cNvSpPr/>
          <p:nvPr/>
        </p:nvSpPr>
        <p:spPr bwMode="auto">
          <a:xfrm>
            <a:off x="7315200" y="2085201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InputSplit</a:t>
            </a:r>
          </a:p>
        </p:txBody>
      </p:sp>
      <p:sp>
        <p:nvSpPr>
          <p:cNvPr id="26" name="Rounded Rectangle 25"/>
          <p:cNvSpPr/>
          <p:nvPr/>
        </p:nvSpPr>
        <p:spPr bwMode="auto">
          <a:xfrm>
            <a:off x="609600" y="3304401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RecordReader</a:t>
            </a:r>
          </a:p>
        </p:txBody>
      </p:sp>
      <p:sp>
        <p:nvSpPr>
          <p:cNvPr id="27" name="Rounded Rectangle 26"/>
          <p:cNvSpPr/>
          <p:nvPr/>
        </p:nvSpPr>
        <p:spPr bwMode="auto">
          <a:xfrm>
            <a:off x="2209800" y="3304401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latin typeface="Arial" charset="0"/>
              </a:rPr>
              <a:t>RecordReader</a:t>
            </a:r>
          </a:p>
        </p:txBody>
      </p:sp>
      <p:sp>
        <p:nvSpPr>
          <p:cNvPr id="28" name="Rounded Rectangle 27"/>
          <p:cNvSpPr/>
          <p:nvPr/>
        </p:nvSpPr>
        <p:spPr bwMode="auto">
          <a:xfrm>
            <a:off x="3810000" y="3304401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latin typeface="Arial" charset="0"/>
              </a:rPr>
              <a:t>RecordReader</a:t>
            </a:r>
          </a:p>
        </p:txBody>
      </p:sp>
      <p:sp>
        <p:nvSpPr>
          <p:cNvPr id="29" name="Rounded Rectangle 28"/>
          <p:cNvSpPr/>
          <p:nvPr/>
        </p:nvSpPr>
        <p:spPr bwMode="auto">
          <a:xfrm>
            <a:off x="5715000" y="3304401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latin typeface="Arial" charset="0"/>
              </a:rPr>
              <a:t>RecordReader</a:t>
            </a:r>
          </a:p>
        </p:txBody>
      </p:sp>
      <p:sp>
        <p:nvSpPr>
          <p:cNvPr id="30" name="Rounded Rectangle 29"/>
          <p:cNvSpPr/>
          <p:nvPr/>
        </p:nvSpPr>
        <p:spPr bwMode="auto">
          <a:xfrm>
            <a:off x="7315200" y="3304401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latin typeface="Arial" charset="0"/>
              </a:rPr>
              <a:t>RecordReader</a:t>
            </a:r>
          </a:p>
        </p:txBody>
      </p:sp>
      <p:cxnSp>
        <p:nvCxnSpPr>
          <p:cNvPr id="37" name="Shape 36"/>
          <p:cNvCxnSpPr/>
          <p:nvPr/>
        </p:nvCxnSpPr>
        <p:spPr bwMode="auto">
          <a:xfrm rot="10800000">
            <a:off x="1295400" y="2618601"/>
            <a:ext cx="1588" cy="685800"/>
          </a:xfrm>
          <a:prstGeom prst="curvedConnector3">
            <a:avLst>
              <a:gd name="adj1" fmla="val 14395466"/>
            </a:avLst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hape 36"/>
          <p:cNvCxnSpPr/>
          <p:nvPr/>
        </p:nvCxnSpPr>
        <p:spPr bwMode="auto">
          <a:xfrm>
            <a:off x="1295400" y="2618601"/>
            <a:ext cx="1588" cy="685800"/>
          </a:xfrm>
          <a:prstGeom prst="curvedConnector3">
            <a:avLst>
              <a:gd name="adj1" fmla="val 14395466"/>
            </a:avLst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26" idx="2"/>
            <a:endCxn id="56" idx="0"/>
          </p:cNvCxnSpPr>
          <p:nvPr/>
        </p:nvCxnSpPr>
        <p:spPr bwMode="auto">
          <a:xfrm rot="5400000">
            <a:off x="1028700" y="4104501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Rounded Rectangle 55"/>
          <p:cNvSpPr/>
          <p:nvPr/>
        </p:nvSpPr>
        <p:spPr bwMode="auto">
          <a:xfrm>
            <a:off x="609600" y="4371201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Mapper</a:t>
            </a:r>
          </a:p>
        </p:txBody>
      </p:sp>
      <p:cxnSp>
        <p:nvCxnSpPr>
          <p:cNvPr id="59" name="Straight Arrow Connector 58"/>
          <p:cNvCxnSpPr/>
          <p:nvPr/>
        </p:nvCxnSpPr>
        <p:spPr bwMode="auto">
          <a:xfrm rot="5400000">
            <a:off x="1029494" y="5170507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 bwMode="auto">
          <a:xfrm rot="5400000">
            <a:off x="1029494" y="1817707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699303" y="5438001"/>
            <a:ext cx="10569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Intermediates</a:t>
            </a:r>
            <a:endParaRPr lang="en-US" sz="1200" dirty="0"/>
          </a:p>
        </p:txBody>
      </p:sp>
      <p:cxnSp>
        <p:nvCxnSpPr>
          <p:cNvPr id="62" name="Straight Arrow Connector 61"/>
          <p:cNvCxnSpPr>
            <a:endCxn id="63" idx="0"/>
          </p:cNvCxnSpPr>
          <p:nvPr/>
        </p:nvCxnSpPr>
        <p:spPr bwMode="auto">
          <a:xfrm rot="5400000">
            <a:off x="2628900" y="4103707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3" name="Rounded Rectangle 62"/>
          <p:cNvSpPr/>
          <p:nvPr/>
        </p:nvSpPr>
        <p:spPr bwMode="auto">
          <a:xfrm>
            <a:off x="2209800" y="4370407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Mapper</a:t>
            </a:r>
          </a:p>
        </p:txBody>
      </p:sp>
      <p:cxnSp>
        <p:nvCxnSpPr>
          <p:cNvPr id="64" name="Straight Arrow Connector 63"/>
          <p:cNvCxnSpPr/>
          <p:nvPr/>
        </p:nvCxnSpPr>
        <p:spPr bwMode="auto">
          <a:xfrm rot="5400000">
            <a:off x="2629694" y="5169713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2299503" y="5437207"/>
            <a:ext cx="10569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Intermediates</a:t>
            </a:r>
            <a:endParaRPr lang="en-US" sz="1200" dirty="0"/>
          </a:p>
        </p:txBody>
      </p:sp>
      <p:cxnSp>
        <p:nvCxnSpPr>
          <p:cNvPr id="66" name="Straight Arrow Connector 65"/>
          <p:cNvCxnSpPr>
            <a:endCxn id="67" idx="0"/>
          </p:cNvCxnSpPr>
          <p:nvPr/>
        </p:nvCxnSpPr>
        <p:spPr bwMode="auto">
          <a:xfrm rot="5400000">
            <a:off x="4251460" y="4103707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7" name="Rounded Rectangle 66"/>
          <p:cNvSpPr/>
          <p:nvPr/>
        </p:nvSpPr>
        <p:spPr bwMode="auto">
          <a:xfrm>
            <a:off x="3832360" y="4370407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Mapper</a:t>
            </a:r>
          </a:p>
        </p:txBody>
      </p:sp>
      <p:cxnSp>
        <p:nvCxnSpPr>
          <p:cNvPr id="68" name="Straight Arrow Connector 67"/>
          <p:cNvCxnSpPr/>
          <p:nvPr/>
        </p:nvCxnSpPr>
        <p:spPr bwMode="auto">
          <a:xfrm rot="5400000">
            <a:off x="4252254" y="5169713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3922063" y="5437207"/>
            <a:ext cx="10569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Intermediates</a:t>
            </a:r>
            <a:endParaRPr lang="en-US" sz="1200" dirty="0"/>
          </a:p>
        </p:txBody>
      </p:sp>
      <p:cxnSp>
        <p:nvCxnSpPr>
          <p:cNvPr id="70" name="Straight Arrow Connector 69"/>
          <p:cNvCxnSpPr>
            <a:endCxn id="71" idx="0"/>
          </p:cNvCxnSpPr>
          <p:nvPr/>
        </p:nvCxnSpPr>
        <p:spPr bwMode="auto">
          <a:xfrm rot="5400000">
            <a:off x="6134100" y="4103707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1" name="Rounded Rectangle 70"/>
          <p:cNvSpPr/>
          <p:nvPr/>
        </p:nvSpPr>
        <p:spPr bwMode="auto">
          <a:xfrm>
            <a:off x="5715000" y="4370407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Mapper</a:t>
            </a:r>
          </a:p>
        </p:txBody>
      </p:sp>
      <p:cxnSp>
        <p:nvCxnSpPr>
          <p:cNvPr id="72" name="Straight Arrow Connector 71"/>
          <p:cNvCxnSpPr/>
          <p:nvPr/>
        </p:nvCxnSpPr>
        <p:spPr bwMode="auto">
          <a:xfrm rot="5400000">
            <a:off x="6134894" y="5169713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804703" y="5437207"/>
            <a:ext cx="10569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Intermediates</a:t>
            </a:r>
            <a:endParaRPr lang="en-US" sz="1200" dirty="0"/>
          </a:p>
        </p:txBody>
      </p:sp>
      <p:cxnSp>
        <p:nvCxnSpPr>
          <p:cNvPr id="74" name="Straight Arrow Connector 73"/>
          <p:cNvCxnSpPr>
            <a:endCxn id="75" idx="0"/>
          </p:cNvCxnSpPr>
          <p:nvPr/>
        </p:nvCxnSpPr>
        <p:spPr bwMode="auto">
          <a:xfrm rot="5400000">
            <a:off x="7756660" y="4103707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Rounded Rectangle 74"/>
          <p:cNvSpPr/>
          <p:nvPr/>
        </p:nvSpPr>
        <p:spPr bwMode="auto">
          <a:xfrm>
            <a:off x="7337560" y="4370407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Mapper</a:t>
            </a:r>
          </a:p>
        </p:txBody>
      </p:sp>
      <p:cxnSp>
        <p:nvCxnSpPr>
          <p:cNvPr id="76" name="Straight Arrow Connector 75"/>
          <p:cNvCxnSpPr/>
          <p:nvPr/>
        </p:nvCxnSpPr>
        <p:spPr bwMode="auto">
          <a:xfrm rot="5400000">
            <a:off x="7757454" y="5169713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7427263" y="5437207"/>
            <a:ext cx="10569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Intermediates</a:t>
            </a:r>
            <a:endParaRPr lang="en-US" sz="1200" dirty="0"/>
          </a:p>
        </p:txBody>
      </p:sp>
      <p:cxnSp>
        <p:nvCxnSpPr>
          <p:cNvPr id="78" name="Shape 36"/>
          <p:cNvCxnSpPr/>
          <p:nvPr/>
        </p:nvCxnSpPr>
        <p:spPr bwMode="auto">
          <a:xfrm rot="10800000">
            <a:off x="2894012" y="2618601"/>
            <a:ext cx="1588" cy="685800"/>
          </a:xfrm>
          <a:prstGeom prst="curvedConnector3">
            <a:avLst>
              <a:gd name="adj1" fmla="val 14395466"/>
            </a:avLst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Shape 36"/>
          <p:cNvCxnSpPr/>
          <p:nvPr/>
        </p:nvCxnSpPr>
        <p:spPr bwMode="auto">
          <a:xfrm>
            <a:off x="2894012" y="2618601"/>
            <a:ext cx="1588" cy="685800"/>
          </a:xfrm>
          <a:prstGeom prst="curvedConnector3">
            <a:avLst>
              <a:gd name="adj1" fmla="val 14395466"/>
            </a:avLst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Shape 36"/>
          <p:cNvCxnSpPr/>
          <p:nvPr/>
        </p:nvCxnSpPr>
        <p:spPr bwMode="auto">
          <a:xfrm rot="10800000">
            <a:off x="4495801" y="2618601"/>
            <a:ext cx="1588" cy="685800"/>
          </a:xfrm>
          <a:prstGeom prst="curvedConnector3">
            <a:avLst>
              <a:gd name="adj1" fmla="val 14395466"/>
            </a:avLst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Shape 36"/>
          <p:cNvCxnSpPr/>
          <p:nvPr/>
        </p:nvCxnSpPr>
        <p:spPr bwMode="auto">
          <a:xfrm>
            <a:off x="4495801" y="2618601"/>
            <a:ext cx="1588" cy="685800"/>
          </a:xfrm>
          <a:prstGeom prst="curvedConnector3">
            <a:avLst>
              <a:gd name="adj1" fmla="val 14395466"/>
            </a:avLst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Shape 36"/>
          <p:cNvCxnSpPr/>
          <p:nvPr/>
        </p:nvCxnSpPr>
        <p:spPr bwMode="auto">
          <a:xfrm rot="10800000">
            <a:off x="6399212" y="2618601"/>
            <a:ext cx="1588" cy="685800"/>
          </a:xfrm>
          <a:prstGeom prst="curvedConnector3">
            <a:avLst>
              <a:gd name="adj1" fmla="val 14395466"/>
            </a:avLst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3" name="Shape 36"/>
          <p:cNvCxnSpPr/>
          <p:nvPr/>
        </p:nvCxnSpPr>
        <p:spPr bwMode="auto">
          <a:xfrm>
            <a:off x="6399212" y="2618601"/>
            <a:ext cx="1588" cy="685800"/>
          </a:xfrm>
          <a:prstGeom prst="curvedConnector3">
            <a:avLst>
              <a:gd name="adj1" fmla="val 14395466"/>
            </a:avLst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Shape 36"/>
          <p:cNvCxnSpPr/>
          <p:nvPr/>
        </p:nvCxnSpPr>
        <p:spPr bwMode="auto">
          <a:xfrm rot="10800000">
            <a:off x="7999412" y="2618601"/>
            <a:ext cx="1588" cy="685800"/>
          </a:xfrm>
          <a:prstGeom prst="curvedConnector3">
            <a:avLst>
              <a:gd name="adj1" fmla="val 14395466"/>
            </a:avLst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5" name="Shape 36"/>
          <p:cNvCxnSpPr/>
          <p:nvPr/>
        </p:nvCxnSpPr>
        <p:spPr bwMode="auto">
          <a:xfrm>
            <a:off x="7999412" y="2618601"/>
            <a:ext cx="1588" cy="685800"/>
          </a:xfrm>
          <a:prstGeom prst="curvedConnector3">
            <a:avLst>
              <a:gd name="adj1" fmla="val 14395466"/>
            </a:avLst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 bwMode="auto">
          <a:xfrm rot="5400000">
            <a:off x="2628106" y="1817707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 bwMode="auto">
          <a:xfrm rot="5400000">
            <a:off x="4228306" y="1817707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 bwMode="auto">
          <a:xfrm rot="5400000">
            <a:off x="6133306" y="1817707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 bwMode="auto">
          <a:xfrm rot="5400000">
            <a:off x="7733506" y="1817707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 rot="16200000">
            <a:off x="-307822" y="2774023"/>
            <a:ext cx="1228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/>
                </a:solidFill>
              </a:rPr>
              <a:t>InputFormat</a:t>
            </a:r>
            <a:endParaRPr lang="en-US" sz="1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908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6096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8382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0668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2954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5240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7526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9812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2098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4384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6670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2766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5052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7338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9624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1910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4196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6482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8768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1054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3340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9436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1722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4008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6294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8580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0866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3152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75438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7724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80010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95600" y="2971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562600" y="2971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5" name="Straight Connector 34"/>
          <p:cNvCxnSpPr/>
          <p:nvPr/>
        </p:nvCxnSpPr>
        <p:spPr bwMode="auto">
          <a:xfrm rot="5400000">
            <a:off x="-227806" y="3200400"/>
            <a:ext cx="1675606" cy="794"/>
          </a:xfrm>
          <a:prstGeom prst="line">
            <a:avLst/>
          </a:prstGeom>
          <a:ln w="254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 bwMode="auto">
          <a:xfrm rot="5400000">
            <a:off x="2820194" y="3199606"/>
            <a:ext cx="1675606" cy="794"/>
          </a:xfrm>
          <a:prstGeom prst="line">
            <a:avLst/>
          </a:prstGeom>
          <a:ln w="254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 bwMode="auto">
          <a:xfrm rot="5400000">
            <a:off x="5639594" y="3199606"/>
            <a:ext cx="1675606" cy="794"/>
          </a:xfrm>
          <a:prstGeom prst="line">
            <a:avLst/>
          </a:prstGeom>
          <a:ln w="254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70" name="Group 69"/>
          <p:cNvGrpSpPr/>
          <p:nvPr/>
        </p:nvGrpSpPr>
        <p:grpSpPr>
          <a:xfrm>
            <a:off x="609600" y="3657600"/>
            <a:ext cx="3048000" cy="369332"/>
            <a:chOff x="609600" y="3657600"/>
            <a:chExt cx="3124200" cy="369332"/>
          </a:xfrm>
        </p:grpSpPr>
        <p:cxnSp>
          <p:nvCxnSpPr>
            <p:cNvPr id="42" name="Straight Arrow Connector 41"/>
            <p:cNvCxnSpPr/>
            <p:nvPr/>
          </p:nvCxnSpPr>
          <p:spPr bwMode="auto">
            <a:xfrm rot="10800000">
              <a:off x="609600" y="3842166"/>
              <a:ext cx="1066800" cy="1588"/>
            </a:xfrm>
            <a:prstGeom prst="straightConnector1">
              <a:avLst/>
            </a:prstGeom>
            <a:ln>
              <a:headEnd type="none" w="med" len="med"/>
              <a:tailEnd type="triangle" w="lg" len="lg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 bwMode="auto">
            <a:xfrm>
              <a:off x="2819400" y="3843754"/>
              <a:ext cx="914400" cy="1588"/>
            </a:xfrm>
            <a:prstGeom prst="straightConnector1">
              <a:avLst/>
            </a:prstGeom>
            <a:ln>
              <a:headEnd type="none" w="med" len="med"/>
              <a:tailEnd type="triangle" w="lg" len="lg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1688862" y="3657600"/>
              <a:ext cx="11356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InputSplit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3657601" y="3657600"/>
            <a:ext cx="2819400" cy="369332"/>
            <a:chOff x="3733801" y="3657600"/>
            <a:chExt cx="2895599" cy="369332"/>
          </a:xfrm>
        </p:grpSpPr>
        <p:cxnSp>
          <p:nvCxnSpPr>
            <p:cNvPr id="54" name="Straight Arrow Connector 53"/>
            <p:cNvCxnSpPr/>
            <p:nvPr/>
          </p:nvCxnSpPr>
          <p:spPr bwMode="auto">
            <a:xfrm rot="10800000">
              <a:off x="3733801" y="3842166"/>
              <a:ext cx="920495" cy="1588"/>
            </a:xfrm>
            <a:prstGeom prst="straightConnector1">
              <a:avLst/>
            </a:prstGeom>
            <a:ln>
              <a:headEnd type="none" w="med" len="med"/>
              <a:tailEnd type="triangle" w="lg" len="lg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 bwMode="auto">
            <a:xfrm>
              <a:off x="5760720" y="3843754"/>
              <a:ext cx="868680" cy="1588"/>
            </a:xfrm>
            <a:prstGeom prst="straightConnector1">
              <a:avLst/>
            </a:prstGeom>
            <a:ln>
              <a:headEnd type="none" w="med" len="med"/>
              <a:tailEnd type="triangle" w="lg" len="lg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4648200" y="3657600"/>
              <a:ext cx="11379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InputSplit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477000" y="3657600"/>
            <a:ext cx="1869995" cy="369332"/>
            <a:chOff x="6629401" y="3657600"/>
            <a:chExt cx="1869995" cy="369332"/>
          </a:xfrm>
        </p:grpSpPr>
        <p:cxnSp>
          <p:nvCxnSpPr>
            <p:cNvPr id="59" name="Straight Arrow Connector 58"/>
            <p:cNvCxnSpPr/>
            <p:nvPr/>
          </p:nvCxnSpPr>
          <p:spPr bwMode="auto">
            <a:xfrm rot="10800000">
              <a:off x="6629401" y="3842166"/>
              <a:ext cx="755903" cy="1588"/>
            </a:xfrm>
            <a:prstGeom prst="straightConnector1">
              <a:avLst/>
            </a:prstGeom>
            <a:ln>
              <a:headEnd type="none" w="med" len="med"/>
              <a:tailEnd type="triangle" w="lg" len="lg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7391400" y="3657600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InputSplit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8" name="Rounded Rectangle 67"/>
          <p:cNvSpPr/>
          <p:nvPr/>
        </p:nvSpPr>
        <p:spPr bwMode="auto">
          <a:xfrm>
            <a:off x="3733800" y="914400"/>
            <a:ext cx="1371600" cy="609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Client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391400" y="2667000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Records</a:t>
            </a:r>
            <a:endParaRPr lang="en-US" sz="1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609600" y="3276600"/>
            <a:ext cx="1371600" cy="2209800"/>
            <a:chOff x="609600" y="3276600"/>
            <a:chExt cx="1371600" cy="2209800"/>
          </a:xfrm>
        </p:grpSpPr>
        <p:sp>
          <p:nvSpPr>
            <p:cNvPr id="61" name="Rounded Rectangle 60"/>
            <p:cNvSpPr/>
            <p:nvPr/>
          </p:nvSpPr>
          <p:spPr bwMode="auto">
            <a:xfrm>
              <a:off x="609600" y="4876800"/>
              <a:ext cx="1371600" cy="609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Mapper</a:t>
              </a:r>
            </a:p>
          </p:txBody>
        </p:sp>
        <p:cxnSp>
          <p:nvCxnSpPr>
            <p:cNvPr id="65" name="Straight Arrow Connector 64"/>
            <p:cNvCxnSpPr/>
            <p:nvPr/>
          </p:nvCxnSpPr>
          <p:spPr bwMode="auto">
            <a:xfrm>
              <a:off x="609600" y="3276600"/>
              <a:ext cx="304800" cy="16002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Rounded Rectangle 57"/>
            <p:cNvSpPr/>
            <p:nvPr/>
          </p:nvSpPr>
          <p:spPr bwMode="auto">
            <a:xfrm>
              <a:off x="609600" y="4191000"/>
              <a:ext cx="1295400" cy="4572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RecordReader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3733800" y="3276600"/>
            <a:ext cx="1371600" cy="2209800"/>
            <a:chOff x="3733800" y="3276600"/>
            <a:chExt cx="1371600" cy="2209800"/>
          </a:xfrm>
        </p:grpSpPr>
        <p:sp>
          <p:nvSpPr>
            <p:cNvPr id="62" name="Rounded Rectangle 61"/>
            <p:cNvSpPr/>
            <p:nvPr/>
          </p:nvSpPr>
          <p:spPr bwMode="auto">
            <a:xfrm>
              <a:off x="3733800" y="4876800"/>
              <a:ext cx="1371600" cy="609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Mapper</a:t>
              </a:r>
            </a:p>
          </p:txBody>
        </p:sp>
        <p:cxnSp>
          <p:nvCxnSpPr>
            <p:cNvPr id="66" name="Straight Arrow Connector 65"/>
            <p:cNvCxnSpPr/>
            <p:nvPr/>
          </p:nvCxnSpPr>
          <p:spPr bwMode="auto">
            <a:xfrm>
              <a:off x="3733800" y="3276600"/>
              <a:ext cx="304800" cy="16002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4" name="Rounded Rectangle 63"/>
            <p:cNvSpPr/>
            <p:nvPr/>
          </p:nvSpPr>
          <p:spPr bwMode="auto">
            <a:xfrm>
              <a:off x="3733800" y="4191000"/>
              <a:ext cx="1295400" cy="4572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RecordReader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629400" y="3276600"/>
            <a:ext cx="1371600" cy="2209800"/>
            <a:chOff x="6629400" y="3276600"/>
            <a:chExt cx="1371600" cy="2209800"/>
          </a:xfrm>
        </p:grpSpPr>
        <p:sp>
          <p:nvSpPr>
            <p:cNvPr id="63" name="Rounded Rectangle 62"/>
            <p:cNvSpPr/>
            <p:nvPr/>
          </p:nvSpPr>
          <p:spPr bwMode="auto">
            <a:xfrm>
              <a:off x="6629400" y="4876800"/>
              <a:ext cx="1371600" cy="609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Mapper</a:t>
              </a:r>
            </a:p>
          </p:txBody>
        </p:sp>
        <p:cxnSp>
          <p:nvCxnSpPr>
            <p:cNvPr id="67" name="Straight Arrow Connector 66"/>
            <p:cNvCxnSpPr/>
            <p:nvPr/>
          </p:nvCxnSpPr>
          <p:spPr bwMode="auto">
            <a:xfrm>
              <a:off x="6629400" y="3276600"/>
              <a:ext cx="304800" cy="1600201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3" name="Rounded Rectangle 72"/>
            <p:cNvSpPr/>
            <p:nvPr/>
          </p:nvSpPr>
          <p:spPr bwMode="auto">
            <a:xfrm>
              <a:off x="6629400" y="4191000"/>
              <a:ext cx="1295400" cy="4572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RecordReader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5966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611938"/>
            <a:ext cx="335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b="0" dirty="0">
                <a:solidFill>
                  <a:schemeClr val="bg2"/>
                </a:solidFill>
              </a:rPr>
              <a:t>Source: </a:t>
            </a:r>
            <a:r>
              <a:rPr lang="en-US" sz="1000" b="0" dirty="0" smtClean="0">
                <a:solidFill>
                  <a:schemeClr val="bg2"/>
                </a:solidFill>
              </a:rPr>
              <a:t>redrawn from a slide by </a:t>
            </a:r>
            <a:r>
              <a:rPr lang="en-US" sz="1000" b="0" dirty="0" err="1" smtClean="0">
                <a:solidFill>
                  <a:schemeClr val="bg2"/>
                </a:solidFill>
              </a:rPr>
              <a:t>Cloduera</a:t>
            </a:r>
            <a:r>
              <a:rPr lang="en-US" sz="1000" b="0" dirty="0" smtClean="0">
                <a:solidFill>
                  <a:schemeClr val="bg2"/>
                </a:solidFill>
              </a:rPr>
              <a:t>, cc-licensed</a:t>
            </a:r>
            <a:endParaRPr lang="en-US" sz="1000" b="0" dirty="0">
              <a:solidFill>
                <a:schemeClr val="bg2"/>
              </a:solidFill>
            </a:endParaRPr>
          </a:p>
        </p:txBody>
      </p:sp>
      <p:sp>
        <p:nvSpPr>
          <p:cNvPr id="56" name="Rounded Rectangle 55"/>
          <p:cNvSpPr/>
          <p:nvPr/>
        </p:nvSpPr>
        <p:spPr bwMode="auto">
          <a:xfrm>
            <a:off x="609600" y="866001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Mapper</a:t>
            </a:r>
          </a:p>
        </p:txBody>
      </p:sp>
      <p:cxnSp>
        <p:nvCxnSpPr>
          <p:cNvPr id="59" name="Straight Arrow Connector 58"/>
          <p:cNvCxnSpPr/>
          <p:nvPr/>
        </p:nvCxnSpPr>
        <p:spPr bwMode="auto">
          <a:xfrm rot="5400000">
            <a:off x="1029494" y="1665307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3" name="Rounded Rectangle 62"/>
          <p:cNvSpPr/>
          <p:nvPr/>
        </p:nvSpPr>
        <p:spPr bwMode="auto">
          <a:xfrm>
            <a:off x="2209800" y="865207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Mapper</a:t>
            </a:r>
          </a:p>
        </p:txBody>
      </p:sp>
      <p:cxnSp>
        <p:nvCxnSpPr>
          <p:cNvPr id="64" name="Straight Arrow Connector 63"/>
          <p:cNvCxnSpPr/>
          <p:nvPr/>
        </p:nvCxnSpPr>
        <p:spPr bwMode="auto">
          <a:xfrm rot="5400000">
            <a:off x="2629694" y="1664513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7" name="Rounded Rectangle 66"/>
          <p:cNvSpPr/>
          <p:nvPr/>
        </p:nvSpPr>
        <p:spPr bwMode="auto">
          <a:xfrm>
            <a:off x="3832360" y="865207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Mapper</a:t>
            </a:r>
          </a:p>
        </p:txBody>
      </p:sp>
      <p:cxnSp>
        <p:nvCxnSpPr>
          <p:cNvPr id="68" name="Straight Arrow Connector 67"/>
          <p:cNvCxnSpPr/>
          <p:nvPr/>
        </p:nvCxnSpPr>
        <p:spPr bwMode="auto">
          <a:xfrm rot="5400000">
            <a:off x="4252254" y="1664513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1" name="Rounded Rectangle 70"/>
          <p:cNvSpPr/>
          <p:nvPr/>
        </p:nvSpPr>
        <p:spPr bwMode="auto">
          <a:xfrm>
            <a:off x="5715000" y="865207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Mapper</a:t>
            </a:r>
          </a:p>
        </p:txBody>
      </p:sp>
      <p:cxnSp>
        <p:nvCxnSpPr>
          <p:cNvPr id="72" name="Straight Arrow Connector 71"/>
          <p:cNvCxnSpPr/>
          <p:nvPr/>
        </p:nvCxnSpPr>
        <p:spPr bwMode="auto">
          <a:xfrm rot="5400000">
            <a:off x="6134894" y="1664513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Rounded Rectangle 74"/>
          <p:cNvSpPr/>
          <p:nvPr/>
        </p:nvSpPr>
        <p:spPr bwMode="auto">
          <a:xfrm>
            <a:off x="7337560" y="865207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Mapper</a:t>
            </a:r>
          </a:p>
        </p:txBody>
      </p:sp>
      <p:cxnSp>
        <p:nvCxnSpPr>
          <p:cNvPr id="76" name="Straight Arrow Connector 75"/>
          <p:cNvCxnSpPr/>
          <p:nvPr/>
        </p:nvCxnSpPr>
        <p:spPr bwMode="auto">
          <a:xfrm rot="5400000">
            <a:off x="7757454" y="1664513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0" name="Rounded Rectangle 99"/>
          <p:cNvSpPr/>
          <p:nvPr/>
        </p:nvSpPr>
        <p:spPr bwMode="auto">
          <a:xfrm>
            <a:off x="609600" y="2743200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Partitioner</a:t>
            </a:r>
          </a:p>
        </p:txBody>
      </p:sp>
      <p:cxnSp>
        <p:nvCxnSpPr>
          <p:cNvPr id="101" name="Straight Arrow Connector 100"/>
          <p:cNvCxnSpPr/>
          <p:nvPr/>
        </p:nvCxnSpPr>
        <p:spPr bwMode="auto">
          <a:xfrm rot="5400000">
            <a:off x="1029494" y="2475706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2" name="Rounded Rectangle 101"/>
          <p:cNvSpPr/>
          <p:nvPr/>
        </p:nvSpPr>
        <p:spPr bwMode="auto">
          <a:xfrm>
            <a:off x="2209800" y="2742406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latin typeface="Arial" charset="0"/>
              </a:rPr>
              <a:t>Partitioner</a:t>
            </a:r>
          </a:p>
        </p:txBody>
      </p:sp>
      <p:cxnSp>
        <p:nvCxnSpPr>
          <p:cNvPr id="103" name="Straight Arrow Connector 102"/>
          <p:cNvCxnSpPr/>
          <p:nvPr/>
        </p:nvCxnSpPr>
        <p:spPr bwMode="auto">
          <a:xfrm rot="5400000">
            <a:off x="2629694" y="2475706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4" name="Rounded Rectangle 103"/>
          <p:cNvSpPr/>
          <p:nvPr/>
        </p:nvSpPr>
        <p:spPr bwMode="auto">
          <a:xfrm>
            <a:off x="3832360" y="2742406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latin typeface="Arial" charset="0"/>
              </a:rPr>
              <a:t>Partitioner</a:t>
            </a:r>
          </a:p>
        </p:txBody>
      </p:sp>
      <p:cxnSp>
        <p:nvCxnSpPr>
          <p:cNvPr id="105" name="Straight Arrow Connector 104"/>
          <p:cNvCxnSpPr/>
          <p:nvPr/>
        </p:nvCxnSpPr>
        <p:spPr bwMode="auto">
          <a:xfrm rot="5400000">
            <a:off x="4252254" y="2475706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6" name="Rounded Rectangle 105"/>
          <p:cNvSpPr/>
          <p:nvPr/>
        </p:nvSpPr>
        <p:spPr bwMode="auto">
          <a:xfrm>
            <a:off x="5715000" y="2742406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latin typeface="Arial" charset="0"/>
              </a:rPr>
              <a:t>Partitioner</a:t>
            </a:r>
          </a:p>
        </p:txBody>
      </p:sp>
      <p:cxnSp>
        <p:nvCxnSpPr>
          <p:cNvPr id="107" name="Straight Arrow Connector 106"/>
          <p:cNvCxnSpPr/>
          <p:nvPr/>
        </p:nvCxnSpPr>
        <p:spPr bwMode="auto">
          <a:xfrm rot="5400000">
            <a:off x="6134894" y="2475706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8" name="Rounded Rectangle 107"/>
          <p:cNvSpPr/>
          <p:nvPr/>
        </p:nvSpPr>
        <p:spPr bwMode="auto">
          <a:xfrm>
            <a:off x="7337560" y="2742406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latin typeface="Arial" charset="0"/>
              </a:rPr>
              <a:t>Partitioner</a:t>
            </a:r>
          </a:p>
        </p:txBody>
      </p:sp>
      <p:cxnSp>
        <p:nvCxnSpPr>
          <p:cNvPr id="109" name="Straight Arrow Connector 108"/>
          <p:cNvCxnSpPr/>
          <p:nvPr/>
        </p:nvCxnSpPr>
        <p:spPr bwMode="auto">
          <a:xfrm rot="5400000">
            <a:off x="7757454" y="2475706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699303" y="1932801"/>
            <a:ext cx="10569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Intermediates</a:t>
            </a:r>
            <a:endParaRPr lang="en-US" sz="1200" dirty="0"/>
          </a:p>
        </p:txBody>
      </p:sp>
      <p:sp>
        <p:nvSpPr>
          <p:cNvPr id="111" name="TextBox 110"/>
          <p:cNvSpPr txBox="1"/>
          <p:nvPr/>
        </p:nvSpPr>
        <p:spPr>
          <a:xfrm>
            <a:off x="2299503" y="1932007"/>
            <a:ext cx="10569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Intermediates</a:t>
            </a:r>
            <a:endParaRPr lang="en-US" sz="1200" dirty="0"/>
          </a:p>
        </p:txBody>
      </p:sp>
      <p:sp>
        <p:nvSpPr>
          <p:cNvPr id="112" name="TextBox 111"/>
          <p:cNvSpPr txBox="1"/>
          <p:nvPr/>
        </p:nvSpPr>
        <p:spPr>
          <a:xfrm>
            <a:off x="3922063" y="1932007"/>
            <a:ext cx="10569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Intermediates</a:t>
            </a:r>
            <a:endParaRPr lang="en-US" sz="1200" dirty="0"/>
          </a:p>
        </p:txBody>
      </p:sp>
      <p:sp>
        <p:nvSpPr>
          <p:cNvPr id="113" name="TextBox 112"/>
          <p:cNvSpPr txBox="1"/>
          <p:nvPr/>
        </p:nvSpPr>
        <p:spPr>
          <a:xfrm>
            <a:off x="5804703" y="1932007"/>
            <a:ext cx="10569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Intermediates</a:t>
            </a:r>
            <a:endParaRPr lang="en-US" sz="1200" dirty="0"/>
          </a:p>
        </p:txBody>
      </p:sp>
      <p:sp>
        <p:nvSpPr>
          <p:cNvPr id="114" name="TextBox 113"/>
          <p:cNvSpPr txBox="1"/>
          <p:nvPr/>
        </p:nvSpPr>
        <p:spPr>
          <a:xfrm>
            <a:off x="7427263" y="1932007"/>
            <a:ext cx="10569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Intermediates</a:t>
            </a:r>
            <a:endParaRPr lang="en-US" sz="1200" dirty="0"/>
          </a:p>
        </p:txBody>
      </p:sp>
      <p:sp>
        <p:nvSpPr>
          <p:cNvPr id="124" name="Rounded Rectangle 123"/>
          <p:cNvSpPr/>
          <p:nvPr/>
        </p:nvSpPr>
        <p:spPr bwMode="auto">
          <a:xfrm>
            <a:off x="2416040" y="5257800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Reducer</a:t>
            </a:r>
          </a:p>
        </p:txBody>
      </p:sp>
      <p:cxnSp>
        <p:nvCxnSpPr>
          <p:cNvPr id="125" name="Straight Arrow Connector 124"/>
          <p:cNvCxnSpPr/>
          <p:nvPr/>
        </p:nvCxnSpPr>
        <p:spPr bwMode="auto">
          <a:xfrm rot="5400000">
            <a:off x="2835934" y="4990306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6" name="Rounded Rectangle 125"/>
          <p:cNvSpPr/>
          <p:nvPr/>
        </p:nvSpPr>
        <p:spPr bwMode="auto">
          <a:xfrm>
            <a:off x="4016240" y="5257006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latin typeface="Arial" charset="0"/>
              </a:rPr>
              <a:t>Reducer</a:t>
            </a:r>
          </a:p>
        </p:txBody>
      </p:sp>
      <p:cxnSp>
        <p:nvCxnSpPr>
          <p:cNvPr id="127" name="Straight Arrow Connector 126"/>
          <p:cNvCxnSpPr/>
          <p:nvPr/>
        </p:nvCxnSpPr>
        <p:spPr bwMode="auto">
          <a:xfrm rot="5400000">
            <a:off x="4436134" y="4990306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8" name="Rounded Rectangle 127"/>
          <p:cNvSpPr/>
          <p:nvPr/>
        </p:nvSpPr>
        <p:spPr bwMode="auto">
          <a:xfrm>
            <a:off x="5638800" y="5257006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latin typeface="Arial" charset="0"/>
              </a:rPr>
              <a:t>Reduce</a:t>
            </a:r>
          </a:p>
        </p:txBody>
      </p:sp>
      <p:cxnSp>
        <p:nvCxnSpPr>
          <p:cNvPr id="129" name="Straight Arrow Connector 128"/>
          <p:cNvCxnSpPr/>
          <p:nvPr/>
        </p:nvCxnSpPr>
        <p:spPr bwMode="auto">
          <a:xfrm rot="5400000">
            <a:off x="6058694" y="4990306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2505743" y="4447401"/>
            <a:ext cx="10569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Intermediates</a:t>
            </a:r>
            <a:endParaRPr lang="en-US" sz="1200" dirty="0"/>
          </a:p>
        </p:txBody>
      </p:sp>
      <p:sp>
        <p:nvSpPr>
          <p:cNvPr id="131" name="TextBox 130"/>
          <p:cNvSpPr txBox="1"/>
          <p:nvPr/>
        </p:nvSpPr>
        <p:spPr>
          <a:xfrm>
            <a:off x="4105943" y="4446607"/>
            <a:ext cx="10569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Intermediates</a:t>
            </a:r>
            <a:endParaRPr lang="en-US" sz="1200" dirty="0"/>
          </a:p>
        </p:txBody>
      </p:sp>
      <p:sp>
        <p:nvSpPr>
          <p:cNvPr id="132" name="TextBox 131"/>
          <p:cNvSpPr txBox="1"/>
          <p:nvPr/>
        </p:nvSpPr>
        <p:spPr>
          <a:xfrm>
            <a:off x="5728503" y="4446607"/>
            <a:ext cx="10569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Intermediates</a:t>
            </a:r>
            <a:endParaRPr lang="en-US" sz="1200" dirty="0"/>
          </a:p>
        </p:txBody>
      </p:sp>
      <p:cxnSp>
        <p:nvCxnSpPr>
          <p:cNvPr id="133" name="Straight Arrow Connector 132"/>
          <p:cNvCxnSpPr/>
          <p:nvPr/>
        </p:nvCxnSpPr>
        <p:spPr bwMode="auto">
          <a:xfrm>
            <a:off x="1295400" y="3276600"/>
            <a:ext cx="1600200" cy="1143000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 bwMode="auto">
          <a:xfrm>
            <a:off x="1295400" y="3276600"/>
            <a:ext cx="3200400" cy="1143000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 bwMode="auto">
          <a:xfrm>
            <a:off x="1295400" y="3276600"/>
            <a:ext cx="4724400" cy="1143000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>
            <a:stCxn id="102" idx="2"/>
          </p:cNvCxnSpPr>
          <p:nvPr/>
        </p:nvCxnSpPr>
        <p:spPr bwMode="auto">
          <a:xfrm rot="16200000" flipH="1">
            <a:off x="2361803" y="3809603"/>
            <a:ext cx="1143794" cy="76200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>
            <a:stCxn id="102" idx="2"/>
          </p:cNvCxnSpPr>
          <p:nvPr/>
        </p:nvCxnSpPr>
        <p:spPr bwMode="auto">
          <a:xfrm rot="16200000" flipH="1">
            <a:off x="3200003" y="2971403"/>
            <a:ext cx="1143794" cy="1752600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>
            <a:stCxn id="102" idx="2"/>
          </p:cNvCxnSpPr>
          <p:nvPr/>
        </p:nvCxnSpPr>
        <p:spPr bwMode="auto">
          <a:xfrm rot="16200000" flipH="1">
            <a:off x="3962003" y="2209403"/>
            <a:ext cx="1143794" cy="3276600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>
            <a:stCxn id="104" idx="2"/>
          </p:cNvCxnSpPr>
          <p:nvPr/>
        </p:nvCxnSpPr>
        <p:spPr bwMode="auto">
          <a:xfrm rot="5400000">
            <a:off x="3211183" y="3112623"/>
            <a:ext cx="1143794" cy="1470160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>
            <a:stCxn id="104" idx="2"/>
            <a:endCxn id="131" idx="0"/>
          </p:cNvCxnSpPr>
          <p:nvPr/>
        </p:nvCxnSpPr>
        <p:spPr bwMode="auto">
          <a:xfrm>
            <a:off x="4518160" y="3275806"/>
            <a:ext cx="116261" cy="1170801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stCxn id="104" idx="2"/>
            <a:endCxn id="132" idx="0"/>
          </p:cNvCxnSpPr>
          <p:nvPr/>
        </p:nvCxnSpPr>
        <p:spPr bwMode="auto">
          <a:xfrm>
            <a:off x="4518160" y="3275806"/>
            <a:ext cx="1738821" cy="1170801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>
            <a:stCxn id="106" idx="2"/>
          </p:cNvCxnSpPr>
          <p:nvPr/>
        </p:nvCxnSpPr>
        <p:spPr bwMode="auto">
          <a:xfrm rot="5400000">
            <a:off x="4228703" y="2247503"/>
            <a:ext cx="1143794" cy="3200400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stCxn id="108" idx="2"/>
          </p:cNvCxnSpPr>
          <p:nvPr/>
        </p:nvCxnSpPr>
        <p:spPr bwMode="auto">
          <a:xfrm rot="5400000">
            <a:off x="5154283" y="1550523"/>
            <a:ext cx="1143794" cy="4594360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>
            <a:stCxn id="106" idx="2"/>
          </p:cNvCxnSpPr>
          <p:nvPr/>
        </p:nvCxnSpPr>
        <p:spPr bwMode="auto">
          <a:xfrm rot="5400000">
            <a:off x="4990703" y="3009503"/>
            <a:ext cx="1143794" cy="1676400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108" idx="2"/>
          </p:cNvCxnSpPr>
          <p:nvPr/>
        </p:nvCxnSpPr>
        <p:spPr bwMode="auto">
          <a:xfrm rot="5400000">
            <a:off x="5878183" y="2274423"/>
            <a:ext cx="1143794" cy="3146560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stCxn id="106" idx="2"/>
          </p:cNvCxnSpPr>
          <p:nvPr/>
        </p:nvCxnSpPr>
        <p:spPr bwMode="auto">
          <a:xfrm rot="5400000">
            <a:off x="5777300" y="3823106"/>
            <a:ext cx="1170800" cy="76200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>
            <a:stCxn id="108" idx="2"/>
          </p:cNvCxnSpPr>
          <p:nvPr/>
        </p:nvCxnSpPr>
        <p:spPr bwMode="auto">
          <a:xfrm rot="5400000">
            <a:off x="6628209" y="3026037"/>
            <a:ext cx="1145382" cy="1644920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28600" y="3853190"/>
            <a:ext cx="16546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(combiners omitted here)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1076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611938"/>
            <a:ext cx="335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b="0" dirty="0">
                <a:solidFill>
                  <a:schemeClr val="bg2"/>
                </a:solidFill>
              </a:rPr>
              <a:t>Source: </a:t>
            </a:r>
            <a:r>
              <a:rPr lang="en-US" sz="1000" b="0" dirty="0" smtClean="0">
                <a:solidFill>
                  <a:schemeClr val="bg2"/>
                </a:solidFill>
              </a:rPr>
              <a:t>redrawn from a slide by </a:t>
            </a:r>
            <a:r>
              <a:rPr lang="en-US" sz="1000" b="0" dirty="0" err="1" smtClean="0">
                <a:solidFill>
                  <a:schemeClr val="bg2"/>
                </a:solidFill>
              </a:rPr>
              <a:t>Cloduera</a:t>
            </a:r>
            <a:r>
              <a:rPr lang="en-US" sz="1000" b="0" dirty="0" smtClean="0">
                <a:solidFill>
                  <a:schemeClr val="bg2"/>
                </a:solidFill>
              </a:rPr>
              <a:t>, cc-licensed</a:t>
            </a:r>
            <a:endParaRPr lang="en-US" sz="1000" b="0" dirty="0">
              <a:solidFill>
                <a:schemeClr val="bg2"/>
              </a:solidFill>
            </a:endParaRPr>
          </a:p>
        </p:txBody>
      </p:sp>
      <p:sp>
        <p:nvSpPr>
          <p:cNvPr id="124" name="Rounded Rectangle 123"/>
          <p:cNvSpPr/>
          <p:nvPr/>
        </p:nvSpPr>
        <p:spPr bwMode="auto">
          <a:xfrm>
            <a:off x="2416040" y="1676400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Reducer</a:t>
            </a:r>
          </a:p>
        </p:txBody>
      </p:sp>
      <p:sp>
        <p:nvSpPr>
          <p:cNvPr id="126" name="Rounded Rectangle 125"/>
          <p:cNvSpPr/>
          <p:nvPr/>
        </p:nvSpPr>
        <p:spPr bwMode="auto">
          <a:xfrm>
            <a:off x="4016240" y="1675606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latin typeface="Arial" charset="0"/>
              </a:rPr>
              <a:t>Reducer</a:t>
            </a:r>
          </a:p>
        </p:txBody>
      </p:sp>
      <p:sp>
        <p:nvSpPr>
          <p:cNvPr id="128" name="Rounded Rectangle 127"/>
          <p:cNvSpPr/>
          <p:nvPr/>
        </p:nvSpPr>
        <p:spPr bwMode="auto">
          <a:xfrm>
            <a:off x="5638800" y="1675606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latin typeface="Arial" charset="0"/>
              </a:rPr>
              <a:t>Reduce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209800" y="2514600"/>
            <a:ext cx="50292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2438400" y="3810000"/>
            <a:ext cx="13716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latin typeface="Arial" charset="0"/>
              </a:rPr>
              <a:t>Output File</a:t>
            </a:r>
          </a:p>
        </p:txBody>
      </p:sp>
      <p:sp>
        <p:nvSpPr>
          <p:cNvPr id="58" name="Rounded Rectangle 57"/>
          <p:cNvSpPr/>
          <p:nvPr/>
        </p:nvSpPr>
        <p:spPr bwMode="auto">
          <a:xfrm>
            <a:off x="2438400" y="2743200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RecordWriter</a:t>
            </a:r>
            <a:endParaRPr kumimoji="0" lang="en-US" sz="12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cxnSp>
        <p:nvCxnSpPr>
          <p:cNvPr id="70" name="Straight Arrow Connector 69"/>
          <p:cNvCxnSpPr/>
          <p:nvPr/>
        </p:nvCxnSpPr>
        <p:spPr bwMode="auto">
          <a:xfrm rot="5400000">
            <a:off x="2858294" y="3542506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 bwMode="auto">
          <a:xfrm rot="5400000">
            <a:off x="2858294" y="2475706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 rot="16200000">
            <a:off x="1362843" y="2820762"/>
            <a:ext cx="12337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OutputFormat</a:t>
            </a:r>
            <a:endParaRPr lang="en-US" sz="1400" dirty="0"/>
          </a:p>
        </p:txBody>
      </p:sp>
      <p:sp>
        <p:nvSpPr>
          <p:cNvPr id="92" name="Rectangle 91"/>
          <p:cNvSpPr/>
          <p:nvPr/>
        </p:nvSpPr>
        <p:spPr bwMode="auto">
          <a:xfrm>
            <a:off x="4038600" y="3810000"/>
            <a:ext cx="13716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latin typeface="Arial" charset="0"/>
              </a:rPr>
              <a:t>Output File</a:t>
            </a:r>
          </a:p>
        </p:txBody>
      </p:sp>
      <p:sp>
        <p:nvSpPr>
          <p:cNvPr id="93" name="Rounded Rectangle 92"/>
          <p:cNvSpPr/>
          <p:nvPr/>
        </p:nvSpPr>
        <p:spPr bwMode="auto">
          <a:xfrm>
            <a:off x="4038600" y="2743200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RecordWriter</a:t>
            </a:r>
            <a:endParaRPr kumimoji="0" lang="en-US" sz="12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cxnSp>
        <p:nvCxnSpPr>
          <p:cNvPr id="94" name="Straight Arrow Connector 93"/>
          <p:cNvCxnSpPr/>
          <p:nvPr/>
        </p:nvCxnSpPr>
        <p:spPr bwMode="auto">
          <a:xfrm rot="5400000">
            <a:off x="4458494" y="3542506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 bwMode="auto">
          <a:xfrm rot="5400000">
            <a:off x="4458494" y="2475706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 bwMode="auto">
          <a:xfrm>
            <a:off x="5638800" y="3810000"/>
            <a:ext cx="13716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latin typeface="Arial" charset="0"/>
              </a:rPr>
              <a:t>Output File</a:t>
            </a:r>
          </a:p>
        </p:txBody>
      </p:sp>
      <p:sp>
        <p:nvSpPr>
          <p:cNvPr id="97" name="Rounded Rectangle 96"/>
          <p:cNvSpPr/>
          <p:nvPr/>
        </p:nvSpPr>
        <p:spPr bwMode="auto">
          <a:xfrm>
            <a:off x="5638800" y="2743200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RecordWriter</a:t>
            </a:r>
            <a:endParaRPr kumimoji="0" lang="en-US" sz="12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cxnSp>
        <p:nvCxnSpPr>
          <p:cNvPr id="98" name="Straight Arrow Connector 97"/>
          <p:cNvCxnSpPr/>
          <p:nvPr/>
        </p:nvCxnSpPr>
        <p:spPr bwMode="auto">
          <a:xfrm rot="5400000">
            <a:off x="6058694" y="3542506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 bwMode="auto">
          <a:xfrm rot="5400000">
            <a:off x="6058694" y="2475706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6520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Shuffle and Sort in Hadoop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Probably the most complex aspect of MapReduce</a:t>
            </a:r>
          </a:p>
          <a:p>
            <a:r>
              <a:rPr lang="en-US" dirty="0" smtClean="0"/>
              <a:t>Map side</a:t>
            </a:r>
          </a:p>
          <a:p>
            <a:pPr lvl="1"/>
            <a:r>
              <a:rPr lang="en-US" dirty="0" smtClean="0"/>
              <a:t>Map outputs are buffered in memory in a circular buffer</a:t>
            </a:r>
          </a:p>
          <a:p>
            <a:pPr lvl="1"/>
            <a:r>
              <a:rPr lang="en-US" dirty="0" smtClean="0"/>
              <a:t>When buffer reaches threshold, contents are “spilled” to disk</a:t>
            </a:r>
          </a:p>
          <a:p>
            <a:pPr lvl="1"/>
            <a:r>
              <a:rPr lang="en-US" dirty="0" smtClean="0"/>
              <a:t>Spills merged in a single, partitioned file (sorted within each partition): combiner runs during the merges</a:t>
            </a:r>
          </a:p>
          <a:p>
            <a:r>
              <a:rPr lang="en-US" dirty="0" smtClean="0"/>
              <a:t>Reduce side</a:t>
            </a:r>
          </a:p>
          <a:p>
            <a:pPr lvl="1"/>
            <a:r>
              <a:rPr lang="en-US" dirty="0" smtClean="0"/>
              <a:t>First, map outputs are copied over to reducer machine</a:t>
            </a:r>
          </a:p>
          <a:p>
            <a:pPr lvl="1"/>
            <a:r>
              <a:rPr lang="en-US" dirty="0" smtClean="0"/>
              <a:t>“Sort” is a multi-pass merge of map outputs (happens in memory and on disk): combiner runs during the merges</a:t>
            </a:r>
          </a:p>
          <a:p>
            <a:pPr lvl="1"/>
            <a:r>
              <a:rPr lang="en-US" dirty="0" smtClean="0"/>
              <a:t>Final merge pass goes directly into reducer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71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Shuffle and Sort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685800" y="1524000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Mapper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7315200" y="2286000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Reducer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685800" y="2590800"/>
            <a:ext cx="1371600" cy="1371600"/>
            <a:chOff x="1219200" y="3200400"/>
            <a:chExt cx="1371600" cy="1371600"/>
          </a:xfrm>
        </p:grpSpPr>
        <p:sp>
          <p:nvSpPr>
            <p:cNvPr id="7" name="Oval 6"/>
            <p:cNvSpPr/>
            <p:nvPr/>
          </p:nvSpPr>
          <p:spPr bwMode="auto">
            <a:xfrm>
              <a:off x="1219200" y="3200400"/>
              <a:ext cx="1371600" cy="13716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1371600" y="3352800"/>
              <a:ext cx="1066800" cy="1066800"/>
            </a:xfrm>
            <a:prstGeom prst="ellipse">
              <a:avLst/>
            </a:prstGeom>
            <a:solidFill>
              <a:schemeClr val="tx1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Rectangle 8"/>
          <p:cNvSpPr/>
          <p:nvPr/>
        </p:nvSpPr>
        <p:spPr bwMode="auto">
          <a:xfrm>
            <a:off x="1447800" y="4800600"/>
            <a:ext cx="762000" cy="228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38200" y="4495800"/>
            <a:ext cx="762000" cy="228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057400" y="4495800"/>
            <a:ext cx="762000" cy="228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895600" y="2438400"/>
            <a:ext cx="762000" cy="228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895600" y="2667000"/>
            <a:ext cx="762000" cy="228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895600" y="2895600"/>
            <a:ext cx="762000" cy="228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895600" y="3124200"/>
            <a:ext cx="762000" cy="228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953000" y="2133600"/>
            <a:ext cx="762000" cy="228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953000" y="2438400"/>
            <a:ext cx="762000" cy="228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953000" y="2743200"/>
            <a:ext cx="762000" cy="228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rot="5400000">
            <a:off x="1181100" y="2324100"/>
            <a:ext cx="381000" cy="1588"/>
          </a:xfrm>
          <a:prstGeom prst="straightConnector1">
            <a:avLst/>
          </a:prstGeom>
          <a:ln w="19050"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 bwMode="auto">
          <a:xfrm rot="5400000">
            <a:off x="1181894" y="4228306"/>
            <a:ext cx="381000" cy="1588"/>
          </a:xfrm>
          <a:prstGeom prst="straightConnector1">
            <a:avLst/>
          </a:prstGeom>
          <a:ln w="19050"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 bwMode="auto">
          <a:xfrm rot="16200000" flipH="1">
            <a:off x="1372394" y="4191794"/>
            <a:ext cx="609600" cy="303212"/>
          </a:xfrm>
          <a:prstGeom prst="straightConnector1">
            <a:avLst/>
          </a:prstGeom>
          <a:ln w="19050"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 bwMode="auto">
          <a:xfrm rot="16200000" flipH="1">
            <a:off x="1753394" y="4039394"/>
            <a:ext cx="381000" cy="379412"/>
          </a:xfrm>
          <a:prstGeom prst="straightConnector1">
            <a:avLst/>
          </a:prstGeom>
          <a:ln w="19050"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 bwMode="auto">
          <a:xfrm rot="5400000" flipH="1" flipV="1">
            <a:off x="2362200" y="3733800"/>
            <a:ext cx="838200" cy="381000"/>
          </a:xfrm>
          <a:prstGeom prst="straightConnector1">
            <a:avLst/>
          </a:prstGeom>
          <a:ln w="19050"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2" idx="3"/>
            <a:endCxn id="17" idx="1"/>
          </p:cNvCxnSpPr>
          <p:nvPr/>
        </p:nvCxnSpPr>
        <p:spPr bwMode="auto">
          <a:xfrm flipV="1">
            <a:off x="3657600" y="2247900"/>
            <a:ext cx="1295400" cy="304800"/>
          </a:xfrm>
          <a:prstGeom prst="straightConnector1">
            <a:avLst/>
          </a:prstGeom>
          <a:ln w="19050">
            <a:headEnd type="arrow" w="med" len="med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18" idx="1"/>
          </p:cNvCxnSpPr>
          <p:nvPr/>
        </p:nvCxnSpPr>
        <p:spPr bwMode="auto">
          <a:xfrm rot="5400000" flipH="1" flipV="1">
            <a:off x="2152650" y="3143250"/>
            <a:ext cx="3390900" cy="2209800"/>
          </a:xfrm>
          <a:prstGeom prst="straightConnector1">
            <a:avLst/>
          </a:prstGeom>
          <a:ln w="19050">
            <a:headEnd type="arrow" w="med" len="med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19" idx="1"/>
          </p:cNvCxnSpPr>
          <p:nvPr/>
        </p:nvCxnSpPr>
        <p:spPr bwMode="auto">
          <a:xfrm rot="5400000" flipH="1" flipV="1">
            <a:off x="2419350" y="3409950"/>
            <a:ext cx="3086100" cy="1981200"/>
          </a:xfrm>
          <a:prstGeom prst="straightConnector1">
            <a:avLst/>
          </a:prstGeom>
          <a:ln w="19050">
            <a:headEnd type="arrow" w="med" len="med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148854" y="5943600"/>
            <a:ext cx="14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</a:t>
            </a:r>
            <a:r>
              <a:rPr lang="en-US" sz="18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mappers</a:t>
            </a:r>
            <a:endParaRPr lang="en-US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6" name="Straight Arrow Connector 45"/>
          <p:cNvCxnSpPr>
            <a:stCxn id="13" idx="3"/>
          </p:cNvCxnSpPr>
          <p:nvPr/>
        </p:nvCxnSpPr>
        <p:spPr bwMode="auto">
          <a:xfrm>
            <a:off x="3657600" y="2781300"/>
            <a:ext cx="2057400" cy="2019300"/>
          </a:xfrm>
          <a:prstGeom prst="straightConnector1">
            <a:avLst/>
          </a:prstGeom>
          <a:ln w="19050">
            <a:headEnd type="arrow" w="med" len="med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4" idx="3"/>
          </p:cNvCxnSpPr>
          <p:nvPr/>
        </p:nvCxnSpPr>
        <p:spPr bwMode="auto">
          <a:xfrm>
            <a:off x="3657600" y="3009900"/>
            <a:ext cx="1828800" cy="1790700"/>
          </a:xfrm>
          <a:prstGeom prst="straightConnector1">
            <a:avLst/>
          </a:prstGeom>
          <a:ln w="19050">
            <a:headEnd type="arrow" w="med" len="med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5" idx="3"/>
          </p:cNvCxnSpPr>
          <p:nvPr/>
        </p:nvCxnSpPr>
        <p:spPr bwMode="auto">
          <a:xfrm>
            <a:off x="3657600" y="3238500"/>
            <a:ext cx="1600200" cy="1562100"/>
          </a:xfrm>
          <a:prstGeom prst="straightConnector1">
            <a:avLst/>
          </a:prstGeom>
          <a:ln w="19050">
            <a:headEnd type="arrow" w="med" len="med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815854" y="4843046"/>
            <a:ext cx="14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reducers</a:t>
            </a:r>
            <a:endParaRPr lang="en-US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62001" y="305818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circular buffer </a:t>
            </a:r>
            <a:br>
              <a:rPr lang="en-US" sz="14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(in memory)</a:t>
            </a:r>
            <a:endParaRPr lang="en-US" sz="1400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71111" y="5029200"/>
            <a:ext cx="12522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spills (on disk)</a:t>
            </a:r>
            <a:endParaRPr lang="en-US" sz="1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650203" y="1905000"/>
            <a:ext cx="1189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merged spills </a:t>
            </a:r>
            <a:b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(on disk)</a:t>
            </a:r>
            <a:endParaRPr lang="en-US" sz="1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585594" y="1600200"/>
            <a:ext cx="14814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intermediate files </a:t>
            </a:r>
            <a:b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(on disk)</a:t>
            </a:r>
            <a:endParaRPr lang="en-US" sz="1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4" name="Straight Arrow Connector 73"/>
          <p:cNvCxnSpPr>
            <a:endCxn id="17" idx="3"/>
          </p:cNvCxnSpPr>
          <p:nvPr/>
        </p:nvCxnSpPr>
        <p:spPr bwMode="auto">
          <a:xfrm rot="10800000">
            <a:off x="5715000" y="2247900"/>
            <a:ext cx="1600200" cy="190500"/>
          </a:xfrm>
          <a:prstGeom prst="straightConnector1">
            <a:avLst/>
          </a:prstGeom>
          <a:ln w="19050">
            <a:headEnd type="arrow" w="med" len="med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6" idx="1"/>
            <a:endCxn id="18" idx="3"/>
          </p:cNvCxnSpPr>
          <p:nvPr/>
        </p:nvCxnSpPr>
        <p:spPr bwMode="auto">
          <a:xfrm rot="10800000">
            <a:off x="5715000" y="2552700"/>
            <a:ext cx="1600200" cy="1588"/>
          </a:xfrm>
          <a:prstGeom prst="straightConnector1">
            <a:avLst/>
          </a:prstGeom>
          <a:ln w="19050">
            <a:headEnd type="arrow" w="med" len="med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endCxn id="19" idx="3"/>
          </p:cNvCxnSpPr>
          <p:nvPr/>
        </p:nvCxnSpPr>
        <p:spPr bwMode="auto">
          <a:xfrm rot="10800000" flipV="1">
            <a:off x="5715000" y="2667000"/>
            <a:ext cx="1600200" cy="190500"/>
          </a:xfrm>
          <a:prstGeom prst="straightConnector1">
            <a:avLst/>
          </a:prstGeom>
          <a:ln w="19050">
            <a:headEnd type="arrow" w="med" len="med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6" name="Rounded Rectangle 85"/>
          <p:cNvSpPr/>
          <p:nvPr/>
        </p:nvSpPr>
        <p:spPr bwMode="auto">
          <a:xfrm>
            <a:off x="2286000" y="3733800"/>
            <a:ext cx="11430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Combiner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Rounded Rectangle 86"/>
          <p:cNvSpPr/>
          <p:nvPr/>
        </p:nvSpPr>
        <p:spPr bwMode="auto">
          <a:xfrm>
            <a:off x="5943600" y="2362200"/>
            <a:ext cx="11430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Combiner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047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Hadoop Workflow</a:t>
            </a:r>
            <a:endParaRPr lang="en-US" dirty="0"/>
          </a:p>
        </p:txBody>
      </p:sp>
      <p:grpSp>
        <p:nvGrpSpPr>
          <p:cNvPr id="26" name="Group 23"/>
          <p:cNvGrpSpPr>
            <a:grpSpLocks/>
          </p:cNvGrpSpPr>
          <p:nvPr/>
        </p:nvGrpSpPr>
        <p:grpSpPr bwMode="auto">
          <a:xfrm>
            <a:off x="5778500" y="2667000"/>
            <a:ext cx="2928938" cy="1588206"/>
            <a:chOff x="5778500" y="2667000"/>
            <a:chExt cx="2928938" cy="1588630"/>
          </a:xfrm>
        </p:grpSpPr>
        <p:pic>
          <p:nvPicPr>
            <p:cNvPr id="27" name="Picture 33" descr="MCj0435242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988300" y="2667000"/>
              <a:ext cx="719138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33" descr="MCj0435242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20000" y="2667000"/>
              <a:ext cx="719138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3" descr="MCj0435242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251700" y="2667000"/>
              <a:ext cx="719138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33" descr="MCj0435242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83400" y="2667000"/>
              <a:ext cx="719138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" name="TextBox 7"/>
            <p:cNvSpPr txBox="1">
              <a:spLocks noChangeArrowheads="1"/>
            </p:cNvSpPr>
            <p:nvPr/>
          </p:nvSpPr>
          <p:spPr bwMode="auto">
            <a:xfrm>
              <a:off x="6400800" y="3886199"/>
              <a:ext cx="2044149" cy="369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ill Sans"/>
                  <a:cs typeface="Gill Sans"/>
                </a:rPr>
                <a:t>Hadoop Cluster</a:t>
              </a:r>
            </a:p>
          </p:txBody>
        </p:sp>
        <p:pic>
          <p:nvPicPr>
            <p:cNvPr id="32" name="Picture 33" descr="MCj0435242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515100" y="2667000"/>
              <a:ext cx="719138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33" descr="MCj0435242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146800" y="2667000"/>
              <a:ext cx="719138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33" descr="MCj0435242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78500" y="2667000"/>
              <a:ext cx="719138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5" name="Picture 3" descr="MCj041147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514600"/>
            <a:ext cx="197167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extBox 12"/>
          <p:cNvSpPr txBox="1">
            <a:spLocks noChangeArrowheads="1"/>
          </p:cNvSpPr>
          <p:nvPr/>
        </p:nvSpPr>
        <p:spPr bwMode="auto">
          <a:xfrm>
            <a:off x="1371600" y="4038600"/>
            <a:ext cx="6078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ill Sans"/>
                <a:cs typeface="Gill Sans"/>
              </a:rPr>
              <a:t>You</a:t>
            </a:r>
          </a:p>
        </p:txBody>
      </p:sp>
      <p:sp>
        <p:nvSpPr>
          <p:cNvPr id="37" name="Curved Down Arrow 36"/>
          <p:cNvSpPr>
            <a:spLocks noChangeArrowheads="1"/>
          </p:cNvSpPr>
          <p:nvPr/>
        </p:nvSpPr>
        <p:spPr bwMode="auto">
          <a:xfrm>
            <a:off x="2590800" y="1600200"/>
            <a:ext cx="3429000" cy="7620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"/>
              <a:cs typeface="Gill Sans"/>
            </a:endParaRPr>
          </a:p>
        </p:txBody>
      </p:sp>
      <p:sp>
        <p:nvSpPr>
          <p:cNvPr id="38" name="Curved Down Arrow 37"/>
          <p:cNvSpPr>
            <a:spLocks noChangeArrowheads="1"/>
          </p:cNvSpPr>
          <p:nvPr/>
        </p:nvSpPr>
        <p:spPr bwMode="auto">
          <a:xfrm rot="10800000">
            <a:off x="2590800" y="4267200"/>
            <a:ext cx="3429000" cy="7620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"/>
              <a:cs typeface="Gill Sans"/>
            </a:endParaRPr>
          </a:p>
        </p:txBody>
      </p:sp>
      <p:sp>
        <p:nvSpPr>
          <p:cNvPr id="39" name="Right Arrow 38"/>
          <p:cNvSpPr>
            <a:spLocks noChangeArrowheads="1"/>
          </p:cNvSpPr>
          <p:nvPr/>
        </p:nvSpPr>
        <p:spPr bwMode="auto">
          <a:xfrm>
            <a:off x="3124200" y="3124200"/>
            <a:ext cx="2286000" cy="304800"/>
          </a:xfrm>
          <a:prstGeom prst="rightArrow">
            <a:avLst>
              <a:gd name="adj1" fmla="val 50000"/>
              <a:gd name="adj2" fmla="val 50000"/>
            </a:avLst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"/>
              <a:cs typeface="Gill Sans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5510213" y="1459468"/>
            <a:ext cx="26532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ill Sans"/>
                <a:cs typeface="Gill Sans"/>
              </a:rPr>
              <a:t>1. Load data into HDFS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443038" y="2362200"/>
            <a:ext cx="26709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ill Sans"/>
                <a:cs typeface="Gill Sans"/>
              </a:rPr>
              <a:t>2. Develop code locally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3048000" y="3395663"/>
            <a:ext cx="29738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ill Sans"/>
                <a:cs typeface="Gill Sans"/>
              </a:rPr>
              <a:t>3. Submit MapReduce job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3048000" y="3657600"/>
            <a:ext cx="24657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ill Sans"/>
                <a:cs typeface="Gill Sans"/>
              </a:rPr>
              <a:t>3a. Go back to Step 2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5510213" y="4826000"/>
            <a:ext cx="27997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kern="0" dirty="0" smtClean="0">
                <a:solidFill>
                  <a:schemeClr val="bg1"/>
                </a:solidFill>
                <a:latin typeface="Gill Sans"/>
                <a:cs typeface="Gill Sans"/>
              </a:rPr>
              <a:t>4. Retrieve data from HDFS</a:t>
            </a:r>
          </a:p>
        </p:txBody>
      </p:sp>
    </p:spTree>
    <p:extLst>
      <p:ext uri="{BB962C8B-B14F-4D97-AF65-F5344CB8AC3E}">
        <p14:creationId xmlns:p14="http://schemas.microsoft.com/office/powerpoint/2010/main" val="3635537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40" grpId="0"/>
      <p:bldP spid="41" grpId="0"/>
      <p:bldP spid="42" grpId="0"/>
      <p:bldP spid="43" grpId="0"/>
      <p:bldP spid="4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Recommended Workflow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Here’s how it works:</a:t>
            </a:r>
          </a:p>
          <a:p>
            <a:pPr lvl="1"/>
            <a:r>
              <a:rPr lang="en-US" dirty="0" smtClean="0"/>
              <a:t>Develop code in local development environment on host machine</a:t>
            </a:r>
          </a:p>
          <a:p>
            <a:pPr lvl="1"/>
            <a:r>
              <a:rPr lang="en-US" dirty="0" smtClean="0"/>
              <a:t>Build distribution on host machine</a:t>
            </a:r>
          </a:p>
          <a:p>
            <a:pPr lvl="1"/>
            <a:r>
              <a:rPr lang="en-US" dirty="0" smtClean="0"/>
              <a:t>Check out copy of code on VM</a:t>
            </a:r>
          </a:p>
          <a:p>
            <a:pPr lvl="1"/>
            <a:r>
              <a:rPr lang="en-US" dirty="0" smtClean="0"/>
              <a:t>Copy (i.e., </a:t>
            </a:r>
            <a:r>
              <a:rPr lang="en-US" dirty="0" err="1" smtClean="0"/>
              <a:t>scp</a:t>
            </a:r>
            <a:r>
              <a:rPr lang="en-US" dirty="0" smtClean="0"/>
              <a:t>) jars over to VM (in same directory structure)</a:t>
            </a:r>
          </a:p>
          <a:p>
            <a:pPr lvl="1"/>
            <a:r>
              <a:rPr lang="en-US" dirty="0" smtClean="0"/>
              <a:t>Run job on VM</a:t>
            </a:r>
          </a:p>
          <a:p>
            <a:pPr lvl="1"/>
            <a:r>
              <a:rPr lang="en-US" dirty="0" smtClean="0"/>
              <a:t>Iterate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Commit code on host machine and push</a:t>
            </a:r>
          </a:p>
          <a:p>
            <a:pPr lvl="1"/>
            <a:r>
              <a:rPr lang="en-US" dirty="0" smtClean="0"/>
              <a:t>Pull from inside VM, verify</a:t>
            </a:r>
          </a:p>
          <a:p>
            <a:r>
              <a:rPr lang="en-US" dirty="0" smtClean="0"/>
              <a:t>Avoid using the UI of the VM</a:t>
            </a:r>
          </a:p>
          <a:p>
            <a:pPr lvl="1"/>
            <a:r>
              <a:rPr lang="en-US" dirty="0" smtClean="0"/>
              <a:t>Directly </a:t>
            </a:r>
            <a:r>
              <a:rPr lang="en-US" dirty="0" err="1" smtClean="0"/>
              <a:t>ssh</a:t>
            </a:r>
            <a:r>
              <a:rPr lang="en-US" dirty="0" smtClean="0"/>
              <a:t> into the VM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844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References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Jimmy Lin and Chris Dyer, “Data-Intensive Text Processing with MapReduce”, Ch.1-3 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0380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 Hadoop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First, take a deep breath</a:t>
            </a:r>
          </a:p>
          <a:p>
            <a:r>
              <a:rPr lang="en-US" dirty="0" smtClean="0"/>
              <a:t>Start small, start locally</a:t>
            </a:r>
          </a:p>
          <a:p>
            <a:r>
              <a:rPr lang="en-US" dirty="0" smtClean="0"/>
              <a:t>Build incrementally</a:t>
            </a:r>
          </a:p>
        </p:txBody>
      </p:sp>
    </p:spTree>
    <p:extLst>
      <p:ext uri="{BB962C8B-B14F-4D97-AF65-F5344CB8AC3E}">
        <p14:creationId xmlns:p14="http://schemas.microsoft.com/office/powerpoint/2010/main" val="2425176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Execution Environments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ways to run code:</a:t>
            </a:r>
          </a:p>
          <a:p>
            <a:pPr lvl="1"/>
            <a:r>
              <a:rPr lang="en-US" dirty="0" smtClean="0"/>
              <a:t>Plain Java</a:t>
            </a:r>
          </a:p>
          <a:p>
            <a:pPr lvl="1"/>
            <a:r>
              <a:rPr lang="en-US" dirty="0" smtClean="0"/>
              <a:t>Local (standalone) mode</a:t>
            </a:r>
          </a:p>
          <a:p>
            <a:pPr lvl="1"/>
            <a:r>
              <a:rPr lang="en-US" dirty="0" smtClean="0"/>
              <a:t>Pseudo-distributed mode</a:t>
            </a:r>
          </a:p>
          <a:p>
            <a:pPr lvl="1"/>
            <a:r>
              <a:rPr lang="en-US" dirty="0" smtClean="0"/>
              <a:t>Fully-distributed mode</a:t>
            </a:r>
          </a:p>
          <a:p>
            <a:r>
              <a:rPr lang="en-US" dirty="0" smtClean="0"/>
              <a:t>Learn what’s good for what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047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Hadoop Debugging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Good </a:t>
            </a:r>
            <a:r>
              <a:rPr lang="en-US" dirty="0" err="1" smtClean="0"/>
              <a:t>ol</a:t>
            </a:r>
            <a:r>
              <a:rPr lang="en-US" dirty="0" smtClean="0"/>
              <a:t>’ </a:t>
            </a:r>
            <a:r>
              <a:rPr lang="en-US" dirty="0" err="1" smtClean="0">
                <a:solidFill>
                  <a:srgbClr val="0000FF"/>
                </a:solidFill>
              </a:rPr>
              <a:t>System.out.println</a:t>
            </a:r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dirty="0" smtClean="0"/>
              <a:t>Learn </a:t>
            </a:r>
            <a:r>
              <a:rPr lang="en-US" dirty="0"/>
              <a:t>to use the </a:t>
            </a:r>
            <a:r>
              <a:rPr lang="en-US" dirty="0" err="1"/>
              <a:t>webapp</a:t>
            </a:r>
            <a:r>
              <a:rPr lang="en-US" dirty="0"/>
              <a:t> to access logs</a:t>
            </a:r>
          </a:p>
          <a:p>
            <a:pPr lvl="1"/>
            <a:r>
              <a:rPr lang="en-US" dirty="0" smtClean="0"/>
              <a:t>Logging </a:t>
            </a:r>
            <a:r>
              <a:rPr lang="en-US" dirty="0"/>
              <a:t>preferred over </a:t>
            </a:r>
            <a:r>
              <a:rPr lang="en-US" dirty="0" err="1" smtClean="0"/>
              <a:t>System.out.println</a:t>
            </a:r>
            <a:endParaRPr lang="en-US" dirty="0" smtClean="0"/>
          </a:p>
          <a:p>
            <a:pPr lvl="1"/>
            <a:r>
              <a:rPr lang="en-US" dirty="0" smtClean="0"/>
              <a:t>Be careful how much you log!</a:t>
            </a:r>
          </a:p>
          <a:p>
            <a:r>
              <a:rPr lang="en-US" dirty="0" smtClean="0"/>
              <a:t>Fail </a:t>
            </a:r>
            <a:r>
              <a:rPr lang="en-US" dirty="0"/>
              <a:t>on </a:t>
            </a:r>
            <a:r>
              <a:rPr lang="en-US" dirty="0" smtClean="0"/>
              <a:t>success</a:t>
            </a:r>
          </a:p>
          <a:p>
            <a:pPr lvl="1"/>
            <a:r>
              <a:rPr lang="en-US" dirty="0" smtClean="0"/>
              <a:t>Throw </a:t>
            </a:r>
            <a:r>
              <a:rPr lang="en-US" dirty="0" err="1"/>
              <a:t>RuntimeExceptions</a:t>
            </a:r>
            <a:r>
              <a:rPr lang="en-US" dirty="0"/>
              <a:t> and capture state</a:t>
            </a:r>
          </a:p>
          <a:p>
            <a:r>
              <a:rPr lang="en-US" dirty="0" smtClean="0"/>
              <a:t>Programming is still programming</a:t>
            </a:r>
          </a:p>
          <a:p>
            <a:pPr lvl="1"/>
            <a:r>
              <a:rPr lang="en-US" dirty="0" smtClean="0"/>
              <a:t>Use Hadoop as the “glue”</a:t>
            </a:r>
          </a:p>
          <a:p>
            <a:pPr lvl="1"/>
            <a:r>
              <a:rPr lang="en-US" dirty="0" smtClean="0"/>
              <a:t>Implement </a:t>
            </a:r>
            <a:r>
              <a:rPr lang="en-US" dirty="0"/>
              <a:t>core functionality outside mappers and </a:t>
            </a:r>
            <a:r>
              <a:rPr lang="en-US" dirty="0" smtClean="0"/>
              <a:t>reducers</a:t>
            </a:r>
            <a:endParaRPr lang="en-US" dirty="0"/>
          </a:p>
          <a:p>
            <a:pPr lvl="1"/>
            <a:r>
              <a:rPr lang="en-US" dirty="0" smtClean="0"/>
              <a:t>Independently test (e.g., unit testing)</a:t>
            </a:r>
          </a:p>
          <a:p>
            <a:pPr lvl="1"/>
            <a:r>
              <a:rPr lang="en-US" dirty="0" smtClean="0"/>
              <a:t>Compose (tested) components in mappers and reducers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632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Thanks for Your Attention!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478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Divide and Conquer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057400" y="1676400"/>
            <a:ext cx="35052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800" b="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“Work”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47800" y="2819400"/>
            <a:ext cx="12192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0" anchor="ctr"/>
          <a:lstStyle/>
          <a:p>
            <a:pPr algn="ctr"/>
            <a:r>
              <a:rPr lang="en-US" sz="1800" b="0" i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1800" b="0" i="1" baseline="-2500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cxnSp>
        <p:nvCxnSpPr>
          <p:cNvPr id="8" name="Straight Arrow Connector 7"/>
          <p:cNvCxnSpPr>
            <a:cxnSpLocks noChangeShapeType="1"/>
          </p:cNvCxnSpPr>
          <p:nvPr/>
        </p:nvCxnSpPr>
        <p:spPr bwMode="auto">
          <a:xfrm rot="5400000">
            <a:off x="3504407" y="2439194"/>
            <a:ext cx="609600" cy="1587"/>
          </a:xfrm>
          <a:prstGeom prst="straightConnector1">
            <a:avLst/>
          </a:prstGeom>
          <a:ln w="15875"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cxnSpLocks noChangeShapeType="1"/>
          </p:cNvCxnSpPr>
          <p:nvPr/>
        </p:nvCxnSpPr>
        <p:spPr bwMode="auto">
          <a:xfrm>
            <a:off x="4572000" y="2133600"/>
            <a:ext cx="762000" cy="609600"/>
          </a:xfrm>
          <a:prstGeom prst="straightConnector1">
            <a:avLst/>
          </a:prstGeom>
          <a:ln w="15875"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cxnSpLocks noChangeShapeType="1"/>
          </p:cNvCxnSpPr>
          <p:nvPr/>
        </p:nvCxnSpPr>
        <p:spPr bwMode="auto">
          <a:xfrm flipH="1">
            <a:off x="2286000" y="2133600"/>
            <a:ext cx="762000" cy="609600"/>
          </a:xfrm>
          <a:prstGeom prst="straightConnector1">
            <a:avLst/>
          </a:prstGeom>
          <a:ln w="15875"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200400" y="2819400"/>
            <a:ext cx="12192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0" anchor="ctr"/>
          <a:lstStyle/>
          <a:p>
            <a:pPr algn="ctr"/>
            <a:r>
              <a:rPr lang="en-US" sz="1800" b="0" i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1800" b="0" i="1" baseline="-2500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876800" y="2819400"/>
            <a:ext cx="12192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0" anchor="ctr"/>
          <a:lstStyle/>
          <a:p>
            <a:pPr algn="ctr"/>
            <a:r>
              <a:rPr lang="en-US" sz="1800" b="0" i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1800" b="0" i="1" baseline="-25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47800" y="4038600"/>
            <a:ext cx="12192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tIns="0" anchor="ctr"/>
          <a:lstStyle/>
          <a:p>
            <a:pPr algn="ctr"/>
            <a:r>
              <a:rPr lang="en-US" sz="1800" b="0" i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800" b="0" i="1" baseline="-25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200400" y="4038600"/>
            <a:ext cx="12192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tIns="0" anchor="ctr"/>
          <a:lstStyle/>
          <a:p>
            <a:pPr algn="ctr"/>
            <a:r>
              <a:rPr lang="en-US" sz="1800" b="0" i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800" b="0" i="1" baseline="-2500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4876800" y="4038600"/>
            <a:ext cx="12192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tIns="0" anchor="ctr"/>
          <a:lstStyle/>
          <a:p>
            <a:pPr algn="ctr"/>
            <a:r>
              <a:rPr lang="en-US" sz="1800" b="0" i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800" b="0" i="1" baseline="-25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cxnSp>
        <p:nvCxnSpPr>
          <p:cNvPr id="18" name="Straight Arrow Connector 17"/>
          <p:cNvCxnSpPr>
            <a:cxnSpLocks noChangeShapeType="1"/>
          </p:cNvCxnSpPr>
          <p:nvPr/>
        </p:nvCxnSpPr>
        <p:spPr bwMode="auto">
          <a:xfrm rot="5400000">
            <a:off x="3505994" y="3656806"/>
            <a:ext cx="609600" cy="1588"/>
          </a:xfrm>
          <a:prstGeom prst="straightConnector1">
            <a:avLst/>
          </a:prstGeom>
          <a:ln w="15875"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cxnSpLocks noChangeShapeType="1"/>
          </p:cNvCxnSpPr>
          <p:nvPr/>
        </p:nvCxnSpPr>
        <p:spPr bwMode="auto">
          <a:xfrm rot="5400000">
            <a:off x="5180807" y="3656806"/>
            <a:ext cx="609600" cy="1587"/>
          </a:xfrm>
          <a:prstGeom prst="straightConnector1">
            <a:avLst/>
          </a:prstGeom>
          <a:ln w="15875"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 noChangeShapeType="1"/>
          </p:cNvCxnSpPr>
          <p:nvPr/>
        </p:nvCxnSpPr>
        <p:spPr bwMode="auto">
          <a:xfrm rot="5400000">
            <a:off x="1753394" y="3656806"/>
            <a:ext cx="609600" cy="1588"/>
          </a:xfrm>
          <a:prstGeom prst="straightConnector1">
            <a:avLst/>
          </a:prstGeom>
          <a:ln w="15875"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057400" y="5334000"/>
            <a:ext cx="35052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800" b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“Result”</a:t>
            </a:r>
          </a:p>
        </p:txBody>
      </p:sp>
      <p:cxnSp>
        <p:nvCxnSpPr>
          <p:cNvPr id="22" name="Straight Arrow Connector 21"/>
          <p:cNvCxnSpPr>
            <a:cxnSpLocks noChangeShapeType="1"/>
          </p:cNvCxnSpPr>
          <p:nvPr/>
        </p:nvCxnSpPr>
        <p:spPr bwMode="auto">
          <a:xfrm rot="5400000">
            <a:off x="3505994" y="4876006"/>
            <a:ext cx="609600" cy="1588"/>
          </a:xfrm>
          <a:prstGeom prst="straightConnector1">
            <a:avLst/>
          </a:prstGeom>
          <a:ln w="15875"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cxnSpLocks noChangeShapeType="1"/>
          </p:cNvCxnSpPr>
          <p:nvPr/>
        </p:nvCxnSpPr>
        <p:spPr bwMode="auto">
          <a:xfrm flipH="1">
            <a:off x="4572000" y="4572000"/>
            <a:ext cx="762000" cy="609600"/>
          </a:xfrm>
          <a:prstGeom prst="straightConnector1">
            <a:avLst/>
          </a:prstGeom>
          <a:ln w="15875"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cxnSpLocks noChangeShapeType="1"/>
          </p:cNvCxnSpPr>
          <p:nvPr/>
        </p:nvCxnSpPr>
        <p:spPr bwMode="auto">
          <a:xfrm>
            <a:off x="2286000" y="4572000"/>
            <a:ext cx="762000" cy="609600"/>
          </a:xfrm>
          <a:prstGeom prst="straightConnector1">
            <a:avLst/>
          </a:prstGeom>
          <a:ln w="15875"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Rounded Rectangle 28"/>
          <p:cNvSpPr>
            <a:spLocks noChangeArrowheads="1"/>
          </p:cNvSpPr>
          <p:nvPr/>
        </p:nvSpPr>
        <p:spPr bwMode="auto">
          <a:xfrm>
            <a:off x="1600200" y="3429000"/>
            <a:ext cx="914400" cy="381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b="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worker</a:t>
            </a:r>
            <a:endParaRPr lang="en-US" b="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ounded Rectangle 29"/>
          <p:cNvSpPr>
            <a:spLocks noChangeArrowheads="1"/>
          </p:cNvSpPr>
          <p:nvPr/>
        </p:nvSpPr>
        <p:spPr bwMode="auto">
          <a:xfrm>
            <a:off x="3352800" y="3429000"/>
            <a:ext cx="914400" cy="381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b="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worker</a:t>
            </a:r>
            <a:endParaRPr lang="en-US" b="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ounded Rectangle 30"/>
          <p:cNvSpPr>
            <a:spLocks noChangeArrowheads="1"/>
          </p:cNvSpPr>
          <p:nvPr/>
        </p:nvSpPr>
        <p:spPr bwMode="auto">
          <a:xfrm>
            <a:off x="5029200" y="3429000"/>
            <a:ext cx="914400" cy="381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b="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worker</a:t>
            </a:r>
            <a:endParaRPr lang="en-US" b="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148388" y="1752600"/>
            <a:ext cx="14445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Partition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096000" y="5176838"/>
            <a:ext cx="15236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Combine</a:t>
            </a:r>
          </a:p>
        </p:txBody>
      </p:sp>
      <p:cxnSp>
        <p:nvCxnSpPr>
          <p:cNvPr id="34" name="Straight Arrow Connector 33"/>
          <p:cNvCxnSpPr>
            <a:cxnSpLocks noChangeShapeType="1"/>
          </p:cNvCxnSpPr>
          <p:nvPr/>
        </p:nvCxnSpPr>
        <p:spPr bwMode="auto">
          <a:xfrm rot="5400000">
            <a:off x="6414294" y="2704306"/>
            <a:ext cx="839788" cy="3175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38" name="Straight Arrow Connector 37"/>
          <p:cNvCxnSpPr>
            <a:cxnSpLocks noChangeShapeType="1"/>
          </p:cNvCxnSpPr>
          <p:nvPr/>
        </p:nvCxnSpPr>
        <p:spPr bwMode="auto">
          <a:xfrm rot="5400000">
            <a:off x="6415088" y="4760913"/>
            <a:ext cx="839787" cy="1587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213681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1" grpId="0" animBg="1"/>
      <p:bldP spid="29" grpId="0" animBg="1"/>
      <p:bldP spid="30" grpId="0" animBg="1"/>
      <p:bldP spid="31" grpId="0" animBg="1"/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MapReduce Programming Model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Functional programming roots</a:t>
            </a:r>
          </a:p>
          <a:p>
            <a:pPr lvl="1"/>
            <a:r>
              <a:rPr lang="en-US" altLang="zh-TW" dirty="0" smtClean="0"/>
              <a:t>Map and fold</a:t>
            </a:r>
          </a:p>
          <a:p>
            <a:r>
              <a:rPr lang="en-US" altLang="zh-TW" dirty="0" smtClean="0"/>
              <a:t>Mappers and reducers</a:t>
            </a:r>
          </a:p>
          <a:p>
            <a:r>
              <a:rPr lang="en-US" altLang="zh-TW" dirty="0" smtClean="0"/>
              <a:t>Execution framework</a:t>
            </a:r>
          </a:p>
          <a:p>
            <a:r>
              <a:rPr lang="en-US" altLang="zh-TW" dirty="0" smtClean="0"/>
              <a:t>Combiners and </a:t>
            </a:r>
            <a:r>
              <a:rPr lang="en-US" altLang="zh-TW" dirty="0" err="1" smtClean="0"/>
              <a:t>partitioners</a:t>
            </a:r>
            <a:endParaRPr lang="en-US" altLang="zh-TW" dirty="0" smtClean="0"/>
          </a:p>
          <a:p>
            <a:r>
              <a:rPr lang="en-US" altLang="zh-TW" dirty="0" smtClean="0"/>
              <a:t>Distributed file system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6832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7"/>
          <p:cNvSpPr>
            <a:spLocks noChangeArrowheads="1"/>
          </p:cNvSpPr>
          <p:nvPr/>
        </p:nvSpPr>
        <p:spPr bwMode="auto">
          <a:xfrm>
            <a:off x="3331329" y="2171700"/>
            <a:ext cx="533400" cy="533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Oval 13"/>
          <p:cNvSpPr>
            <a:spLocks noChangeArrowheads="1"/>
          </p:cNvSpPr>
          <p:nvPr/>
        </p:nvSpPr>
        <p:spPr bwMode="auto">
          <a:xfrm>
            <a:off x="4017129" y="2171700"/>
            <a:ext cx="533400" cy="533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Oval 17"/>
          <p:cNvSpPr>
            <a:spLocks noChangeArrowheads="1"/>
          </p:cNvSpPr>
          <p:nvPr/>
        </p:nvSpPr>
        <p:spPr bwMode="auto">
          <a:xfrm>
            <a:off x="4702929" y="2171700"/>
            <a:ext cx="533400" cy="533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Oval 21"/>
          <p:cNvSpPr>
            <a:spLocks noChangeArrowheads="1"/>
          </p:cNvSpPr>
          <p:nvPr/>
        </p:nvSpPr>
        <p:spPr bwMode="auto">
          <a:xfrm>
            <a:off x="5388729" y="2171700"/>
            <a:ext cx="533400" cy="533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Oval 25"/>
          <p:cNvSpPr>
            <a:spLocks noChangeArrowheads="1"/>
          </p:cNvSpPr>
          <p:nvPr/>
        </p:nvSpPr>
        <p:spPr bwMode="auto">
          <a:xfrm>
            <a:off x="6074529" y="2171700"/>
            <a:ext cx="533400" cy="533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Rectangle 29"/>
          <p:cNvSpPr>
            <a:spLocks noChangeArrowheads="1"/>
          </p:cNvSpPr>
          <p:nvPr/>
        </p:nvSpPr>
        <p:spPr bwMode="auto">
          <a:xfrm>
            <a:off x="2743200" y="5181600"/>
            <a:ext cx="381000" cy="381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3407529" y="5181600"/>
            <a:ext cx="381000" cy="381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TextBox 12"/>
          <p:cNvSpPr txBox="1">
            <a:spLocks noChangeArrowheads="1"/>
          </p:cNvSpPr>
          <p:nvPr/>
        </p:nvSpPr>
        <p:spPr bwMode="auto">
          <a:xfrm>
            <a:off x="3443179" y="4495800"/>
            <a:ext cx="2936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cxnSp>
        <p:nvCxnSpPr>
          <p:cNvPr id="41" name="Straight Arrow Connector 37"/>
          <p:cNvCxnSpPr>
            <a:cxnSpLocks noChangeShapeType="1"/>
            <a:stCxn id="37" idx="0"/>
            <a:endCxn id="40" idx="1"/>
          </p:cNvCxnSpPr>
          <p:nvPr/>
        </p:nvCxnSpPr>
        <p:spPr bwMode="auto">
          <a:xfrm flipV="1">
            <a:off x="2933700" y="4680466"/>
            <a:ext cx="509479" cy="501134"/>
          </a:xfrm>
          <a:prstGeom prst="straightConnector1">
            <a:avLst/>
          </a:prstGeom>
          <a:ln w="9525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50"/>
          <p:cNvCxnSpPr>
            <a:cxnSpLocks noChangeShapeType="1"/>
            <a:stCxn id="70" idx="4"/>
            <a:endCxn id="40" idx="0"/>
          </p:cNvCxnSpPr>
          <p:nvPr/>
        </p:nvCxnSpPr>
        <p:spPr bwMode="auto">
          <a:xfrm flipH="1">
            <a:off x="3590014" y="4114800"/>
            <a:ext cx="8015" cy="381000"/>
          </a:xfrm>
          <a:prstGeom prst="straightConnector1">
            <a:avLst/>
          </a:prstGeom>
          <a:ln w="9525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51"/>
          <p:cNvCxnSpPr>
            <a:cxnSpLocks noChangeShapeType="1"/>
            <a:stCxn id="40" idx="2"/>
            <a:endCxn id="39" idx="0"/>
          </p:cNvCxnSpPr>
          <p:nvPr/>
        </p:nvCxnSpPr>
        <p:spPr bwMode="auto">
          <a:xfrm>
            <a:off x="3590014" y="4865132"/>
            <a:ext cx="8015" cy="316468"/>
          </a:xfrm>
          <a:prstGeom prst="straightConnector1">
            <a:avLst/>
          </a:prstGeom>
          <a:ln w="9525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Rectangle 14"/>
          <p:cNvSpPr>
            <a:spLocks noChangeArrowheads="1"/>
          </p:cNvSpPr>
          <p:nvPr/>
        </p:nvSpPr>
        <p:spPr bwMode="auto">
          <a:xfrm>
            <a:off x="4093329" y="5181600"/>
            <a:ext cx="381000" cy="381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TextBox 53"/>
          <p:cNvSpPr txBox="1">
            <a:spLocks noChangeArrowheads="1"/>
          </p:cNvSpPr>
          <p:nvPr/>
        </p:nvSpPr>
        <p:spPr bwMode="auto">
          <a:xfrm>
            <a:off x="4128979" y="4495800"/>
            <a:ext cx="2936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cxnSp>
        <p:nvCxnSpPr>
          <p:cNvPr id="47" name="Straight Arrow Connector 54"/>
          <p:cNvCxnSpPr>
            <a:cxnSpLocks noChangeShapeType="1"/>
            <a:stCxn id="39" idx="0"/>
            <a:endCxn id="46" idx="1"/>
          </p:cNvCxnSpPr>
          <p:nvPr/>
        </p:nvCxnSpPr>
        <p:spPr bwMode="auto">
          <a:xfrm flipV="1">
            <a:off x="3598029" y="4680466"/>
            <a:ext cx="530950" cy="501134"/>
          </a:xfrm>
          <a:prstGeom prst="straightConnector1">
            <a:avLst/>
          </a:prstGeom>
          <a:ln w="9525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55"/>
          <p:cNvCxnSpPr>
            <a:cxnSpLocks noChangeShapeType="1"/>
            <a:stCxn id="74" idx="4"/>
            <a:endCxn id="46" idx="0"/>
          </p:cNvCxnSpPr>
          <p:nvPr/>
        </p:nvCxnSpPr>
        <p:spPr bwMode="auto">
          <a:xfrm flipH="1">
            <a:off x="4275814" y="4114800"/>
            <a:ext cx="8015" cy="381000"/>
          </a:xfrm>
          <a:prstGeom prst="straightConnector1">
            <a:avLst/>
          </a:prstGeom>
          <a:ln w="9525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56"/>
          <p:cNvCxnSpPr>
            <a:cxnSpLocks noChangeShapeType="1"/>
            <a:stCxn id="46" idx="2"/>
            <a:endCxn id="45" idx="0"/>
          </p:cNvCxnSpPr>
          <p:nvPr/>
        </p:nvCxnSpPr>
        <p:spPr bwMode="auto">
          <a:xfrm>
            <a:off x="4275814" y="4865132"/>
            <a:ext cx="8015" cy="316468"/>
          </a:xfrm>
          <a:prstGeom prst="straightConnector1">
            <a:avLst/>
          </a:prstGeom>
          <a:ln w="9525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" name="Rectangle 18"/>
          <p:cNvSpPr>
            <a:spLocks noChangeArrowheads="1"/>
          </p:cNvSpPr>
          <p:nvPr/>
        </p:nvSpPr>
        <p:spPr bwMode="auto">
          <a:xfrm>
            <a:off x="4779129" y="5181600"/>
            <a:ext cx="381000" cy="381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TextBox 57"/>
          <p:cNvSpPr txBox="1">
            <a:spLocks noChangeArrowheads="1"/>
          </p:cNvSpPr>
          <p:nvPr/>
        </p:nvSpPr>
        <p:spPr bwMode="auto">
          <a:xfrm>
            <a:off x="4814779" y="4495800"/>
            <a:ext cx="2936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cxnSp>
        <p:nvCxnSpPr>
          <p:cNvPr id="53" name="Straight Arrow Connector 58"/>
          <p:cNvCxnSpPr>
            <a:cxnSpLocks noChangeShapeType="1"/>
            <a:stCxn id="45" idx="0"/>
            <a:endCxn id="52" idx="1"/>
          </p:cNvCxnSpPr>
          <p:nvPr/>
        </p:nvCxnSpPr>
        <p:spPr bwMode="auto">
          <a:xfrm flipV="1">
            <a:off x="4283829" y="4680466"/>
            <a:ext cx="530950" cy="501134"/>
          </a:xfrm>
          <a:prstGeom prst="straightConnector1">
            <a:avLst/>
          </a:prstGeom>
          <a:ln w="9525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9"/>
          <p:cNvCxnSpPr>
            <a:cxnSpLocks noChangeShapeType="1"/>
            <a:stCxn id="75" idx="4"/>
            <a:endCxn id="52" idx="0"/>
          </p:cNvCxnSpPr>
          <p:nvPr/>
        </p:nvCxnSpPr>
        <p:spPr bwMode="auto">
          <a:xfrm flipH="1">
            <a:off x="4961614" y="4114800"/>
            <a:ext cx="8015" cy="381000"/>
          </a:xfrm>
          <a:prstGeom prst="straightConnector1">
            <a:avLst/>
          </a:prstGeom>
          <a:ln w="9525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60"/>
          <p:cNvCxnSpPr>
            <a:cxnSpLocks noChangeShapeType="1"/>
            <a:stCxn id="52" idx="2"/>
            <a:endCxn id="51" idx="0"/>
          </p:cNvCxnSpPr>
          <p:nvPr/>
        </p:nvCxnSpPr>
        <p:spPr bwMode="auto">
          <a:xfrm>
            <a:off x="4961614" y="4865132"/>
            <a:ext cx="8015" cy="316468"/>
          </a:xfrm>
          <a:prstGeom prst="straightConnector1">
            <a:avLst/>
          </a:prstGeom>
          <a:ln w="9525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7" name="Rectangle 22"/>
          <p:cNvSpPr>
            <a:spLocks noChangeArrowheads="1"/>
          </p:cNvSpPr>
          <p:nvPr/>
        </p:nvSpPr>
        <p:spPr bwMode="auto">
          <a:xfrm>
            <a:off x="5464929" y="5181600"/>
            <a:ext cx="381000" cy="381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58" name="TextBox 61"/>
          <p:cNvSpPr txBox="1">
            <a:spLocks noChangeArrowheads="1"/>
          </p:cNvSpPr>
          <p:nvPr/>
        </p:nvSpPr>
        <p:spPr bwMode="auto">
          <a:xfrm>
            <a:off x="5500579" y="4495800"/>
            <a:ext cx="2936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cxnSp>
        <p:nvCxnSpPr>
          <p:cNvPr id="59" name="Straight Arrow Connector 62"/>
          <p:cNvCxnSpPr>
            <a:cxnSpLocks noChangeShapeType="1"/>
            <a:stCxn id="51" idx="0"/>
            <a:endCxn id="58" idx="1"/>
          </p:cNvCxnSpPr>
          <p:nvPr/>
        </p:nvCxnSpPr>
        <p:spPr bwMode="auto">
          <a:xfrm flipV="1">
            <a:off x="4969629" y="4680466"/>
            <a:ext cx="530950" cy="501134"/>
          </a:xfrm>
          <a:prstGeom prst="straightConnector1">
            <a:avLst/>
          </a:prstGeom>
          <a:ln w="9525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63"/>
          <p:cNvCxnSpPr>
            <a:cxnSpLocks noChangeShapeType="1"/>
            <a:stCxn id="76" idx="4"/>
            <a:endCxn id="58" idx="0"/>
          </p:cNvCxnSpPr>
          <p:nvPr/>
        </p:nvCxnSpPr>
        <p:spPr bwMode="auto">
          <a:xfrm flipH="1">
            <a:off x="5647414" y="4114800"/>
            <a:ext cx="8015" cy="381000"/>
          </a:xfrm>
          <a:prstGeom prst="straightConnector1">
            <a:avLst/>
          </a:prstGeom>
          <a:ln w="9525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4"/>
          <p:cNvCxnSpPr>
            <a:cxnSpLocks noChangeShapeType="1"/>
            <a:stCxn id="58" idx="2"/>
            <a:endCxn id="57" idx="0"/>
          </p:cNvCxnSpPr>
          <p:nvPr/>
        </p:nvCxnSpPr>
        <p:spPr bwMode="auto">
          <a:xfrm>
            <a:off x="5647414" y="4865132"/>
            <a:ext cx="8015" cy="316468"/>
          </a:xfrm>
          <a:prstGeom prst="straightConnector1">
            <a:avLst/>
          </a:prstGeom>
          <a:ln w="9525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3" name="Rectangle 26"/>
          <p:cNvSpPr>
            <a:spLocks noChangeArrowheads="1"/>
          </p:cNvSpPr>
          <p:nvPr/>
        </p:nvSpPr>
        <p:spPr bwMode="auto">
          <a:xfrm>
            <a:off x="6150729" y="5181600"/>
            <a:ext cx="381000" cy="381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4" name="TextBox 65"/>
          <p:cNvSpPr txBox="1">
            <a:spLocks noChangeArrowheads="1"/>
          </p:cNvSpPr>
          <p:nvPr/>
        </p:nvSpPr>
        <p:spPr bwMode="auto">
          <a:xfrm>
            <a:off x="6186379" y="4495800"/>
            <a:ext cx="2936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cxnSp>
        <p:nvCxnSpPr>
          <p:cNvPr id="65" name="Straight Arrow Connector 66"/>
          <p:cNvCxnSpPr>
            <a:cxnSpLocks noChangeShapeType="1"/>
            <a:stCxn id="57" idx="0"/>
            <a:endCxn id="64" idx="1"/>
          </p:cNvCxnSpPr>
          <p:nvPr/>
        </p:nvCxnSpPr>
        <p:spPr bwMode="auto">
          <a:xfrm flipV="1">
            <a:off x="5655429" y="4680466"/>
            <a:ext cx="530950" cy="501134"/>
          </a:xfrm>
          <a:prstGeom prst="straightConnector1">
            <a:avLst/>
          </a:prstGeom>
          <a:ln w="9525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7"/>
          <p:cNvCxnSpPr>
            <a:cxnSpLocks noChangeShapeType="1"/>
            <a:stCxn id="77" idx="4"/>
            <a:endCxn id="64" idx="0"/>
          </p:cNvCxnSpPr>
          <p:nvPr/>
        </p:nvCxnSpPr>
        <p:spPr bwMode="auto">
          <a:xfrm flipH="1">
            <a:off x="6333214" y="4114800"/>
            <a:ext cx="8015" cy="381000"/>
          </a:xfrm>
          <a:prstGeom prst="straightConnector1">
            <a:avLst/>
          </a:prstGeom>
          <a:ln w="9525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8"/>
          <p:cNvCxnSpPr>
            <a:cxnSpLocks noChangeShapeType="1"/>
            <a:stCxn id="64" idx="2"/>
            <a:endCxn id="63" idx="0"/>
          </p:cNvCxnSpPr>
          <p:nvPr/>
        </p:nvCxnSpPr>
        <p:spPr bwMode="auto">
          <a:xfrm>
            <a:off x="6333214" y="4865132"/>
            <a:ext cx="8015" cy="316468"/>
          </a:xfrm>
          <a:prstGeom prst="straightConnector1">
            <a:avLst/>
          </a:prstGeom>
          <a:ln w="9525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0" name="Oval 7"/>
          <p:cNvSpPr>
            <a:spLocks noChangeArrowheads="1"/>
          </p:cNvSpPr>
          <p:nvPr/>
        </p:nvSpPr>
        <p:spPr bwMode="auto">
          <a:xfrm>
            <a:off x="3331329" y="3581400"/>
            <a:ext cx="533400" cy="533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4" name="Oval 7"/>
          <p:cNvSpPr>
            <a:spLocks noChangeArrowheads="1"/>
          </p:cNvSpPr>
          <p:nvPr/>
        </p:nvSpPr>
        <p:spPr bwMode="auto">
          <a:xfrm>
            <a:off x="4017129" y="3581400"/>
            <a:ext cx="533400" cy="533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5" name="Oval 7"/>
          <p:cNvSpPr>
            <a:spLocks noChangeArrowheads="1"/>
          </p:cNvSpPr>
          <p:nvPr/>
        </p:nvSpPr>
        <p:spPr bwMode="auto">
          <a:xfrm>
            <a:off x="4702929" y="3581400"/>
            <a:ext cx="533400" cy="533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Oval 7"/>
          <p:cNvSpPr>
            <a:spLocks noChangeArrowheads="1"/>
          </p:cNvSpPr>
          <p:nvPr/>
        </p:nvSpPr>
        <p:spPr bwMode="auto">
          <a:xfrm>
            <a:off x="5388729" y="3581400"/>
            <a:ext cx="533400" cy="533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7" name="Oval 7"/>
          <p:cNvSpPr>
            <a:spLocks noChangeArrowheads="1"/>
          </p:cNvSpPr>
          <p:nvPr/>
        </p:nvSpPr>
        <p:spPr bwMode="auto">
          <a:xfrm>
            <a:off x="6074529" y="3581400"/>
            <a:ext cx="533400" cy="533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82" name="TextBox 12"/>
          <p:cNvSpPr txBox="1">
            <a:spLocks noChangeArrowheads="1"/>
          </p:cNvSpPr>
          <p:nvPr/>
        </p:nvSpPr>
        <p:spPr bwMode="auto">
          <a:xfrm>
            <a:off x="3471231" y="2976146"/>
            <a:ext cx="2551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cxnSp>
        <p:nvCxnSpPr>
          <p:cNvPr id="84" name="Straight Arrow Connector 50"/>
          <p:cNvCxnSpPr>
            <a:cxnSpLocks noChangeShapeType="1"/>
            <a:stCxn id="27" idx="4"/>
            <a:endCxn id="82" idx="0"/>
          </p:cNvCxnSpPr>
          <p:nvPr/>
        </p:nvCxnSpPr>
        <p:spPr bwMode="auto">
          <a:xfrm>
            <a:off x="3598029" y="2705100"/>
            <a:ext cx="801" cy="271046"/>
          </a:xfrm>
          <a:prstGeom prst="straightConnector1">
            <a:avLst/>
          </a:prstGeom>
          <a:ln w="9525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5" name="Straight Arrow Connector 51"/>
          <p:cNvCxnSpPr>
            <a:cxnSpLocks noChangeShapeType="1"/>
            <a:stCxn id="82" idx="2"/>
            <a:endCxn id="70" idx="0"/>
          </p:cNvCxnSpPr>
          <p:nvPr/>
        </p:nvCxnSpPr>
        <p:spPr bwMode="auto">
          <a:xfrm flipH="1">
            <a:off x="3598029" y="3345478"/>
            <a:ext cx="801" cy="235922"/>
          </a:xfrm>
          <a:prstGeom prst="straightConnector1">
            <a:avLst/>
          </a:prstGeom>
          <a:ln w="9525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6" name="TextBox 53"/>
          <p:cNvSpPr txBox="1">
            <a:spLocks noChangeArrowheads="1"/>
          </p:cNvSpPr>
          <p:nvPr/>
        </p:nvSpPr>
        <p:spPr bwMode="auto">
          <a:xfrm>
            <a:off x="4157031" y="2976146"/>
            <a:ext cx="2551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cxnSp>
        <p:nvCxnSpPr>
          <p:cNvPr id="88" name="Straight Arrow Connector 55"/>
          <p:cNvCxnSpPr>
            <a:cxnSpLocks noChangeShapeType="1"/>
            <a:stCxn id="28" idx="4"/>
            <a:endCxn id="86" idx="0"/>
          </p:cNvCxnSpPr>
          <p:nvPr/>
        </p:nvCxnSpPr>
        <p:spPr bwMode="auto">
          <a:xfrm>
            <a:off x="4283829" y="2705100"/>
            <a:ext cx="801" cy="271046"/>
          </a:xfrm>
          <a:prstGeom prst="straightConnector1">
            <a:avLst/>
          </a:prstGeom>
          <a:ln w="9525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56"/>
          <p:cNvCxnSpPr>
            <a:cxnSpLocks noChangeShapeType="1"/>
            <a:stCxn id="86" idx="2"/>
            <a:endCxn id="74" idx="0"/>
          </p:cNvCxnSpPr>
          <p:nvPr/>
        </p:nvCxnSpPr>
        <p:spPr bwMode="auto">
          <a:xfrm flipH="1">
            <a:off x="4283829" y="3345478"/>
            <a:ext cx="801" cy="235922"/>
          </a:xfrm>
          <a:prstGeom prst="straightConnector1">
            <a:avLst/>
          </a:prstGeom>
          <a:ln w="9525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0" name="TextBox 57"/>
          <p:cNvSpPr txBox="1">
            <a:spLocks noChangeArrowheads="1"/>
          </p:cNvSpPr>
          <p:nvPr/>
        </p:nvSpPr>
        <p:spPr bwMode="auto">
          <a:xfrm>
            <a:off x="4842831" y="2976146"/>
            <a:ext cx="2551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cxnSp>
        <p:nvCxnSpPr>
          <p:cNvPr id="92" name="Straight Arrow Connector 59"/>
          <p:cNvCxnSpPr>
            <a:cxnSpLocks noChangeShapeType="1"/>
            <a:stCxn id="29" idx="4"/>
            <a:endCxn id="90" idx="0"/>
          </p:cNvCxnSpPr>
          <p:nvPr/>
        </p:nvCxnSpPr>
        <p:spPr bwMode="auto">
          <a:xfrm>
            <a:off x="4969629" y="2705100"/>
            <a:ext cx="801" cy="271046"/>
          </a:xfrm>
          <a:prstGeom prst="straightConnector1">
            <a:avLst/>
          </a:prstGeom>
          <a:ln w="9525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3" name="Straight Arrow Connector 60"/>
          <p:cNvCxnSpPr>
            <a:cxnSpLocks noChangeShapeType="1"/>
            <a:stCxn id="90" idx="2"/>
            <a:endCxn id="75" idx="0"/>
          </p:cNvCxnSpPr>
          <p:nvPr/>
        </p:nvCxnSpPr>
        <p:spPr bwMode="auto">
          <a:xfrm flipH="1">
            <a:off x="4969629" y="3345478"/>
            <a:ext cx="801" cy="235922"/>
          </a:xfrm>
          <a:prstGeom prst="straightConnector1">
            <a:avLst/>
          </a:prstGeom>
          <a:ln w="9525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4" name="TextBox 61"/>
          <p:cNvSpPr txBox="1">
            <a:spLocks noChangeArrowheads="1"/>
          </p:cNvSpPr>
          <p:nvPr/>
        </p:nvSpPr>
        <p:spPr bwMode="auto">
          <a:xfrm>
            <a:off x="5528631" y="2976146"/>
            <a:ext cx="2551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cxnSp>
        <p:nvCxnSpPr>
          <p:cNvPr id="96" name="Straight Arrow Connector 63"/>
          <p:cNvCxnSpPr>
            <a:cxnSpLocks noChangeShapeType="1"/>
            <a:stCxn id="30" idx="4"/>
            <a:endCxn id="94" idx="0"/>
          </p:cNvCxnSpPr>
          <p:nvPr/>
        </p:nvCxnSpPr>
        <p:spPr bwMode="auto">
          <a:xfrm>
            <a:off x="5655429" y="2705100"/>
            <a:ext cx="801" cy="271046"/>
          </a:xfrm>
          <a:prstGeom prst="straightConnector1">
            <a:avLst/>
          </a:prstGeom>
          <a:ln w="9525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7" name="Straight Arrow Connector 64"/>
          <p:cNvCxnSpPr>
            <a:cxnSpLocks noChangeShapeType="1"/>
            <a:stCxn id="94" idx="2"/>
            <a:endCxn id="76" idx="0"/>
          </p:cNvCxnSpPr>
          <p:nvPr/>
        </p:nvCxnSpPr>
        <p:spPr bwMode="auto">
          <a:xfrm flipH="1">
            <a:off x="5655429" y="3345478"/>
            <a:ext cx="801" cy="235922"/>
          </a:xfrm>
          <a:prstGeom prst="straightConnector1">
            <a:avLst/>
          </a:prstGeom>
          <a:ln w="9525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8" name="TextBox 65"/>
          <p:cNvSpPr txBox="1">
            <a:spLocks noChangeArrowheads="1"/>
          </p:cNvSpPr>
          <p:nvPr/>
        </p:nvSpPr>
        <p:spPr bwMode="auto">
          <a:xfrm>
            <a:off x="6214431" y="2976146"/>
            <a:ext cx="2551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cxnSp>
        <p:nvCxnSpPr>
          <p:cNvPr id="100" name="Straight Arrow Connector 67"/>
          <p:cNvCxnSpPr>
            <a:cxnSpLocks noChangeShapeType="1"/>
            <a:stCxn id="31" idx="4"/>
            <a:endCxn id="98" idx="0"/>
          </p:cNvCxnSpPr>
          <p:nvPr/>
        </p:nvCxnSpPr>
        <p:spPr bwMode="auto">
          <a:xfrm>
            <a:off x="6341229" y="2705100"/>
            <a:ext cx="801" cy="271046"/>
          </a:xfrm>
          <a:prstGeom prst="straightConnector1">
            <a:avLst/>
          </a:prstGeom>
          <a:ln w="9525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1" name="Straight Arrow Connector 68"/>
          <p:cNvCxnSpPr>
            <a:cxnSpLocks noChangeShapeType="1"/>
            <a:stCxn id="98" idx="2"/>
            <a:endCxn id="77" idx="0"/>
          </p:cNvCxnSpPr>
          <p:nvPr/>
        </p:nvCxnSpPr>
        <p:spPr bwMode="auto">
          <a:xfrm flipH="1">
            <a:off x="6341229" y="3345478"/>
            <a:ext cx="801" cy="235922"/>
          </a:xfrm>
          <a:prstGeom prst="straightConnector1">
            <a:avLst/>
          </a:prstGeom>
          <a:ln w="9525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990600" y="2895600"/>
            <a:ext cx="967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"/>
                <a:cs typeface="Gill Sans"/>
              </a:rPr>
              <a:t>Map</a:t>
            </a:r>
            <a:endParaRPr lang="en-US" sz="2800" dirty="0">
              <a:latin typeface="Gill Sans"/>
              <a:cs typeface="Gill Sans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1000585" y="4343400"/>
            <a:ext cx="920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"/>
                <a:cs typeface="Gill Sans"/>
              </a:rPr>
              <a:t>Fold</a:t>
            </a:r>
            <a:endParaRPr lang="en-US" sz="2800" dirty="0">
              <a:latin typeface="Gill Sans"/>
              <a:cs typeface="Gill Sans"/>
            </a:endParaRPr>
          </a:p>
        </p:txBody>
      </p:sp>
      <p:sp>
        <p:nvSpPr>
          <p:cNvPr id="56" name="Title 5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Roots in Functional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852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7" grpId="0" animBg="1"/>
      <p:bldP spid="39" grpId="0" animBg="1"/>
      <p:bldP spid="40" grpId="0"/>
      <p:bldP spid="45" grpId="0" animBg="1"/>
      <p:bldP spid="46" grpId="0"/>
      <p:bldP spid="51" grpId="0" animBg="1"/>
      <p:bldP spid="52" grpId="0"/>
      <p:bldP spid="57" grpId="0" animBg="1"/>
      <p:bldP spid="58" grpId="0"/>
      <p:bldP spid="63" grpId="0" animBg="1"/>
      <p:bldP spid="64" grpId="0"/>
      <p:bldP spid="70" grpId="0" animBg="1"/>
      <p:bldP spid="74" grpId="0" animBg="1"/>
      <p:bldP spid="75" grpId="0" animBg="1"/>
      <p:bldP spid="76" grpId="0" animBg="1"/>
      <p:bldP spid="77" grpId="0" animBg="1"/>
      <p:bldP spid="82" grpId="0"/>
      <p:bldP spid="86" grpId="0"/>
      <p:bldP spid="90" grpId="0"/>
      <p:bldP spid="94" grpId="0"/>
      <p:bldP spid="98" grpId="0"/>
      <p:bldP spid="146" grpId="0"/>
      <p:bldP spid="1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MapReduce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Programmers specify two functions: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map</a:t>
            </a:r>
            <a:r>
              <a:rPr lang="en-US" dirty="0" smtClean="0"/>
              <a:t> (k</a:t>
            </a:r>
            <a:r>
              <a:rPr lang="en-US" baseline="-25000" dirty="0" smtClean="0"/>
              <a:t>1</a:t>
            </a:r>
            <a:r>
              <a:rPr lang="en-US" dirty="0" smtClean="0"/>
              <a:t>, v</a:t>
            </a:r>
            <a:r>
              <a:rPr lang="en-US" baseline="-25000" dirty="0"/>
              <a:t>1</a:t>
            </a:r>
            <a:r>
              <a:rPr lang="en-US" dirty="0" smtClean="0"/>
              <a:t>) </a:t>
            </a:r>
            <a:r>
              <a:rPr lang="en-US" dirty="0" smtClean="0">
                <a:cs typeface="Arial" charset="0"/>
              </a:rPr>
              <a:t>→ [&lt;k</a:t>
            </a:r>
            <a:r>
              <a:rPr lang="en-US" baseline="-25000" dirty="0" smtClean="0"/>
              <a:t>2</a:t>
            </a:r>
            <a:r>
              <a:rPr lang="en-US" dirty="0" smtClean="0">
                <a:cs typeface="Arial" charset="0"/>
              </a:rPr>
              <a:t>, v</a:t>
            </a:r>
            <a:r>
              <a:rPr lang="en-US" baseline="-25000" dirty="0" smtClean="0"/>
              <a:t>2</a:t>
            </a:r>
            <a:r>
              <a:rPr lang="en-US" dirty="0" smtClean="0">
                <a:cs typeface="Arial" charset="0"/>
              </a:rPr>
              <a:t>&gt;]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FF0000"/>
                </a:solidFill>
                <a:cs typeface="Arial" charset="0"/>
              </a:rPr>
              <a:t>reduce</a:t>
            </a:r>
            <a:r>
              <a:rPr lang="en-US" dirty="0" smtClean="0">
                <a:cs typeface="Arial" charset="0"/>
              </a:rPr>
              <a:t> (k</a:t>
            </a:r>
            <a:r>
              <a:rPr lang="en-US" baseline="-25000" dirty="0" smtClean="0"/>
              <a:t>2</a:t>
            </a:r>
            <a:r>
              <a:rPr lang="en-US" dirty="0" smtClean="0">
                <a:cs typeface="Arial" charset="0"/>
              </a:rPr>
              <a:t>, [v</a:t>
            </a:r>
            <a:r>
              <a:rPr lang="en-US" baseline="-25000" dirty="0" smtClean="0"/>
              <a:t>2</a:t>
            </a:r>
            <a:r>
              <a:rPr lang="en-US" dirty="0" smtClean="0">
                <a:cs typeface="Arial" charset="0"/>
              </a:rPr>
              <a:t>]) → [&lt;k</a:t>
            </a:r>
            <a:r>
              <a:rPr lang="en-US" baseline="-25000" dirty="0" smtClean="0"/>
              <a:t>3</a:t>
            </a:r>
            <a:r>
              <a:rPr lang="en-US" dirty="0" smtClean="0">
                <a:cs typeface="Arial" charset="0"/>
              </a:rPr>
              <a:t>, v</a:t>
            </a:r>
            <a:r>
              <a:rPr lang="en-US" baseline="-25000" dirty="0" smtClean="0"/>
              <a:t>3</a:t>
            </a:r>
            <a:r>
              <a:rPr lang="en-US" dirty="0" smtClean="0">
                <a:cs typeface="Arial" charset="0"/>
              </a:rPr>
              <a:t>&gt;]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All values with the same key are sent to the same reducer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The execution framework handles everything else…</a:t>
            </a:r>
          </a:p>
        </p:txBody>
      </p:sp>
    </p:spTree>
    <p:extLst>
      <p:ext uri="{BB962C8B-B14F-4D97-AF65-F5344CB8AC3E}">
        <p14:creationId xmlns:p14="http://schemas.microsoft.com/office/powerpoint/2010/main" val="2967165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Arrow Connector 36"/>
          <p:cNvCxnSpPr>
            <a:cxnSpLocks noChangeShapeType="1"/>
          </p:cNvCxnSpPr>
          <p:nvPr/>
        </p:nvCxnSpPr>
        <p:spPr bwMode="auto">
          <a:xfrm rot="5400000">
            <a:off x="2644776" y="3032125"/>
            <a:ext cx="273050" cy="3175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cxnSpLocks noChangeShapeType="1"/>
          </p:cNvCxnSpPr>
          <p:nvPr/>
        </p:nvCxnSpPr>
        <p:spPr bwMode="auto">
          <a:xfrm rot="5400000">
            <a:off x="3938588" y="3032125"/>
            <a:ext cx="274638" cy="1587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cxnSpLocks noChangeShapeType="1"/>
          </p:cNvCxnSpPr>
          <p:nvPr/>
        </p:nvCxnSpPr>
        <p:spPr bwMode="auto">
          <a:xfrm rot="5400000">
            <a:off x="5233988" y="3032125"/>
            <a:ext cx="274638" cy="1587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cxnSpLocks noChangeShapeType="1"/>
          </p:cNvCxnSpPr>
          <p:nvPr/>
        </p:nvCxnSpPr>
        <p:spPr bwMode="auto">
          <a:xfrm rot="5400000">
            <a:off x="6605588" y="3032125"/>
            <a:ext cx="274638" cy="1587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cxnSpLocks noChangeShapeType="1"/>
          </p:cNvCxnSpPr>
          <p:nvPr/>
        </p:nvCxnSpPr>
        <p:spPr bwMode="auto">
          <a:xfrm rot="5400000">
            <a:off x="3047207" y="4456906"/>
            <a:ext cx="533400" cy="1587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cxnSpLocks noChangeShapeType="1"/>
          </p:cNvCxnSpPr>
          <p:nvPr/>
        </p:nvCxnSpPr>
        <p:spPr bwMode="auto">
          <a:xfrm rot="5400000">
            <a:off x="3178175" y="5500688"/>
            <a:ext cx="274637" cy="1588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cxnSpLocks noChangeShapeType="1"/>
          </p:cNvCxnSpPr>
          <p:nvPr/>
        </p:nvCxnSpPr>
        <p:spPr bwMode="auto">
          <a:xfrm rot="5400000">
            <a:off x="4419601" y="4456112"/>
            <a:ext cx="533400" cy="3175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cxnSpLocks noChangeShapeType="1"/>
          </p:cNvCxnSpPr>
          <p:nvPr/>
        </p:nvCxnSpPr>
        <p:spPr bwMode="auto">
          <a:xfrm rot="5400000">
            <a:off x="4549775" y="5500688"/>
            <a:ext cx="274637" cy="1588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cxnSpLocks noChangeShapeType="1"/>
          </p:cNvCxnSpPr>
          <p:nvPr/>
        </p:nvCxnSpPr>
        <p:spPr bwMode="auto">
          <a:xfrm rot="5400000">
            <a:off x="5714207" y="4456906"/>
            <a:ext cx="533400" cy="1587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cxnSpLocks noChangeShapeType="1"/>
          </p:cNvCxnSpPr>
          <p:nvPr/>
        </p:nvCxnSpPr>
        <p:spPr bwMode="auto">
          <a:xfrm rot="5400000">
            <a:off x="5845175" y="5500688"/>
            <a:ext cx="274637" cy="1588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630" name="Rectangle 7"/>
          <p:cNvSpPr>
            <a:spLocks noChangeArrowheads="1"/>
          </p:cNvSpPr>
          <p:nvPr/>
        </p:nvSpPr>
        <p:spPr bwMode="auto">
          <a:xfrm>
            <a:off x="6324600" y="2286000"/>
            <a:ext cx="8382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b="0">
                <a:solidFill>
                  <a:schemeClr val="tx1"/>
                </a:solidFill>
              </a:rPr>
              <a:t>map</a:t>
            </a:r>
          </a:p>
        </p:txBody>
      </p:sp>
      <p:cxnSp>
        <p:nvCxnSpPr>
          <p:cNvPr id="24631" name="Straight Arrow Connector 27"/>
          <p:cNvCxnSpPr>
            <a:cxnSpLocks noChangeShapeType="1"/>
          </p:cNvCxnSpPr>
          <p:nvPr/>
        </p:nvCxnSpPr>
        <p:spPr bwMode="auto">
          <a:xfrm rot="16200000" flipH="1">
            <a:off x="6019800" y="1600200"/>
            <a:ext cx="609600" cy="609600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626" name="Rectangle 4"/>
          <p:cNvSpPr>
            <a:spLocks noChangeArrowheads="1"/>
          </p:cNvSpPr>
          <p:nvPr/>
        </p:nvSpPr>
        <p:spPr bwMode="auto">
          <a:xfrm>
            <a:off x="2362200" y="2286000"/>
            <a:ext cx="8382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b="0" dirty="0">
                <a:solidFill>
                  <a:schemeClr val="tx1"/>
                </a:solidFill>
              </a:rPr>
              <a:t>map</a:t>
            </a:r>
          </a:p>
        </p:txBody>
      </p:sp>
      <p:cxnSp>
        <p:nvCxnSpPr>
          <p:cNvPr id="24627" name="Straight Arrow Connector 20"/>
          <p:cNvCxnSpPr>
            <a:cxnSpLocks noChangeShapeType="1"/>
          </p:cNvCxnSpPr>
          <p:nvPr/>
        </p:nvCxnSpPr>
        <p:spPr bwMode="auto">
          <a:xfrm rot="5400000">
            <a:off x="2819400" y="1600200"/>
            <a:ext cx="609600" cy="609600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623" name="Rectangle 5"/>
          <p:cNvSpPr>
            <a:spLocks noChangeArrowheads="1"/>
          </p:cNvSpPr>
          <p:nvPr/>
        </p:nvSpPr>
        <p:spPr bwMode="auto">
          <a:xfrm>
            <a:off x="3657600" y="2286000"/>
            <a:ext cx="8382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b="0">
                <a:solidFill>
                  <a:schemeClr val="tx1"/>
                </a:solidFill>
              </a:rPr>
              <a:t>map</a:t>
            </a:r>
          </a:p>
        </p:txBody>
      </p:sp>
      <p:cxnSp>
        <p:nvCxnSpPr>
          <p:cNvPr id="24624" name="Straight Arrow Connector 22"/>
          <p:cNvCxnSpPr>
            <a:cxnSpLocks noChangeShapeType="1"/>
          </p:cNvCxnSpPr>
          <p:nvPr/>
        </p:nvCxnSpPr>
        <p:spPr bwMode="auto">
          <a:xfrm rot="5400000">
            <a:off x="3771900" y="1866900"/>
            <a:ext cx="609600" cy="76200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620" name="Rectangle 6"/>
          <p:cNvSpPr>
            <a:spLocks noChangeArrowheads="1"/>
          </p:cNvSpPr>
          <p:nvPr/>
        </p:nvSpPr>
        <p:spPr bwMode="auto">
          <a:xfrm>
            <a:off x="4953000" y="2286000"/>
            <a:ext cx="8382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b="0">
                <a:solidFill>
                  <a:schemeClr val="tx1"/>
                </a:solidFill>
              </a:rPr>
              <a:t>map</a:t>
            </a:r>
          </a:p>
        </p:txBody>
      </p:sp>
      <p:cxnSp>
        <p:nvCxnSpPr>
          <p:cNvPr id="24621" name="Straight Arrow Connector 28"/>
          <p:cNvCxnSpPr>
            <a:cxnSpLocks noChangeShapeType="1"/>
          </p:cNvCxnSpPr>
          <p:nvPr/>
        </p:nvCxnSpPr>
        <p:spPr bwMode="auto">
          <a:xfrm rot="16200000" flipH="1">
            <a:off x="4991100" y="1866900"/>
            <a:ext cx="609600" cy="76200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1981200" y="3505200"/>
            <a:ext cx="5486400" cy="304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Shuffle and Sort:</a:t>
            </a:r>
            <a:r>
              <a:rPr lang="en-US" b="0" dirty="0">
                <a:solidFill>
                  <a:schemeClr val="tx1"/>
                </a:solidFill>
              </a:rPr>
              <a:t> aggregate values by keys</a:t>
            </a:r>
          </a:p>
        </p:txBody>
      </p:sp>
      <p:sp>
        <p:nvSpPr>
          <p:cNvPr id="70" name="Rectangle 69"/>
          <p:cNvSpPr>
            <a:spLocks noChangeArrowheads="1"/>
          </p:cNvSpPr>
          <p:nvPr/>
        </p:nvSpPr>
        <p:spPr bwMode="auto">
          <a:xfrm>
            <a:off x="2895600" y="4724400"/>
            <a:ext cx="8382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b="0">
                <a:solidFill>
                  <a:schemeClr val="tx1"/>
                </a:solidFill>
              </a:rPr>
              <a:t>reduce</a:t>
            </a:r>
          </a:p>
        </p:txBody>
      </p:sp>
      <p:sp>
        <p:nvSpPr>
          <p:cNvPr id="76" name="Rectangle 75"/>
          <p:cNvSpPr>
            <a:spLocks noChangeArrowheads="1"/>
          </p:cNvSpPr>
          <p:nvPr/>
        </p:nvSpPr>
        <p:spPr bwMode="auto">
          <a:xfrm>
            <a:off x="4267200" y="4724400"/>
            <a:ext cx="8382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b="0">
                <a:solidFill>
                  <a:schemeClr val="tx1"/>
                </a:solidFill>
              </a:rPr>
              <a:t>reduce</a:t>
            </a:r>
          </a:p>
        </p:txBody>
      </p:sp>
      <p:sp>
        <p:nvSpPr>
          <p:cNvPr id="81" name="Rectangle 80"/>
          <p:cNvSpPr>
            <a:spLocks noChangeArrowheads="1"/>
          </p:cNvSpPr>
          <p:nvPr/>
        </p:nvSpPr>
        <p:spPr bwMode="auto">
          <a:xfrm>
            <a:off x="5562600" y="4724400"/>
            <a:ext cx="8382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b="0">
                <a:solidFill>
                  <a:schemeClr val="tx1"/>
                </a:solidFill>
              </a:rPr>
              <a:t>reduce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3033713" y="1219200"/>
            <a:ext cx="3200284" cy="276999"/>
            <a:chOff x="3033713" y="1219200"/>
            <a:chExt cx="3200284" cy="276999"/>
          </a:xfrm>
        </p:grpSpPr>
        <p:sp>
          <p:nvSpPr>
            <p:cNvPr id="24677" name="Rectangle 56"/>
            <p:cNvSpPr>
              <a:spLocks noChangeArrowheads="1"/>
            </p:cNvSpPr>
            <p:nvPr/>
          </p:nvSpPr>
          <p:spPr bwMode="auto">
            <a:xfrm>
              <a:off x="3079069" y="1243331"/>
              <a:ext cx="22858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78" name="Rectangle 102"/>
            <p:cNvSpPr>
              <a:spLocks noChangeArrowheads="1"/>
            </p:cNvSpPr>
            <p:nvPr/>
          </p:nvSpPr>
          <p:spPr bwMode="auto">
            <a:xfrm>
              <a:off x="3612430" y="1243331"/>
              <a:ext cx="22858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79" name="Rectangle 109"/>
            <p:cNvSpPr>
              <a:spLocks noChangeArrowheads="1"/>
            </p:cNvSpPr>
            <p:nvPr/>
          </p:nvSpPr>
          <p:spPr bwMode="auto">
            <a:xfrm>
              <a:off x="4145792" y="1243331"/>
              <a:ext cx="22858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80" name="Rectangle 116"/>
            <p:cNvSpPr>
              <a:spLocks noChangeArrowheads="1"/>
            </p:cNvSpPr>
            <p:nvPr/>
          </p:nvSpPr>
          <p:spPr bwMode="auto">
            <a:xfrm>
              <a:off x="4679154" y="1243331"/>
              <a:ext cx="22858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81" name="Rectangle 123"/>
            <p:cNvSpPr>
              <a:spLocks noChangeArrowheads="1"/>
            </p:cNvSpPr>
            <p:nvPr/>
          </p:nvSpPr>
          <p:spPr bwMode="auto">
            <a:xfrm>
              <a:off x="5212515" y="1243331"/>
              <a:ext cx="22858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82" name="Rectangle 130"/>
            <p:cNvSpPr>
              <a:spLocks noChangeArrowheads="1"/>
            </p:cNvSpPr>
            <p:nvPr/>
          </p:nvSpPr>
          <p:spPr bwMode="auto">
            <a:xfrm>
              <a:off x="5745877" y="1243331"/>
              <a:ext cx="22858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83" name="TextBox 57"/>
            <p:cNvSpPr txBox="1">
              <a:spLocks noChangeArrowheads="1"/>
            </p:cNvSpPr>
            <p:nvPr/>
          </p:nvSpPr>
          <p:spPr bwMode="auto">
            <a:xfrm>
              <a:off x="3033713" y="1219200"/>
              <a:ext cx="30649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 dirty="0"/>
                <a:t>k</a:t>
              </a:r>
              <a:r>
                <a:rPr lang="en-US" sz="1200" b="0" baseline="-25000" dirty="0"/>
                <a:t>1</a:t>
              </a:r>
              <a:endParaRPr lang="en-US" b="0" baseline="-25000" dirty="0"/>
            </a:p>
          </p:txBody>
        </p:sp>
        <p:sp>
          <p:nvSpPr>
            <p:cNvPr id="24684" name="TextBox 103"/>
            <p:cNvSpPr txBox="1">
              <a:spLocks noChangeArrowheads="1"/>
            </p:cNvSpPr>
            <p:nvPr/>
          </p:nvSpPr>
          <p:spPr bwMode="auto">
            <a:xfrm>
              <a:off x="3567075" y="1219200"/>
              <a:ext cx="30649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 dirty="0"/>
                <a:t>k</a:t>
              </a:r>
              <a:r>
                <a:rPr lang="en-US" sz="1200" b="0" baseline="-25000" dirty="0"/>
                <a:t>2</a:t>
              </a:r>
              <a:endParaRPr lang="en-US" b="0" baseline="-25000" dirty="0"/>
            </a:p>
          </p:txBody>
        </p:sp>
        <p:sp>
          <p:nvSpPr>
            <p:cNvPr id="24685" name="TextBox 110"/>
            <p:cNvSpPr txBox="1">
              <a:spLocks noChangeArrowheads="1"/>
            </p:cNvSpPr>
            <p:nvPr/>
          </p:nvSpPr>
          <p:spPr bwMode="auto">
            <a:xfrm>
              <a:off x="4100436" y="1219200"/>
              <a:ext cx="30649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k</a:t>
              </a:r>
              <a:r>
                <a:rPr lang="en-US" sz="1200" b="0" baseline="-25000"/>
                <a:t>3</a:t>
              </a:r>
              <a:endParaRPr lang="en-US" b="0" baseline="-25000"/>
            </a:p>
          </p:txBody>
        </p:sp>
        <p:sp>
          <p:nvSpPr>
            <p:cNvPr id="24686" name="TextBox 117"/>
            <p:cNvSpPr txBox="1">
              <a:spLocks noChangeArrowheads="1"/>
            </p:cNvSpPr>
            <p:nvPr/>
          </p:nvSpPr>
          <p:spPr bwMode="auto">
            <a:xfrm>
              <a:off x="4633798" y="1219200"/>
              <a:ext cx="30649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k</a:t>
              </a:r>
              <a:r>
                <a:rPr lang="en-US" sz="1200" b="0" baseline="-25000"/>
                <a:t>4</a:t>
              </a:r>
              <a:endParaRPr lang="en-US" b="0" baseline="-25000"/>
            </a:p>
          </p:txBody>
        </p:sp>
        <p:sp>
          <p:nvSpPr>
            <p:cNvPr id="24687" name="TextBox 124"/>
            <p:cNvSpPr txBox="1">
              <a:spLocks noChangeArrowheads="1"/>
            </p:cNvSpPr>
            <p:nvPr/>
          </p:nvSpPr>
          <p:spPr bwMode="auto">
            <a:xfrm>
              <a:off x="5167160" y="1219200"/>
              <a:ext cx="30649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k</a:t>
              </a:r>
              <a:r>
                <a:rPr lang="en-US" sz="1200" b="0" baseline="-25000"/>
                <a:t>5</a:t>
              </a:r>
              <a:endParaRPr lang="en-US" b="0" baseline="-25000"/>
            </a:p>
          </p:txBody>
        </p:sp>
        <p:sp>
          <p:nvSpPr>
            <p:cNvPr id="24688" name="TextBox 131"/>
            <p:cNvSpPr txBox="1">
              <a:spLocks noChangeArrowheads="1"/>
            </p:cNvSpPr>
            <p:nvPr/>
          </p:nvSpPr>
          <p:spPr bwMode="auto">
            <a:xfrm>
              <a:off x="5700521" y="1219200"/>
              <a:ext cx="30649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k</a:t>
              </a:r>
              <a:r>
                <a:rPr lang="en-US" sz="1200" b="0" baseline="-25000"/>
                <a:t>6</a:t>
              </a:r>
              <a:endParaRPr lang="en-US" b="0" baseline="-25000"/>
            </a:p>
          </p:txBody>
        </p:sp>
        <p:sp>
          <p:nvSpPr>
            <p:cNvPr id="24689" name="Rectangle 58"/>
            <p:cNvSpPr>
              <a:spLocks noChangeArrowheads="1"/>
            </p:cNvSpPr>
            <p:nvPr/>
          </p:nvSpPr>
          <p:spPr bwMode="auto">
            <a:xfrm>
              <a:off x="3307652" y="1243331"/>
              <a:ext cx="22858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90" name="TextBox 59"/>
            <p:cNvSpPr txBox="1">
              <a:spLocks noChangeArrowheads="1"/>
            </p:cNvSpPr>
            <p:nvPr/>
          </p:nvSpPr>
          <p:spPr bwMode="auto">
            <a:xfrm>
              <a:off x="3262297" y="1219200"/>
              <a:ext cx="30489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 dirty="0"/>
                <a:t>v</a:t>
              </a:r>
              <a:r>
                <a:rPr lang="en-US" sz="1200" b="0" baseline="-25000" dirty="0"/>
                <a:t>1</a:t>
              </a:r>
              <a:endParaRPr lang="en-US" b="0" baseline="-25000" dirty="0"/>
            </a:p>
          </p:txBody>
        </p:sp>
        <p:sp>
          <p:nvSpPr>
            <p:cNvPr id="24691" name="Rectangle 100"/>
            <p:cNvSpPr>
              <a:spLocks noChangeArrowheads="1"/>
            </p:cNvSpPr>
            <p:nvPr/>
          </p:nvSpPr>
          <p:spPr bwMode="auto">
            <a:xfrm>
              <a:off x="3841014" y="1243331"/>
              <a:ext cx="22858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92" name="TextBox 101"/>
            <p:cNvSpPr txBox="1">
              <a:spLocks noChangeArrowheads="1"/>
            </p:cNvSpPr>
            <p:nvPr/>
          </p:nvSpPr>
          <p:spPr bwMode="auto">
            <a:xfrm>
              <a:off x="3795658" y="1219200"/>
              <a:ext cx="30489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v</a:t>
              </a:r>
              <a:r>
                <a:rPr lang="en-US" sz="1200" b="0" baseline="-25000"/>
                <a:t>2</a:t>
              </a:r>
              <a:endParaRPr lang="en-US" b="0" baseline="-25000"/>
            </a:p>
          </p:txBody>
        </p:sp>
        <p:sp>
          <p:nvSpPr>
            <p:cNvPr id="24693" name="Rectangle 107"/>
            <p:cNvSpPr>
              <a:spLocks noChangeArrowheads="1"/>
            </p:cNvSpPr>
            <p:nvPr/>
          </p:nvSpPr>
          <p:spPr bwMode="auto">
            <a:xfrm>
              <a:off x="4374376" y="1243331"/>
              <a:ext cx="22858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94" name="TextBox 108"/>
            <p:cNvSpPr txBox="1">
              <a:spLocks noChangeArrowheads="1"/>
            </p:cNvSpPr>
            <p:nvPr/>
          </p:nvSpPr>
          <p:spPr bwMode="auto">
            <a:xfrm>
              <a:off x="4329020" y="1219200"/>
              <a:ext cx="30489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v</a:t>
              </a:r>
              <a:r>
                <a:rPr lang="en-US" sz="1200" b="0" baseline="-25000"/>
                <a:t>3</a:t>
              </a:r>
              <a:endParaRPr lang="en-US" b="0" baseline="-25000"/>
            </a:p>
          </p:txBody>
        </p:sp>
        <p:sp>
          <p:nvSpPr>
            <p:cNvPr id="24695" name="Rectangle 114"/>
            <p:cNvSpPr>
              <a:spLocks noChangeArrowheads="1"/>
            </p:cNvSpPr>
            <p:nvPr/>
          </p:nvSpPr>
          <p:spPr bwMode="auto">
            <a:xfrm>
              <a:off x="4907737" y="1243331"/>
              <a:ext cx="22858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96" name="TextBox 115"/>
            <p:cNvSpPr txBox="1">
              <a:spLocks noChangeArrowheads="1"/>
            </p:cNvSpPr>
            <p:nvPr/>
          </p:nvSpPr>
          <p:spPr bwMode="auto">
            <a:xfrm>
              <a:off x="4862382" y="1219200"/>
              <a:ext cx="30489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v</a:t>
              </a:r>
              <a:r>
                <a:rPr lang="en-US" sz="1200" b="0" baseline="-25000"/>
                <a:t>4</a:t>
              </a:r>
              <a:endParaRPr lang="en-US" b="0" baseline="-25000"/>
            </a:p>
          </p:txBody>
        </p:sp>
        <p:sp>
          <p:nvSpPr>
            <p:cNvPr id="24697" name="Rectangle 121"/>
            <p:cNvSpPr>
              <a:spLocks noChangeArrowheads="1"/>
            </p:cNvSpPr>
            <p:nvPr/>
          </p:nvSpPr>
          <p:spPr bwMode="auto">
            <a:xfrm>
              <a:off x="5441099" y="1243331"/>
              <a:ext cx="22858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98" name="TextBox 122"/>
            <p:cNvSpPr txBox="1">
              <a:spLocks noChangeArrowheads="1"/>
            </p:cNvSpPr>
            <p:nvPr/>
          </p:nvSpPr>
          <p:spPr bwMode="auto">
            <a:xfrm>
              <a:off x="5395743" y="1219200"/>
              <a:ext cx="30489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v</a:t>
              </a:r>
              <a:r>
                <a:rPr lang="en-US" sz="1200" b="0" baseline="-25000"/>
                <a:t>5</a:t>
              </a:r>
              <a:endParaRPr lang="en-US" b="0" baseline="-25000"/>
            </a:p>
          </p:txBody>
        </p:sp>
        <p:sp>
          <p:nvSpPr>
            <p:cNvPr id="24699" name="Rectangle 128"/>
            <p:cNvSpPr>
              <a:spLocks noChangeArrowheads="1"/>
            </p:cNvSpPr>
            <p:nvPr/>
          </p:nvSpPr>
          <p:spPr bwMode="auto">
            <a:xfrm>
              <a:off x="5974461" y="1243331"/>
              <a:ext cx="22858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00" name="TextBox 129"/>
            <p:cNvSpPr txBox="1">
              <a:spLocks noChangeArrowheads="1"/>
            </p:cNvSpPr>
            <p:nvPr/>
          </p:nvSpPr>
          <p:spPr bwMode="auto">
            <a:xfrm>
              <a:off x="5929105" y="1219200"/>
              <a:ext cx="30489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v</a:t>
              </a:r>
              <a:r>
                <a:rPr lang="en-US" sz="1200" b="0" baseline="-25000"/>
                <a:t>6</a:t>
              </a:r>
              <a:endParaRPr lang="en-US" b="0" baseline="-25000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2291678" y="3200400"/>
            <a:ext cx="991272" cy="276999"/>
            <a:chOff x="2291678" y="3200400"/>
            <a:chExt cx="991272" cy="276999"/>
          </a:xfrm>
        </p:grpSpPr>
        <p:sp>
          <p:nvSpPr>
            <p:cNvPr id="24669" name="Rectangle 144"/>
            <p:cNvSpPr>
              <a:spLocks noChangeArrowheads="1"/>
            </p:cNvSpPr>
            <p:nvPr/>
          </p:nvSpPr>
          <p:spPr bwMode="auto">
            <a:xfrm>
              <a:off x="2794665" y="3224531"/>
              <a:ext cx="22871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70" name="TextBox 145"/>
            <p:cNvSpPr txBox="1">
              <a:spLocks noChangeArrowheads="1"/>
            </p:cNvSpPr>
            <p:nvPr/>
          </p:nvSpPr>
          <p:spPr bwMode="auto">
            <a:xfrm>
              <a:off x="2784475" y="3200400"/>
              <a:ext cx="269761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 dirty="0"/>
                <a:t>b</a:t>
              </a:r>
              <a:endParaRPr lang="en-US" b="0" baseline="-25000" dirty="0"/>
            </a:p>
          </p:txBody>
        </p:sp>
        <p:sp>
          <p:nvSpPr>
            <p:cNvPr id="24671" name="Rectangle 137"/>
            <p:cNvSpPr>
              <a:spLocks noChangeArrowheads="1"/>
            </p:cNvSpPr>
            <p:nvPr/>
          </p:nvSpPr>
          <p:spPr bwMode="auto">
            <a:xfrm>
              <a:off x="2296190" y="3224531"/>
              <a:ext cx="22871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72" name="TextBox 138"/>
            <p:cNvSpPr txBox="1">
              <a:spLocks noChangeArrowheads="1"/>
            </p:cNvSpPr>
            <p:nvPr/>
          </p:nvSpPr>
          <p:spPr bwMode="auto">
            <a:xfrm>
              <a:off x="2291678" y="3200400"/>
              <a:ext cx="25840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 dirty="0"/>
                <a:t>a</a:t>
              </a:r>
              <a:endParaRPr lang="en-US" b="0" baseline="-25000" dirty="0"/>
            </a:p>
          </p:txBody>
        </p:sp>
        <p:sp>
          <p:nvSpPr>
            <p:cNvPr id="24673" name="Rectangle 135"/>
            <p:cNvSpPr>
              <a:spLocks noChangeArrowheads="1"/>
            </p:cNvSpPr>
            <p:nvPr/>
          </p:nvSpPr>
          <p:spPr bwMode="auto">
            <a:xfrm>
              <a:off x="2524904" y="3224531"/>
              <a:ext cx="22871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74" name="TextBox 136"/>
            <p:cNvSpPr txBox="1">
              <a:spLocks noChangeArrowheads="1"/>
            </p:cNvSpPr>
            <p:nvPr/>
          </p:nvSpPr>
          <p:spPr bwMode="auto">
            <a:xfrm>
              <a:off x="2514714" y="3200400"/>
              <a:ext cx="269761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 dirty="0"/>
                <a:t>1</a:t>
              </a:r>
              <a:endParaRPr lang="en-US" b="0" baseline="-25000" dirty="0"/>
            </a:p>
          </p:txBody>
        </p:sp>
        <p:sp>
          <p:nvSpPr>
            <p:cNvPr id="24675" name="Rectangle 142"/>
            <p:cNvSpPr>
              <a:spLocks noChangeArrowheads="1"/>
            </p:cNvSpPr>
            <p:nvPr/>
          </p:nvSpPr>
          <p:spPr bwMode="auto">
            <a:xfrm>
              <a:off x="3023379" y="3224531"/>
              <a:ext cx="22871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76" name="TextBox 143"/>
            <p:cNvSpPr txBox="1">
              <a:spLocks noChangeArrowheads="1"/>
            </p:cNvSpPr>
            <p:nvPr/>
          </p:nvSpPr>
          <p:spPr bwMode="auto">
            <a:xfrm>
              <a:off x="3013189" y="3200400"/>
              <a:ext cx="269761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2</a:t>
              </a:r>
              <a:endParaRPr lang="en-US" b="0" baseline="-25000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3591085" y="3200400"/>
            <a:ext cx="987265" cy="276999"/>
            <a:chOff x="3591085" y="3200400"/>
            <a:chExt cx="987265" cy="276999"/>
          </a:xfrm>
        </p:grpSpPr>
        <p:sp>
          <p:nvSpPr>
            <p:cNvPr id="24661" name="Rectangle 151"/>
            <p:cNvSpPr>
              <a:spLocks noChangeArrowheads="1"/>
            </p:cNvSpPr>
            <p:nvPr/>
          </p:nvSpPr>
          <p:spPr bwMode="auto">
            <a:xfrm>
              <a:off x="3591590" y="3224531"/>
              <a:ext cx="22871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62" name="Rectangle 158"/>
            <p:cNvSpPr>
              <a:spLocks noChangeArrowheads="1"/>
            </p:cNvSpPr>
            <p:nvPr/>
          </p:nvSpPr>
          <p:spPr bwMode="auto">
            <a:xfrm>
              <a:off x="4090065" y="3224531"/>
              <a:ext cx="22871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63" name="TextBox 152"/>
            <p:cNvSpPr txBox="1">
              <a:spLocks noChangeArrowheads="1"/>
            </p:cNvSpPr>
            <p:nvPr/>
          </p:nvSpPr>
          <p:spPr bwMode="auto">
            <a:xfrm>
              <a:off x="3591085" y="3200400"/>
              <a:ext cx="25039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/>
                <a:t>c</a:t>
              </a:r>
              <a:endParaRPr lang="en-US" b="0" baseline="-25000"/>
            </a:p>
          </p:txBody>
        </p:sp>
        <p:sp>
          <p:nvSpPr>
            <p:cNvPr id="24664" name="TextBox 159"/>
            <p:cNvSpPr txBox="1">
              <a:spLocks noChangeArrowheads="1"/>
            </p:cNvSpPr>
            <p:nvPr/>
          </p:nvSpPr>
          <p:spPr bwMode="auto">
            <a:xfrm>
              <a:off x="4089560" y="3200400"/>
              <a:ext cx="25039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/>
                <a:t>c</a:t>
              </a:r>
              <a:endParaRPr lang="en-US" b="0" baseline="-25000"/>
            </a:p>
          </p:txBody>
        </p:sp>
        <p:sp>
          <p:nvSpPr>
            <p:cNvPr id="24665" name="Rectangle 149"/>
            <p:cNvSpPr>
              <a:spLocks noChangeArrowheads="1"/>
            </p:cNvSpPr>
            <p:nvPr/>
          </p:nvSpPr>
          <p:spPr bwMode="auto">
            <a:xfrm>
              <a:off x="3820304" y="3224531"/>
              <a:ext cx="22871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66" name="TextBox 150"/>
            <p:cNvSpPr txBox="1">
              <a:spLocks noChangeArrowheads="1"/>
            </p:cNvSpPr>
            <p:nvPr/>
          </p:nvSpPr>
          <p:spPr bwMode="auto">
            <a:xfrm>
              <a:off x="3810114" y="3200400"/>
              <a:ext cx="269761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3</a:t>
              </a:r>
              <a:endParaRPr lang="en-US" b="0" baseline="-25000"/>
            </a:p>
          </p:txBody>
        </p:sp>
        <p:sp>
          <p:nvSpPr>
            <p:cNvPr id="24667" name="Rectangle 156"/>
            <p:cNvSpPr>
              <a:spLocks noChangeArrowheads="1"/>
            </p:cNvSpPr>
            <p:nvPr/>
          </p:nvSpPr>
          <p:spPr bwMode="auto">
            <a:xfrm>
              <a:off x="4318779" y="3224531"/>
              <a:ext cx="22871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68" name="TextBox 157"/>
            <p:cNvSpPr txBox="1">
              <a:spLocks noChangeArrowheads="1"/>
            </p:cNvSpPr>
            <p:nvPr/>
          </p:nvSpPr>
          <p:spPr bwMode="auto">
            <a:xfrm>
              <a:off x="4308589" y="3200400"/>
              <a:ext cx="269761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6</a:t>
              </a:r>
              <a:endParaRPr lang="en-US" b="0" baseline="-25000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4882411" y="3200400"/>
            <a:ext cx="984989" cy="276999"/>
            <a:chOff x="4882411" y="3200400"/>
            <a:chExt cx="984989" cy="276999"/>
          </a:xfrm>
        </p:grpSpPr>
        <p:sp>
          <p:nvSpPr>
            <p:cNvPr id="24653" name="Rectangle 165"/>
            <p:cNvSpPr>
              <a:spLocks noChangeArrowheads="1"/>
            </p:cNvSpPr>
            <p:nvPr/>
          </p:nvSpPr>
          <p:spPr bwMode="auto">
            <a:xfrm>
              <a:off x="4886985" y="3224531"/>
              <a:ext cx="228600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54" name="Rectangle 172"/>
            <p:cNvSpPr>
              <a:spLocks noChangeArrowheads="1"/>
            </p:cNvSpPr>
            <p:nvPr/>
          </p:nvSpPr>
          <p:spPr bwMode="auto">
            <a:xfrm>
              <a:off x="5379359" y="3224531"/>
              <a:ext cx="228600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55" name="TextBox 166"/>
            <p:cNvSpPr txBox="1">
              <a:spLocks noChangeArrowheads="1"/>
            </p:cNvSpPr>
            <p:nvPr/>
          </p:nvSpPr>
          <p:spPr bwMode="auto">
            <a:xfrm>
              <a:off x="4882411" y="3200400"/>
              <a:ext cx="25840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/>
                <a:t>a</a:t>
              </a:r>
              <a:endParaRPr lang="en-US" b="0" baseline="-25000"/>
            </a:p>
          </p:txBody>
        </p:sp>
        <p:sp>
          <p:nvSpPr>
            <p:cNvPr id="24656" name="TextBox 173"/>
            <p:cNvSpPr txBox="1">
              <a:spLocks noChangeArrowheads="1"/>
            </p:cNvSpPr>
            <p:nvPr/>
          </p:nvSpPr>
          <p:spPr bwMode="auto">
            <a:xfrm>
              <a:off x="5374784" y="3200400"/>
              <a:ext cx="25039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/>
                <a:t>c</a:t>
              </a:r>
              <a:endParaRPr lang="en-US" b="0" baseline="-25000"/>
            </a:p>
          </p:txBody>
        </p:sp>
        <p:sp>
          <p:nvSpPr>
            <p:cNvPr id="24657" name="Rectangle 163"/>
            <p:cNvSpPr>
              <a:spLocks noChangeArrowheads="1"/>
            </p:cNvSpPr>
            <p:nvPr/>
          </p:nvSpPr>
          <p:spPr bwMode="auto">
            <a:xfrm>
              <a:off x="5115585" y="3224531"/>
              <a:ext cx="228600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58" name="TextBox 164"/>
            <p:cNvSpPr txBox="1">
              <a:spLocks noChangeArrowheads="1"/>
            </p:cNvSpPr>
            <p:nvPr/>
          </p:nvSpPr>
          <p:spPr bwMode="auto">
            <a:xfrm>
              <a:off x="5105400" y="3200400"/>
              <a:ext cx="26962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5</a:t>
              </a:r>
              <a:endParaRPr lang="en-US" b="0" baseline="-25000"/>
            </a:p>
          </p:txBody>
        </p:sp>
        <p:sp>
          <p:nvSpPr>
            <p:cNvPr id="24659" name="Rectangle 170"/>
            <p:cNvSpPr>
              <a:spLocks noChangeArrowheads="1"/>
            </p:cNvSpPr>
            <p:nvPr/>
          </p:nvSpPr>
          <p:spPr bwMode="auto">
            <a:xfrm>
              <a:off x="5607959" y="3224531"/>
              <a:ext cx="228600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60" name="TextBox 171"/>
            <p:cNvSpPr txBox="1">
              <a:spLocks noChangeArrowheads="1"/>
            </p:cNvSpPr>
            <p:nvPr/>
          </p:nvSpPr>
          <p:spPr bwMode="auto">
            <a:xfrm>
              <a:off x="5597774" y="3200400"/>
              <a:ext cx="26962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2</a:t>
              </a:r>
              <a:endParaRPr lang="en-US" b="0" baseline="-25000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6248400" y="3200400"/>
            <a:ext cx="990600" cy="276999"/>
            <a:chOff x="6248400" y="3200400"/>
            <a:chExt cx="990600" cy="276999"/>
          </a:xfrm>
        </p:grpSpPr>
        <p:sp>
          <p:nvSpPr>
            <p:cNvPr id="24645" name="Rectangle 179"/>
            <p:cNvSpPr>
              <a:spLocks noChangeArrowheads="1"/>
            </p:cNvSpPr>
            <p:nvPr/>
          </p:nvSpPr>
          <p:spPr bwMode="auto">
            <a:xfrm>
              <a:off x="6258585" y="3224531"/>
              <a:ext cx="228600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6" name="Rectangle 186"/>
            <p:cNvSpPr>
              <a:spLocks noChangeArrowheads="1"/>
            </p:cNvSpPr>
            <p:nvPr/>
          </p:nvSpPr>
          <p:spPr bwMode="auto">
            <a:xfrm>
              <a:off x="6750959" y="3224531"/>
              <a:ext cx="228600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7" name="TextBox 180"/>
            <p:cNvSpPr txBox="1">
              <a:spLocks noChangeArrowheads="1"/>
            </p:cNvSpPr>
            <p:nvPr/>
          </p:nvSpPr>
          <p:spPr bwMode="auto">
            <a:xfrm>
              <a:off x="6248400" y="3200400"/>
              <a:ext cx="26962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/>
                <a:t>b</a:t>
              </a:r>
              <a:endParaRPr lang="en-US" b="0" baseline="-25000"/>
            </a:p>
          </p:txBody>
        </p:sp>
        <p:sp>
          <p:nvSpPr>
            <p:cNvPr id="24648" name="TextBox 187"/>
            <p:cNvSpPr txBox="1">
              <a:spLocks noChangeArrowheads="1"/>
            </p:cNvSpPr>
            <p:nvPr/>
          </p:nvSpPr>
          <p:spPr bwMode="auto">
            <a:xfrm>
              <a:off x="6746384" y="3200400"/>
              <a:ext cx="25039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/>
                <a:t>c</a:t>
              </a:r>
              <a:endParaRPr lang="en-US" b="0" baseline="-25000"/>
            </a:p>
          </p:txBody>
        </p:sp>
        <p:sp>
          <p:nvSpPr>
            <p:cNvPr id="24649" name="Rectangle 177"/>
            <p:cNvSpPr>
              <a:spLocks noChangeArrowheads="1"/>
            </p:cNvSpPr>
            <p:nvPr/>
          </p:nvSpPr>
          <p:spPr bwMode="auto">
            <a:xfrm>
              <a:off x="6487185" y="3224531"/>
              <a:ext cx="228600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50" name="TextBox 178"/>
            <p:cNvSpPr txBox="1">
              <a:spLocks noChangeArrowheads="1"/>
            </p:cNvSpPr>
            <p:nvPr/>
          </p:nvSpPr>
          <p:spPr bwMode="auto">
            <a:xfrm>
              <a:off x="6477000" y="3200400"/>
              <a:ext cx="26962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7</a:t>
              </a:r>
              <a:endParaRPr lang="en-US" b="0" baseline="-25000"/>
            </a:p>
          </p:txBody>
        </p:sp>
        <p:sp>
          <p:nvSpPr>
            <p:cNvPr id="24651" name="Rectangle 184"/>
            <p:cNvSpPr>
              <a:spLocks noChangeArrowheads="1"/>
            </p:cNvSpPr>
            <p:nvPr/>
          </p:nvSpPr>
          <p:spPr bwMode="auto">
            <a:xfrm>
              <a:off x="6979559" y="3224531"/>
              <a:ext cx="228600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52" name="TextBox 185"/>
            <p:cNvSpPr txBox="1">
              <a:spLocks noChangeArrowheads="1"/>
            </p:cNvSpPr>
            <p:nvPr/>
          </p:nvSpPr>
          <p:spPr bwMode="auto">
            <a:xfrm>
              <a:off x="6969374" y="3200400"/>
              <a:ext cx="26962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 dirty="0" smtClean="0"/>
                <a:t>8</a:t>
              </a:r>
              <a:endParaRPr lang="en-US" b="0" baseline="-25000" dirty="0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3206053" y="3838575"/>
            <a:ext cx="797622" cy="276999"/>
            <a:chOff x="3206053" y="3838575"/>
            <a:chExt cx="797622" cy="276999"/>
          </a:xfrm>
        </p:grpSpPr>
        <p:sp>
          <p:nvSpPr>
            <p:cNvPr id="24639" name="Rectangle 193"/>
            <p:cNvSpPr>
              <a:spLocks noChangeArrowheads="1"/>
            </p:cNvSpPr>
            <p:nvPr/>
          </p:nvSpPr>
          <p:spPr bwMode="auto">
            <a:xfrm>
              <a:off x="3210588" y="3862706"/>
              <a:ext cx="228671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0" name="TextBox 194"/>
            <p:cNvSpPr txBox="1">
              <a:spLocks noChangeArrowheads="1"/>
            </p:cNvSpPr>
            <p:nvPr/>
          </p:nvSpPr>
          <p:spPr bwMode="auto">
            <a:xfrm>
              <a:off x="3206053" y="3838575"/>
              <a:ext cx="25840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/>
                <a:t>a</a:t>
              </a:r>
              <a:endParaRPr lang="en-US" b="0" baseline="-25000"/>
            </a:p>
          </p:txBody>
        </p:sp>
        <p:sp>
          <p:nvSpPr>
            <p:cNvPr id="24641" name="Rectangle 191"/>
            <p:cNvSpPr>
              <a:spLocks noChangeArrowheads="1"/>
            </p:cNvSpPr>
            <p:nvPr/>
          </p:nvSpPr>
          <p:spPr bwMode="auto">
            <a:xfrm>
              <a:off x="3515483" y="3862706"/>
              <a:ext cx="228671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2" name="TextBox 192"/>
            <p:cNvSpPr txBox="1">
              <a:spLocks noChangeArrowheads="1"/>
            </p:cNvSpPr>
            <p:nvPr/>
          </p:nvSpPr>
          <p:spPr bwMode="auto">
            <a:xfrm>
              <a:off x="3505295" y="3838575"/>
              <a:ext cx="26971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1</a:t>
              </a:r>
              <a:endParaRPr lang="en-US" b="0" baseline="-25000"/>
            </a:p>
          </p:txBody>
        </p:sp>
        <p:sp>
          <p:nvSpPr>
            <p:cNvPr id="24643" name="Rectangle 196"/>
            <p:cNvSpPr>
              <a:spLocks noChangeArrowheads="1"/>
            </p:cNvSpPr>
            <p:nvPr/>
          </p:nvSpPr>
          <p:spPr bwMode="auto">
            <a:xfrm>
              <a:off x="3744154" y="3862706"/>
              <a:ext cx="228671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4" name="TextBox 197"/>
            <p:cNvSpPr txBox="1">
              <a:spLocks noChangeArrowheads="1"/>
            </p:cNvSpPr>
            <p:nvPr/>
          </p:nvSpPr>
          <p:spPr bwMode="auto">
            <a:xfrm>
              <a:off x="3733965" y="3838575"/>
              <a:ext cx="26971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5</a:t>
              </a:r>
              <a:endParaRPr lang="en-US" b="0" baseline="-25000"/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4572000" y="3838575"/>
            <a:ext cx="803275" cy="276225"/>
            <a:chOff x="4572000" y="3838575"/>
            <a:chExt cx="803275" cy="276225"/>
          </a:xfrm>
        </p:grpSpPr>
        <p:sp>
          <p:nvSpPr>
            <p:cNvPr id="24633" name="Rectangle 199"/>
            <p:cNvSpPr>
              <a:spLocks noChangeArrowheads="1"/>
            </p:cNvSpPr>
            <p:nvPr/>
          </p:nvSpPr>
          <p:spPr bwMode="auto">
            <a:xfrm>
              <a:off x="4582188" y="3862706"/>
              <a:ext cx="228671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4" name="TextBox 200"/>
            <p:cNvSpPr txBox="1">
              <a:spLocks noChangeArrowheads="1"/>
            </p:cNvSpPr>
            <p:nvPr/>
          </p:nvSpPr>
          <p:spPr bwMode="auto">
            <a:xfrm>
              <a:off x="4572000" y="3838575"/>
              <a:ext cx="26971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/>
                <a:t>b</a:t>
              </a:r>
              <a:endParaRPr lang="en-US" b="0" baseline="-25000"/>
            </a:p>
          </p:txBody>
        </p:sp>
        <p:sp>
          <p:nvSpPr>
            <p:cNvPr id="24635" name="Rectangle 202"/>
            <p:cNvSpPr>
              <a:spLocks noChangeArrowheads="1"/>
            </p:cNvSpPr>
            <p:nvPr/>
          </p:nvSpPr>
          <p:spPr bwMode="auto">
            <a:xfrm>
              <a:off x="4887083" y="3862706"/>
              <a:ext cx="228671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6" name="TextBox 203"/>
            <p:cNvSpPr txBox="1">
              <a:spLocks noChangeArrowheads="1"/>
            </p:cNvSpPr>
            <p:nvPr/>
          </p:nvSpPr>
          <p:spPr bwMode="auto">
            <a:xfrm>
              <a:off x="4876895" y="3838575"/>
              <a:ext cx="26971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2</a:t>
              </a:r>
              <a:endParaRPr lang="en-US" b="0" baseline="-25000"/>
            </a:p>
          </p:txBody>
        </p:sp>
        <p:sp>
          <p:nvSpPr>
            <p:cNvPr id="24637" name="Rectangle 205"/>
            <p:cNvSpPr>
              <a:spLocks noChangeArrowheads="1"/>
            </p:cNvSpPr>
            <p:nvPr/>
          </p:nvSpPr>
          <p:spPr bwMode="auto">
            <a:xfrm>
              <a:off x="5115754" y="3862706"/>
              <a:ext cx="228671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8" name="TextBox 206"/>
            <p:cNvSpPr txBox="1">
              <a:spLocks noChangeArrowheads="1"/>
            </p:cNvSpPr>
            <p:nvPr/>
          </p:nvSpPr>
          <p:spPr bwMode="auto">
            <a:xfrm>
              <a:off x="5105565" y="3838575"/>
              <a:ext cx="26971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7</a:t>
              </a:r>
              <a:endParaRPr lang="en-US" b="0" baseline="-25000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5877044" y="3838575"/>
            <a:ext cx="1250831" cy="276999"/>
            <a:chOff x="5877044" y="3838575"/>
            <a:chExt cx="1250831" cy="276999"/>
          </a:xfrm>
        </p:grpSpPr>
        <p:sp>
          <p:nvSpPr>
            <p:cNvPr id="13" name="Rectangle 208"/>
            <p:cNvSpPr>
              <a:spLocks noChangeArrowheads="1"/>
            </p:cNvSpPr>
            <p:nvPr/>
          </p:nvSpPr>
          <p:spPr bwMode="auto">
            <a:xfrm>
              <a:off x="5877587" y="3862706"/>
              <a:ext cx="228645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TextBox 209"/>
            <p:cNvSpPr txBox="1">
              <a:spLocks noChangeArrowheads="1"/>
            </p:cNvSpPr>
            <p:nvPr/>
          </p:nvSpPr>
          <p:spPr bwMode="auto">
            <a:xfrm>
              <a:off x="5877044" y="3838575"/>
              <a:ext cx="25039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/>
                <a:t>c</a:t>
              </a:r>
              <a:endParaRPr lang="en-US" b="0" baseline="-25000"/>
            </a:p>
          </p:txBody>
        </p:sp>
        <p:sp>
          <p:nvSpPr>
            <p:cNvPr id="24625" name="Rectangle 211"/>
            <p:cNvSpPr>
              <a:spLocks noChangeArrowheads="1"/>
            </p:cNvSpPr>
            <p:nvPr/>
          </p:nvSpPr>
          <p:spPr bwMode="auto">
            <a:xfrm>
              <a:off x="6182447" y="3862706"/>
              <a:ext cx="228645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TextBox 212"/>
            <p:cNvSpPr txBox="1">
              <a:spLocks noChangeArrowheads="1"/>
            </p:cNvSpPr>
            <p:nvPr/>
          </p:nvSpPr>
          <p:spPr bwMode="auto">
            <a:xfrm>
              <a:off x="6172260" y="3838575"/>
              <a:ext cx="269679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2</a:t>
              </a:r>
              <a:endParaRPr lang="en-US" b="0" baseline="-25000"/>
            </a:p>
          </p:txBody>
        </p:sp>
        <p:sp>
          <p:nvSpPr>
            <p:cNvPr id="16" name="Rectangle 214"/>
            <p:cNvSpPr>
              <a:spLocks noChangeArrowheads="1"/>
            </p:cNvSpPr>
            <p:nvPr/>
          </p:nvSpPr>
          <p:spPr bwMode="auto">
            <a:xfrm>
              <a:off x="6411092" y="3862706"/>
              <a:ext cx="228645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8" name="TextBox 215"/>
            <p:cNvSpPr txBox="1">
              <a:spLocks noChangeArrowheads="1"/>
            </p:cNvSpPr>
            <p:nvPr/>
          </p:nvSpPr>
          <p:spPr bwMode="auto">
            <a:xfrm>
              <a:off x="6400905" y="3838575"/>
              <a:ext cx="269679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3</a:t>
              </a:r>
              <a:endParaRPr lang="en-US" b="0" baseline="-25000"/>
            </a:p>
          </p:txBody>
        </p:sp>
        <p:sp>
          <p:nvSpPr>
            <p:cNvPr id="24629" name="Rectangle 217"/>
            <p:cNvSpPr>
              <a:spLocks noChangeArrowheads="1"/>
            </p:cNvSpPr>
            <p:nvPr/>
          </p:nvSpPr>
          <p:spPr bwMode="auto">
            <a:xfrm>
              <a:off x="6639738" y="3862706"/>
              <a:ext cx="228645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TextBox 218"/>
            <p:cNvSpPr txBox="1">
              <a:spLocks noChangeArrowheads="1"/>
            </p:cNvSpPr>
            <p:nvPr/>
          </p:nvSpPr>
          <p:spPr bwMode="auto">
            <a:xfrm>
              <a:off x="6629551" y="3838575"/>
              <a:ext cx="269679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6</a:t>
              </a:r>
              <a:endParaRPr lang="en-US" b="0" baseline="-25000"/>
            </a:p>
          </p:txBody>
        </p:sp>
        <p:sp>
          <p:nvSpPr>
            <p:cNvPr id="18" name="Rectangle 220"/>
            <p:cNvSpPr>
              <a:spLocks noChangeArrowheads="1"/>
            </p:cNvSpPr>
            <p:nvPr/>
          </p:nvSpPr>
          <p:spPr bwMode="auto">
            <a:xfrm>
              <a:off x="6868383" y="3862706"/>
              <a:ext cx="228645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2" name="TextBox 221"/>
            <p:cNvSpPr txBox="1">
              <a:spLocks noChangeArrowheads="1"/>
            </p:cNvSpPr>
            <p:nvPr/>
          </p:nvSpPr>
          <p:spPr bwMode="auto">
            <a:xfrm>
              <a:off x="6858196" y="3838575"/>
              <a:ext cx="269679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 dirty="0" smtClean="0"/>
                <a:t>8</a:t>
              </a:r>
              <a:endParaRPr lang="en-US" b="0" baseline="-25000" dirty="0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3048000" y="5667375"/>
            <a:ext cx="525380" cy="276999"/>
            <a:chOff x="3048000" y="5667375"/>
            <a:chExt cx="525380" cy="276999"/>
          </a:xfrm>
        </p:grpSpPr>
        <p:sp>
          <p:nvSpPr>
            <p:cNvPr id="24619" name="Rectangle 148"/>
            <p:cNvSpPr>
              <a:spLocks noChangeArrowheads="1"/>
            </p:cNvSpPr>
            <p:nvPr/>
          </p:nvSpPr>
          <p:spPr bwMode="auto">
            <a:xfrm>
              <a:off x="3093340" y="5691506"/>
              <a:ext cx="22850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Box 155"/>
            <p:cNvSpPr txBox="1">
              <a:spLocks noChangeArrowheads="1"/>
            </p:cNvSpPr>
            <p:nvPr/>
          </p:nvSpPr>
          <p:spPr bwMode="auto">
            <a:xfrm>
              <a:off x="3048000" y="5667375"/>
              <a:ext cx="29354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r</a:t>
              </a:r>
              <a:r>
                <a:rPr lang="en-US" sz="1200" b="0" baseline="-25000"/>
                <a:t>1</a:t>
              </a:r>
              <a:endParaRPr lang="en-US" b="0" baseline="-25000"/>
            </a:p>
          </p:txBody>
        </p:sp>
        <p:sp>
          <p:nvSpPr>
            <p:cNvPr id="20" name="Rectangle 162"/>
            <p:cNvSpPr>
              <a:spLocks noChangeArrowheads="1"/>
            </p:cNvSpPr>
            <p:nvPr/>
          </p:nvSpPr>
          <p:spPr bwMode="auto">
            <a:xfrm>
              <a:off x="3321844" y="5691506"/>
              <a:ext cx="22850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2" name="TextBox 167"/>
            <p:cNvSpPr txBox="1">
              <a:spLocks noChangeArrowheads="1"/>
            </p:cNvSpPr>
            <p:nvPr/>
          </p:nvSpPr>
          <p:spPr bwMode="auto">
            <a:xfrm>
              <a:off x="3276504" y="5667375"/>
              <a:ext cx="29687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s</a:t>
              </a:r>
              <a:r>
                <a:rPr lang="en-US" sz="1200" b="0" baseline="-25000"/>
                <a:t>1</a:t>
              </a:r>
              <a:endParaRPr lang="en-US" b="0" baseline="-25000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4405313" y="5667375"/>
            <a:ext cx="525380" cy="276999"/>
            <a:chOff x="4405313" y="5667375"/>
            <a:chExt cx="525380" cy="276999"/>
          </a:xfrm>
        </p:grpSpPr>
        <p:sp>
          <p:nvSpPr>
            <p:cNvPr id="24615" name="Rectangle 183"/>
            <p:cNvSpPr>
              <a:spLocks noChangeArrowheads="1"/>
            </p:cNvSpPr>
            <p:nvPr/>
          </p:nvSpPr>
          <p:spPr bwMode="auto">
            <a:xfrm>
              <a:off x="4450653" y="5691506"/>
              <a:ext cx="22850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6" name="TextBox 188"/>
            <p:cNvSpPr txBox="1">
              <a:spLocks noChangeArrowheads="1"/>
            </p:cNvSpPr>
            <p:nvPr/>
          </p:nvSpPr>
          <p:spPr bwMode="auto">
            <a:xfrm>
              <a:off x="4405313" y="5667375"/>
              <a:ext cx="29354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r</a:t>
              </a:r>
              <a:r>
                <a:rPr lang="en-US" sz="1200" b="0" baseline="-25000"/>
                <a:t>2</a:t>
              </a:r>
              <a:endParaRPr lang="en-US" b="0" baseline="-25000"/>
            </a:p>
          </p:txBody>
        </p:sp>
        <p:sp>
          <p:nvSpPr>
            <p:cNvPr id="24617" name="Rectangle 189"/>
            <p:cNvSpPr>
              <a:spLocks noChangeArrowheads="1"/>
            </p:cNvSpPr>
            <p:nvPr/>
          </p:nvSpPr>
          <p:spPr bwMode="auto">
            <a:xfrm>
              <a:off x="4679157" y="5691506"/>
              <a:ext cx="22850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8" name="TextBox 190"/>
            <p:cNvSpPr txBox="1">
              <a:spLocks noChangeArrowheads="1"/>
            </p:cNvSpPr>
            <p:nvPr/>
          </p:nvSpPr>
          <p:spPr bwMode="auto">
            <a:xfrm>
              <a:off x="4633817" y="5667375"/>
              <a:ext cx="29687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s</a:t>
              </a:r>
              <a:r>
                <a:rPr lang="en-US" sz="1200" b="0" baseline="-25000"/>
                <a:t>2</a:t>
              </a:r>
              <a:endParaRPr lang="en-US" b="0" baseline="-25000"/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5715000" y="5667375"/>
            <a:ext cx="525380" cy="276999"/>
            <a:chOff x="5715000" y="5667375"/>
            <a:chExt cx="525380" cy="276999"/>
          </a:xfrm>
        </p:grpSpPr>
        <p:sp>
          <p:nvSpPr>
            <p:cNvPr id="24611" name="Rectangle 195"/>
            <p:cNvSpPr>
              <a:spLocks noChangeArrowheads="1"/>
            </p:cNvSpPr>
            <p:nvPr/>
          </p:nvSpPr>
          <p:spPr bwMode="auto">
            <a:xfrm>
              <a:off x="5760340" y="5691506"/>
              <a:ext cx="22850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2" name="TextBox 198"/>
            <p:cNvSpPr txBox="1">
              <a:spLocks noChangeArrowheads="1"/>
            </p:cNvSpPr>
            <p:nvPr/>
          </p:nvSpPr>
          <p:spPr bwMode="auto">
            <a:xfrm>
              <a:off x="5715000" y="5667375"/>
              <a:ext cx="29354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r</a:t>
              </a:r>
              <a:r>
                <a:rPr lang="en-US" sz="1200" b="0" baseline="-25000"/>
                <a:t>3</a:t>
              </a:r>
              <a:endParaRPr lang="en-US" b="0" baseline="-25000"/>
            </a:p>
          </p:txBody>
        </p:sp>
        <p:sp>
          <p:nvSpPr>
            <p:cNvPr id="24613" name="Rectangle 201"/>
            <p:cNvSpPr>
              <a:spLocks noChangeArrowheads="1"/>
            </p:cNvSpPr>
            <p:nvPr/>
          </p:nvSpPr>
          <p:spPr bwMode="auto">
            <a:xfrm>
              <a:off x="5988844" y="5691506"/>
              <a:ext cx="22850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4" name="TextBox 204"/>
            <p:cNvSpPr txBox="1">
              <a:spLocks noChangeArrowheads="1"/>
            </p:cNvSpPr>
            <p:nvPr/>
          </p:nvSpPr>
          <p:spPr bwMode="auto">
            <a:xfrm>
              <a:off x="5943504" y="5667375"/>
              <a:ext cx="29687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s</a:t>
              </a:r>
              <a:r>
                <a:rPr lang="en-US" sz="1200" b="0" baseline="-25000"/>
                <a:t>3</a:t>
              </a:r>
              <a:endParaRPr lang="en-US" b="0" baseline="-25000"/>
            </a:p>
          </p:txBody>
        </p:sp>
      </p:grpSp>
    </p:spTree>
    <p:extLst>
      <p:ext uri="{BB962C8B-B14F-4D97-AF65-F5344CB8AC3E}">
        <p14:creationId xmlns:p14="http://schemas.microsoft.com/office/powerpoint/2010/main" val="425595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30" grpId="0" animBg="1"/>
      <p:bldP spid="24626" grpId="0" animBg="1"/>
      <p:bldP spid="24623" grpId="0" animBg="1"/>
      <p:bldP spid="24620" grpId="0" animBg="1"/>
      <p:bldP spid="69" grpId="0" animBg="1"/>
      <p:bldP spid="70" grpId="0" animBg="1"/>
      <p:bldP spid="76" grpId="0" animBg="1"/>
      <p:bldP spid="8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MapReduce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Programmers specify two functions: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map</a:t>
            </a:r>
            <a:r>
              <a:rPr lang="en-US" dirty="0" smtClean="0"/>
              <a:t> (k, v) </a:t>
            </a:r>
            <a:r>
              <a:rPr lang="en-US" dirty="0" smtClean="0">
                <a:cs typeface="Arial" charset="0"/>
              </a:rPr>
              <a:t>→ &lt;k’, v’&gt;*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FF0000"/>
                </a:solidFill>
                <a:cs typeface="Arial" charset="0"/>
              </a:rPr>
              <a:t>reduce</a:t>
            </a:r>
            <a:r>
              <a:rPr lang="en-US" dirty="0" smtClean="0">
                <a:cs typeface="Arial" charset="0"/>
              </a:rPr>
              <a:t> (k’, v’) → &lt;k’, v’&gt;*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All values with the same key are sent to the same reducer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The execution framework handles everything else…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419600" y="6015335"/>
            <a:ext cx="441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cs typeface="Gill Sans"/>
              </a:rPr>
              <a:t>What’s “everything else”?</a:t>
            </a:r>
            <a:endParaRPr lang="en-US" sz="2400" dirty="0">
              <a:solidFill>
                <a:srgbClr val="FF0000"/>
              </a:solidFill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603335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2715</TotalTime>
  <Words>1396</Words>
  <Application>Microsoft Office PowerPoint</Application>
  <PresentationFormat>如螢幕大小 (4:3)</PresentationFormat>
  <Paragraphs>462</Paragraphs>
  <Slides>33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33</vt:i4>
      </vt:variant>
    </vt:vector>
  </HeadingPairs>
  <TitlesOfParts>
    <vt:vector size="41" baseType="lpstr">
      <vt:lpstr>Andale Mono</vt:lpstr>
      <vt:lpstr>Gill Sans</vt:lpstr>
      <vt:lpstr>新細明體</vt:lpstr>
      <vt:lpstr>Arial</vt:lpstr>
      <vt:lpstr>Calibri</vt:lpstr>
      <vt:lpstr>Times New Roman</vt:lpstr>
      <vt:lpstr>Wingdings</vt:lpstr>
      <vt:lpstr>Office 佈景主題</vt:lpstr>
      <vt:lpstr>Basics of MapReduce Programming Model</vt:lpstr>
      <vt:lpstr>Outline</vt:lpstr>
      <vt:lpstr>References</vt:lpstr>
      <vt:lpstr>Divide and Conquer</vt:lpstr>
      <vt:lpstr>MapReduce Programming Model</vt:lpstr>
      <vt:lpstr>Roots in Functional Programming</vt:lpstr>
      <vt:lpstr>MapReduce</vt:lpstr>
      <vt:lpstr>PowerPoint 簡報</vt:lpstr>
      <vt:lpstr>MapReduce</vt:lpstr>
      <vt:lpstr>MapReduce “Runtime”</vt:lpstr>
      <vt:lpstr>MapReduce</vt:lpstr>
      <vt:lpstr>PowerPoint 簡報</vt:lpstr>
      <vt:lpstr>Two more details…</vt:lpstr>
      <vt:lpstr>“Hello World”: Word Count</vt:lpstr>
      <vt:lpstr>MapReduce can refer to…</vt:lpstr>
      <vt:lpstr>PowerPoint 簡報</vt:lpstr>
      <vt:lpstr>Basic Hadoop API*</vt:lpstr>
      <vt:lpstr>Basic Hadoop API*</vt:lpstr>
      <vt:lpstr>“Hello World”: Word Count</vt:lpstr>
      <vt:lpstr>“Hello World”: Word Count</vt:lpstr>
      <vt:lpstr>Word Count: the pseudo code</vt:lpstr>
      <vt:lpstr>PowerPoint 簡報</vt:lpstr>
      <vt:lpstr>PowerPoint 簡報</vt:lpstr>
      <vt:lpstr>PowerPoint 簡報</vt:lpstr>
      <vt:lpstr>PowerPoint 簡報</vt:lpstr>
      <vt:lpstr>Shuffle and Sort in Hadoop</vt:lpstr>
      <vt:lpstr>Shuffle and Sort</vt:lpstr>
      <vt:lpstr>Hadoop Workflow</vt:lpstr>
      <vt:lpstr>Recommended Workflow</vt:lpstr>
      <vt:lpstr>Debugging Hadoop</vt:lpstr>
      <vt:lpstr>Code Execution Environments</vt:lpstr>
      <vt:lpstr>Hadoop Debugging Strategies</vt:lpstr>
      <vt:lpstr>Thanks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MapReduce Algorithm Design</dc:title>
  <dc:creator>jhwang</dc:creator>
  <cp:lastModifiedBy>Windows 使用者</cp:lastModifiedBy>
  <cp:revision>115</cp:revision>
  <dcterms:created xsi:type="dcterms:W3CDTF">2015-03-31T01:37:40Z</dcterms:created>
  <dcterms:modified xsi:type="dcterms:W3CDTF">2023-09-27T02:57:08Z</dcterms:modified>
</cp:coreProperties>
</file>