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483" r:id="rId6"/>
    <p:sldId id="274" r:id="rId7"/>
    <p:sldId id="480" r:id="rId8"/>
    <p:sldId id="493" r:id="rId9"/>
    <p:sldId id="485" r:id="rId10"/>
    <p:sldId id="486" r:id="rId11"/>
    <p:sldId id="490" r:id="rId12"/>
    <p:sldId id="491" r:id="rId13"/>
    <p:sldId id="492" r:id="rId14"/>
    <p:sldId id="488" r:id="rId15"/>
    <p:sldId id="283" r:id="rId16"/>
  </p:sldIdLst>
  <p:sldSz cx="9144000" cy="6858000" type="screen4x3"/>
  <p:notesSz cx="6669088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66CCFF"/>
    <a:srgbClr val="CCFFFF"/>
    <a:srgbClr val="FF9900"/>
    <a:srgbClr val="66FF99"/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7884CF-B05B-4704-A863-9A50F7E2476B}" v="24" dt="2023-10-26T06:40:46.449"/>
    <p1510:client id="{31C75E6F-2AD5-431D-9804-2600BC54A2D3}" v="7" dt="2023-10-19T07:46:51.529"/>
    <p1510:client id="{9839181E-A5FD-4084-92AF-7486788F5F8D}" v="2" dt="2023-10-25T13:26:37.1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0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盧永合" userId="S::111998413@cc.ntut.edu.tw::51dde39c-1691-458c-b840-9dbc3dd1ae57" providerId="AD" clId="Web-{31C75E6F-2AD5-431D-9804-2600BC54A2D3}"/>
    <pc:docChg chg="modSld">
      <pc:chgData name="盧永合" userId="S::111998413@cc.ntut.edu.tw::51dde39c-1691-458c-b840-9dbc3dd1ae57" providerId="AD" clId="Web-{31C75E6F-2AD5-431D-9804-2600BC54A2D3}" dt="2023-10-19T07:46:49.013" v="5" actId="20577"/>
      <pc:docMkLst>
        <pc:docMk/>
      </pc:docMkLst>
      <pc:sldChg chg="modSp">
        <pc:chgData name="盧永合" userId="S::111998413@cc.ntut.edu.tw::51dde39c-1691-458c-b840-9dbc3dd1ae57" providerId="AD" clId="Web-{31C75E6F-2AD5-431D-9804-2600BC54A2D3}" dt="2023-10-19T07:46:49.013" v="5" actId="20577"/>
        <pc:sldMkLst>
          <pc:docMk/>
          <pc:sldMk cId="633942577" sldId="485"/>
        </pc:sldMkLst>
        <pc:spChg chg="mod">
          <ac:chgData name="盧永合" userId="S::111998413@cc.ntut.edu.tw::51dde39c-1691-458c-b840-9dbc3dd1ae57" providerId="AD" clId="Web-{31C75E6F-2AD5-431D-9804-2600BC54A2D3}" dt="2023-10-19T07:46:49.013" v="5" actId="20577"/>
          <ac:spMkLst>
            <pc:docMk/>
            <pc:sldMk cId="633942577" sldId="485"/>
            <ac:spMk id="9219" creationId="{00000000-0000-0000-0000-000000000000}"/>
          </ac:spMkLst>
        </pc:spChg>
      </pc:sldChg>
    </pc:docChg>
  </pc:docChgLst>
  <pc:docChgLst>
    <pc:chgData name="楊淨雯" userId="S::112598017@cc.ntut.edu.tw::7f2610d6-a863-4d1e-b960-0612953df963" providerId="AD" clId="Web-{9839181E-A5FD-4084-92AF-7486788F5F8D}"/>
    <pc:docChg chg="sldOrd">
      <pc:chgData name="楊淨雯" userId="S::112598017@cc.ntut.edu.tw::7f2610d6-a863-4d1e-b960-0612953df963" providerId="AD" clId="Web-{9839181E-A5FD-4084-92AF-7486788F5F8D}" dt="2023-10-25T13:26:37.169" v="1"/>
      <pc:docMkLst>
        <pc:docMk/>
      </pc:docMkLst>
      <pc:sldChg chg="ord">
        <pc:chgData name="楊淨雯" userId="S::112598017@cc.ntut.edu.tw::7f2610d6-a863-4d1e-b960-0612953df963" providerId="AD" clId="Web-{9839181E-A5FD-4084-92AF-7486788F5F8D}" dt="2023-10-25T13:26:37.169" v="1"/>
        <pc:sldMkLst>
          <pc:docMk/>
          <pc:sldMk cId="0" sldId="274"/>
        </pc:sldMkLst>
      </pc:sldChg>
      <pc:sldChg chg="ord">
        <pc:chgData name="楊淨雯" userId="S::112598017@cc.ntut.edu.tw::7f2610d6-a863-4d1e-b960-0612953df963" providerId="AD" clId="Web-{9839181E-A5FD-4084-92AF-7486788F5F8D}" dt="2023-10-25T13:16:57.796" v="0"/>
        <pc:sldMkLst>
          <pc:docMk/>
          <pc:sldMk cId="1113098904" sldId="489"/>
        </pc:sldMkLst>
      </pc:sldChg>
    </pc:docChg>
  </pc:docChgLst>
  <pc:docChgLst>
    <pc:chgData name="盧永合" userId="S::111998413@cc.ntut.edu.tw::51dde39c-1691-458c-b840-9dbc3dd1ae57" providerId="AD" clId="Web-{2E7884CF-B05B-4704-A863-9A50F7E2476B}"/>
    <pc:docChg chg="modSld">
      <pc:chgData name="盧永合" userId="S::111998413@cc.ntut.edu.tw::51dde39c-1691-458c-b840-9dbc3dd1ae57" providerId="AD" clId="Web-{2E7884CF-B05B-4704-A863-9A50F7E2476B}" dt="2023-10-26T06:40:46.449" v="23" actId="20577"/>
      <pc:docMkLst>
        <pc:docMk/>
      </pc:docMkLst>
      <pc:sldChg chg="modSp">
        <pc:chgData name="盧永合" userId="S::111998413@cc.ntut.edu.tw::51dde39c-1691-458c-b840-9dbc3dd1ae57" providerId="AD" clId="Web-{2E7884CF-B05B-4704-A863-9A50F7E2476B}" dt="2023-10-26T06:39:57.415" v="16" actId="20577"/>
        <pc:sldMkLst>
          <pc:docMk/>
          <pc:sldMk cId="633942577" sldId="485"/>
        </pc:sldMkLst>
        <pc:spChg chg="mod">
          <ac:chgData name="盧永合" userId="S::111998413@cc.ntut.edu.tw::51dde39c-1691-458c-b840-9dbc3dd1ae57" providerId="AD" clId="Web-{2E7884CF-B05B-4704-A863-9A50F7E2476B}" dt="2023-10-26T06:39:57.415" v="16" actId="20577"/>
          <ac:spMkLst>
            <pc:docMk/>
            <pc:sldMk cId="633942577" sldId="485"/>
            <ac:spMk id="9219" creationId="{00000000-0000-0000-0000-000000000000}"/>
          </ac:spMkLst>
        </pc:spChg>
      </pc:sldChg>
      <pc:sldChg chg="modSp">
        <pc:chgData name="盧永合" userId="S::111998413@cc.ntut.edu.tw::51dde39c-1691-458c-b840-9dbc3dd1ae57" providerId="AD" clId="Web-{2E7884CF-B05B-4704-A863-9A50F7E2476B}" dt="2023-10-26T06:40:46.449" v="23" actId="20577"/>
        <pc:sldMkLst>
          <pc:docMk/>
          <pc:sldMk cId="3564677727" sldId="486"/>
        </pc:sldMkLst>
        <pc:spChg chg="mod">
          <ac:chgData name="盧永合" userId="S::111998413@cc.ntut.edu.tw::51dde39c-1691-458c-b840-9dbc3dd1ae57" providerId="AD" clId="Web-{2E7884CF-B05B-4704-A863-9A50F7E2476B}" dt="2023-10-26T06:40:46.449" v="23" actId="20577"/>
          <ac:spMkLst>
            <pc:docMk/>
            <pc:sldMk cId="3564677727" sldId="486"/>
            <ac:spMk id="921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3757D5D-D1AF-4826-8377-32FD1A2255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A0504BC-C9BE-43C6-B3F3-B0FBE0E426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93AA2B1-3269-44FF-BD7C-F603E9264FE8}" type="slidenum">
              <a:rPr lang="en-US" altLang="zh-TW" smtClean="0"/>
              <a:pPr>
                <a:spcBef>
                  <a:spcPct val="0"/>
                </a:spcBef>
              </a:pPr>
              <a:t>1</a:t>
            </a:fld>
            <a:endParaRPr lang="en-US" altLang="zh-TW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8A9CC95-CBB4-4C50-9694-3C9EA672D978}" type="slidenum">
              <a:rPr lang="en-US" altLang="zh-TW" smtClean="0"/>
              <a:pPr>
                <a:spcBef>
                  <a:spcPct val="0"/>
                </a:spcBef>
              </a:pPr>
              <a:t>2</a:t>
            </a:fld>
            <a:endParaRPr lang="en-US" altLang="zh-TW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D7C2B61-2071-4AA1-9B33-BCBE676BD67C}" type="slidenum">
              <a:rPr lang="en-US" altLang="zh-TW" smtClean="0"/>
              <a:pPr>
                <a:spcBef>
                  <a:spcPct val="0"/>
                </a:spcBef>
              </a:pPr>
              <a:t>3</a:t>
            </a:fld>
            <a:endParaRPr lang="en-US" altLang="zh-TW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2193802-E272-47D9-BB1A-96179C65B02A}" type="slidenum">
              <a:rPr lang="en-US" altLang="zh-TW" smtClean="0"/>
              <a:pPr>
                <a:spcBef>
                  <a:spcPct val="0"/>
                </a:spcBef>
              </a:pPr>
              <a:t>12</a:t>
            </a:fld>
            <a:endParaRPr lang="en-US" altLang="zh-TW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8B602-FE1A-4325-AB4E-E45D20AEBD5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9242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4DC80-E25C-4DAC-A170-7C0922B58CB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336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8B677-C5A2-4CEF-ACDD-18A132F84E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6000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DE800-8213-4A07-A533-DB992F026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374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BDD5E-29CF-48C8-8CCE-AA22C2EBC8E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803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56E26-38B2-4E60-9C6F-AF594654B6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206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F3815-1422-4414-9BB2-7CA797B596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34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77F31-1B30-4841-9EFF-44DF596CEA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610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8DDAE-9E19-4A6F-80BA-9447D4BE8F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1215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778E7-7425-48B3-BBF7-5E34954176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178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01F3A-20C2-4725-8B85-7808FE0CDEB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254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 smtClean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51453D9C-684C-4B70-BD56-7D2DE4F1B0C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abs/1801.07055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e.ics.uci.edu/ml/datasets/News+Popularity+in+Multiple+Social+Media+Platform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130425"/>
            <a:ext cx="7924800" cy="1470025"/>
          </a:xfrm>
        </p:spPr>
        <p:txBody>
          <a:bodyPr/>
          <a:lstStyle/>
          <a:p>
            <a:pPr eaLnBrk="1" hangingPunct="1"/>
            <a:r>
              <a:rPr lang="en-US" altLang="zh-TW"/>
              <a:t>Big Data Mining: HW#2</a:t>
            </a:r>
            <a:r>
              <a:rPr lang="en-US" altLang="zh-TW" sz="4000"/>
              <a:t/>
            </a:r>
            <a:br>
              <a:rPr lang="en-US" altLang="zh-TW" sz="4000"/>
            </a:br>
            <a:endParaRPr lang="en-US" altLang="zh-TW" sz="40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J. H. Wang</a:t>
            </a:r>
          </a:p>
          <a:p>
            <a:pPr eaLnBrk="1" hangingPunct="1"/>
            <a:r>
              <a:rPr lang="en-US" altLang="zh-TW"/>
              <a:t>Nov. 02,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Evaluation of Results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2000"/>
              <a:t>In completion of each of the tasks, you get part of the scores</a:t>
            </a:r>
          </a:p>
          <a:p>
            <a:endParaRPr lang="en-US" altLang="zh-TW" sz="200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>
                <a:solidFill>
                  <a:srgbClr val="0000FF"/>
                </a:solidFill>
              </a:rPr>
              <a:t>Correctness</a:t>
            </a:r>
            <a:r>
              <a:rPr lang="en-US" altLang="zh-TW" sz="2000"/>
              <a:t> of Output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>
                <a:solidFill>
                  <a:srgbClr val="FF0000"/>
                </a:solidFill>
              </a:rPr>
              <a:t>Efficiency </a:t>
            </a:r>
            <a:r>
              <a:rPr lang="en-US" altLang="zh-TW" sz="2000"/>
              <a:t>in processing</a:t>
            </a:r>
            <a:r>
              <a:rPr lang="en-US" altLang="zh-TW" sz="2000">
                <a:solidFill>
                  <a:srgbClr val="FF0000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/>
              <a:t>In completion of each of the subtasks, you get part of the scores</a:t>
            </a:r>
          </a:p>
          <a:p>
            <a:pPr marL="0" indent="0">
              <a:buNone/>
            </a:pPr>
            <a:endParaRPr lang="en-US" altLang="zh-TW" sz="2000"/>
          </a:p>
          <a:p>
            <a:r>
              <a:rPr lang="en-US" altLang="zh-TW" sz="2000"/>
              <a:t>You might need to demo if your program was unable to run</a:t>
            </a:r>
          </a:p>
          <a:p>
            <a:endParaRPr lang="zh-TW" altLang="en-US" sz="2000"/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844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References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2000"/>
              <a:t>Related Paper on the dataset:</a:t>
            </a:r>
          </a:p>
          <a:p>
            <a:pPr lvl="1"/>
            <a:r>
              <a:rPr lang="en-US" altLang="zh-TW" sz="2000"/>
              <a:t>Nuno Moniz and LuÃ­s Torgo (2018), Multi-Source Social Feedback of Online News Feeds, CoRR, </a:t>
            </a:r>
            <a:r>
              <a:rPr lang="en-US" altLang="zh-TW" sz="2000">
                <a:hlinkClick r:id="rId2"/>
              </a:rPr>
              <a:t>[Web Link]</a:t>
            </a:r>
            <a:r>
              <a:rPr lang="en-US" altLang="zh-TW" sz="2000"/>
              <a:t> </a:t>
            </a:r>
          </a:p>
          <a:p>
            <a:r>
              <a:rPr lang="en-US" altLang="zh-TW" sz="2000"/>
              <a:t>UCI ML repository:</a:t>
            </a:r>
          </a:p>
          <a:p>
            <a:pPr lvl="1"/>
            <a:r>
              <a:rPr lang="en-US" altLang="zh-TW" sz="2000"/>
              <a:t>Dua, D. and Karra Taniskidou, E. (2017). UCI Machine Learning Repository [http://archive.ics.uci.edu/ml]. Irvine, CA: University of California, School of Information and Computer Science.</a:t>
            </a:r>
          </a:p>
          <a:p>
            <a:endParaRPr lang="zh-TW" altLang="en-US" sz="2000" dirty="0"/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711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3891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3891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8B3B14-7943-4F32-9328-A4C4078DFDF0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TW" sz="3200"/>
              <a:t>Questions or Comments?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6147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614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1DF456-FC18-4E88-AD8D-D9F8360EA0BC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524000"/>
          </a:xfrm>
        </p:spPr>
        <p:txBody>
          <a:bodyPr/>
          <a:lstStyle/>
          <a:p>
            <a:pPr algn="l" eaLnBrk="1" hangingPunct="1"/>
            <a:r>
              <a:rPr lang="en-US" altLang="zh-TW" sz="3200"/>
              <a:t>Programming Exercise: Analyzing Different Data Types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400"/>
              <a:t>Goal: Calculating statistics of various data types using </a:t>
            </a:r>
          </a:p>
          <a:p>
            <a:pPr eaLnBrk="1" hangingPunct="1">
              <a:lnSpc>
                <a:spcPct val="80000"/>
              </a:lnSpc>
            </a:pPr>
            <a:endParaRPr lang="en-US" altLang="zh-TW" sz="2000"/>
          </a:p>
          <a:p>
            <a:pPr lvl="1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TW" sz="2000"/>
              <a:t>Either MapReduce on </a:t>
            </a:r>
            <a:r>
              <a:rPr lang="en-US" altLang="zh-TW" sz="2000">
                <a:solidFill>
                  <a:srgbClr val="0000FF"/>
                </a:solidFill>
              </a:rPr>
              <a:t>multi-node</a:t>
            </a:r>
            <a:r>
              <a:rPr lang="en-US" altLang="zh-TW" sz="2000"/>
              <a:t> Spark (for CS students)</a:t>
            </a:r>
          </a:p>
          <a:p>
            <a:pPr lvl="1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TW" sz="2000"/>
              <a:t>or Python in Jupyter Notebook (for others)</a:t>
            </a:r>
          </a:p>
          <a:p>
            <a:pPr lvl="1" indent="-342900" eaLnBrk="1" hangingPunct="1">
              <a:lnSpc>
                <a:spcPct val="80000"/>
              </a:lnSpc>
            </a:pPr>
            <a:endParaRPr lang="en-US" altLang="zh-TW" sz="2000"/>
          </a:p>
          <a:p>
            <a:pPr eaLnBrk="1" hangingPunct="1">
              <a:lnSpc>
                <a:spcPct val="80000"/>
              </a:lnSpc>
            </a:pPr>
            <a:r>
              <a:rPr lang="en-US" altLang="zh-TW" sz="2400"/>
              <a:t>Input: Short text and numeric data (to be detailed later)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/>
              <a:t>Output: Results of statistics (to be detailed later)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819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819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20E760-CBD5-41B8-8FD9-CD65E9906FAB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TW" sz="3200"/>
              <a:t>Input Data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altLang="zh-TW" sz="2000"/>
              <a:t>Data: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/>
              <a:t>[</a:t>
            </a:r>
            <a:r>
              <a:rPr lang="en-US" altLang="zh-TW" sz="1800" b="1"/>
              <a:t>News Popularity in Multiple Social Media Platforms dataset</a:t>
            </a:r>
            <a:r>
              <a:rPr lang="en-US" altLang="zh-TW" sz="1800"/>
              <a:t>] from UCI Machine Learning Repository (15MB (compressed) in size)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/>
              <a:t>News items and their respective social feedback on multiple platforms: Facebook, Google+ and LinkedIn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/>
              <a:t>About 100,000 news items on four different topics: economy, Microsoft, Obama, and Palestine, during November 2015 and July 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/>
              <a:t>Available at: </a:t>
            </a:r>
            <a:r>
              <a:rPr lang="en-US" altLang="zh-TW" sz="1800">
                <a:hlinkClick r:id="rId3"/>
              </a:rPr>
              <a:t>https://archive.ics.uci.edu/ml/datasets/News+Popularity+in+Multiple+Social+Media+Platforms</a:t>
            </a:r>
            <a:r>
              <a:rPr lang="en-US" altLang="zh-TW" sz="1800"/>
              <a:t> </a:t>
            </a:r>
          </a:p>
          <a:p>
            <a:r>
              <a:rPr lang="en-US" altLang="zh-TW" sz="2000"/>
              <a:t>Format: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/>
              <a:t>News data: 1 CSV file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/>
              <a:t>Social feedback data: 12 CSV files for 4 topics on 3 platforms</a:t>
            </a:r>
            <a:endParaRPr lang="zh-TW" alt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Attributes of News Data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1600"/>
              <a:t>IDLink (numeric): Unique identifier of news items </a:t>
            </a:r>
          </a:p>
          <a:p>
            <a:r>
              <a:rPr lang="en-US" altLang="zh-TW" sz="1600" b="1"/>
              <a:t>Title</a:t>
            </a:r>
            <a:r>
              <a:rPr lang="en-US" altLang="zh-TW" sz="1600"/>
              <a:t> (</a:t>
            </a:r>
            <a:r>
              <a:rPr lang="en-US" altLang="zh-TW" sz="1600">
                <a:solidFill>
                  <a:srgbClr val="FF0000"/>
                </a:solidFill>
              </a:rPr>
              <a:t>string</a:t>
            </a:r>
            <a:r>
              <a:rPr lang="en-US" altLang="zh-TW" sz="1600"/>
              <a:t>): Title of the news item according to the official media sources </a:t>
            </a:r>
          </a:p>
          <a:p>
            <a:r>
              <a:rPr lang="en-US" altLang="zh-TW" sz="1600" b="1"/>
              <a:t>Headline</a:t>
            </a:r>
            <a:r>
              <a:rPr lang="en-US" altLang="zh-TW" sz="1600"/>
              <a:t> (</a:t>
            </a:r>
            <a:r>
              <a:rPr lang="en-US" altLang="zh-TW" sz="1600">
                <a:solidFill>
                  <a:srgbClr val="FF0000"/>
                </a:solidFill>
              </a:rPr>
              <a:t>string</a:t>
            </a:r>
            <a:r>
              <a:rPr lang="en-US" altLang="zh-TW" sz="1600"/>
              <a:t>): Headline of the news item according to the official media sources </a:t>
            </a:r>
          </a:p>
          <a:p>
            <a:r>
              <a:rPr lang="en-US" altLang="zh-TW" sz="1600"/>
              <a:t>Source (string): Original news outlet that published the news item </a:t>
            </a:r>
          </a:p>
          <a:p>
            <a:r>
              <a:rPr lang="en-US" altLang="zh-TW" sz="1600" b="1"/>
              <a:t>Topic</a:t>
            </a:r>
            <a:r>
              <a:rPr lang="en-US" altLang="zh-TW" sz="1600"/>
              <a:t> (</a:t>
            </a:r>
            <a:r>
              <a:rPr lang="en-US" altLang="zh-TW" sz="1600">
                <a:solidFill>
                  <a:srgbClr val="FF0000"/>
                </a:solidFill>
              </a:rPr>
              <a:t>string</a:t>
            </a:r>
            <a:r>
              <a:rPr lang="en-US" altLang="zh-TW" sz="1600"/>
              <a:t>): Query topic used to obtain the items in the official media sources </a:t>
            </a:r>
          </a:p>
          <a:p>
            <a:r>
              <a:rPr lang="en-US" altLang="zh-TW" sz="1600" b="1"/>
              <a:t>PublishDate</a:t>
            </a:r>
            <a:r>
              <a:rPr lang="en-US" altLang="zh-TW" sz="1600"/>
              <a:t> (</a:t>
            </a:r>
            <a:r>
              <a:rPr lang="en-US" altLang="zh-TW" sz="1600">
                <a:solidFill>
                  <a:srgbClr val="0000FF"/>
                </a:solidFill>
              </a:rPr>
              <a:t>timestamp</a:t>
            </a:r>
            <a:r>
              <a:rPr lang="en-US" altLang="zh-TW" sz="1600"/>
              <a:t>): Date and time of the news items' publication </a:t>
            </a:r>
          </a:p>
          <a:p>
            <a:r>
              <a:rPr lang="en-US" altLang="zh-TW" sz="1600" b="1"/>
              <a:t>SentimentTitle</a:t>
            </a:r>
            <a:r>
              <a:rPr lang="en-US" altLang="zh-TW" sz="1600"/>
              <a:t> (numeric): Sentiment score of the text in the news items' title </a:t>
            </a:r>
          </a:p>
          <a:p>
            <a:r>
              <a:rPr lang="en-US" altLang="zh-TW" sz="1600" b="1"/>
              <a:t>SentimentHeadline</a:t>
            </a:r>
            <a:r>
              <a:rPr lang="en-US" altLang="zh-TW" sz="1600"/>
              <a:t> (numeric): Sentiment score of the text in the news items' headline </a:t>
            </a:r>
          </a:p>
          <a:p>
            <a:r>
              <a:rPr lang="en-US" altLang="zh-TW" sz="1600"/>
              <a:t>Facebook (numeric): Final value of the news items' popularity according to the social media source Facebook </a:t>
            </a:r>
          </a:p>
          <a:p>
            <a:r>
              <a:rPr lang="en-US" altLang="zh-TW" sz="1600"/>
              <a:t>GooglePlus (numeric): Final value of the news items' popularity according to the social media source Google+ </a:t>
            </a:r>
          </a:p>
          <a:p>
            <a:r>
              <a:rPr lang="en-US" altLang="zh-TW" sz="1600"/>
              <a:t>LinkedIn (numeric): Final value of the news items' popularity according to the social media source LinkedIn </a:t>
            </a:r>
            <a:endParaRPr lang="zh-TW" altLang="en-US" sz="1600" dirty="0"/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Attributes of Social Feedback Data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2400"/>
              <a:t>IDLink (numeric): Unique identifier of news items </a:t>
            </a:r>
          </a:p>
          <a:p>
            <a:r>
              <a:rPr lang="en-US" altLang="zh-TW" sz="2400"/>
              <a:t>TS1 (numeric): Level of popularity in time slice 1 (0-20 minutes upon publication) </a:t>
            </a:r>
          </a:p>
          <a:p>
            <a:r>
              <a:rPr lang="en-US" altLang="zh-TW" sz="2400"/>
              <a:t>TS2 (numeric): Level of popularity in time slice 2 (20-40 minutes upon publication) </a:t>
            </a:r>
          </a:p>
          <a:p>
            <a:r>
              <a:rPr lang="en-US" altLang="zh-TW" sz="2400"/>
              <a:t>TSx (numeric): Level of popularity in time slice x </a:t>
            </a:r>
          </a:p>
          <a:p>
            <a:r>
              <a:rPr lang="en-US" altLang="zh-TW" sz="2400"/>
              <a:t>TS144 (numeric): Final level of popularity after 2 days upon publication</a:t>
            </a:r>
          </a:p>
          <a:p>
            <a:pPr marL="0" indent="0">
              <a:buNone/>
            </a:pPr>
            <a:r>
              <a:rPr lang="en-US" altLang="zh-TW" sz="2400"/>
              <a:t/>
            </a:r>
            <a:br>
              <a:rPr lang="en-US" altLang="zh-TW" sz="2400"/>
            </a:br>
            <a:endParaRPr lang="zh-TW" altLang="en-US" sz="2400" dirty="0"/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911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Task Description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2400"/>
              <a:t>4 Subtasks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/>
              <a:t>(</a:t>
            </a:r>
            <a:r>
              <a:rPr lang="en-US" altLang="zh-TW" sz="1800" b="1"/>
              <a:t>30pt</a:t>
            </a:r>
            <a:r>
              <a:rPr lang="en-US" altLang="zh-TW" sz="1800"/>
              <a:t>) (1) In news data, count the words in two fields: ‘Title’ and ‘Headline’ respectively, and list the most frequent words according to the term frequency in descending order, in total, per day, and per topic, respectively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/>
              <a:t>(</a:t>
            </a:r>
            <a:r>
              <a:rPr lang="en-US" altLang="zh-TW" sz="1800" b="1"/>
              <a:t>20pt</a:t>
            </a:r>
            <a:r>
              <a:rPr lang="en-US" altLang="zh-TW" sz="1800"/>
              <a:t>) (2) In social feedback data, calculate the average popularity of each news by hour, and by day, respectively (for each platform)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/>
              <a:t>(</a:t>
            </a:r>
            <a:r>
              <a:rPr lang="en-US" altLang="zh-TW" sz="1800" b="1"/>
              <a:t>20pt</a:t>
            </a:r>
            <a:r>
              <a:rPr lang="en-US" altLang="zh-TW" sz="1800"/>
              <a:t>) (3) In news data, calculate the sum and average sentiment score of each topic, respectively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/>
              <a:t>(</a:t>
            </a:r>
            <a:r>
              <a:rPr lang="en-US" altLang="zh-TW" sz="1800" b="1"/>
              <a:t>30pt</a:t>
            </a:r>
            <a:r>
              <a:rPr lang="en-US" altLang="zh-TW" sz="1800"/>
              <a:t>) (4) From subtask (1), for the top-100 frequent words per topic in titles and headlines, calculate their co-occurrence matrices (100x100), respectively. Each entry in the matrix will contain the co-occurrence frequency in all news titles and headlines, respectively </a:t>
            </a:r>
          </a:p>
          <a:p>
            <a:pPr lvl="1"/>
            <a:endParaRPr lang="en-US" altLang="zh-TW" sz="1800"/>
          </a:p>
          <a:p>
            <a:endParaRPr lang="zh-TW" altLang="en-US" sz="1800" dirty="0"/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942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Output Format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1800"/>
              <a:t>(1) 6 sorted lists of top-frequent words: {in total, per day, per topic}{for titles, headlines}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/>
              <a:t>Each line: </a:t>
            </a:r>
            <a:r>
              <a:rPr lang="en-US" altLang="zh-TW" sz="1800">
                <a:solidFill>
                  <a:srgbClr val="FF0000"/>
                </a:solidFill>
              </a:rPr>
              <a:t>&lt;word&gt; &lt;count&gt;</a:t>
            </a:r>
            <a:r>
              <a:rPr lang="en-US" altLang="zh-TW" sz="1800"/>
              <a:t> (in total)</a:t>
            </a:r>
          </a:p>
          <a:p>
            <a:pPr marL="457200" lvl="1" indent="0">
              <a:buNone/>
            </a:pPr>
            <a:r>
              <a:rPr lang="en-US" altLang="zh-TW" sz="1800">
                <a:solidFill>
                  <a:srgbClr val="FF0000"/>
                </a:solidFill>
              </a:rPr>
              <a:t>	              &lt;date&gt;/&lt;topic&gt;</a:t>
            </a:r>
            <a:r>
              <a:rPr lang="en-US" altLang="zh-TW" sz="1800"/>
              <a:t> </a:t>
            </a:r>
            <a:r>
              <a:rPr lang="en-US" altLang="zh-TW" sz="1800">
                <a:solidFill>
                  <a:srgbClr val="FF0000"/>
                </a:solidFill>
              </a:rPr>
              <a:t>&lt;word&gt; &lt;count&gt;</a:t>
            </a:r>
            <a:r>
              <a:rPr lang="en-US" altLang="zh-TW" sz="1800"/>
              <a:t> (per day/per topic)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/>
              <a:t>For sorted lists per day/per topic, you can also separate them into individual lists by day/by topic </a:t>
            </a:r>
          </a:p>
          <a:p>
            <a:pPr lvl="2"/>
            <a:r>
              <a:rPr lang="en-US" altLang="zh-TW" sz="1800"/>
              <a:t>That will make more numbers of sorted lists: n*2 lists by day, and 4*2 by topic</a:t>
            </a:r>
          </a:p>
          <a:p>
            <a:r>
              <a:rPr lang="en-US" altLang="zh-TW" sz="1800"/>
              <a:t>(2) 6 files: {by hour, by day} {3 platforms}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/>
              <a:t>Each line: </a:t>
            </a:r>
            <a:r>
              <a:rPr lang="en-US" altLang="zh-TW" sz="1800">
                <a:solidFill>
                  <a:srgbClr val="FF0000"/>
                </a:solidFill>
              </a:rPr>
              <a:t>&lt;avg popularity&gt;</a:t>
            </a:r>
          </a:p>
          <a:p>
            <a:r>
              <a:rPr lang="en-US" altLang="zh-TW" sz="1800"/>
              <a:t>(3) 8 values: {sum, avg} {4 topics}</a:t>
            </a:r>
          </a:p>
          <a:p>
            <a:r>
              <a:rPr lang="en-US" altLang="zh-TW" sz="1800"/>
              <a:t>(4) 8 100x100 matrices: {title, headline} {4 topics}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/>
              <a:t>Each entry m</a:t>
            </a:r>
            <a:r>
              <a:rPr lang="en-US" altLang="zh-TW" sz="1800" baseline="-25000"/>
              <a:t>ij</a:t>
            </a:r>
            <a:r>
              <a:rPr lang="en-US" altLang="zh-TW" sz="1800"/>
              <a:t> in the matrix: the co-occurrence frequency of w</a:t>
            </a:r>
            <a:r>
              <a:rPr lang="en-US" altLang="zh-TW" sz="1800" baseline="-25000"/>
              <a:t>i</a:t>
            </a:r>
            <a:r>
              <a:rPr lang="en-US" altLang="zh-TW" sz="1800"/>
              <a:t> and w</a:t>
            </a:r>
            <a:r>
              <a:rPr lang="en-US" altLang="zh-TW" sz="1800" baseline="-25000"/>
              <a:t>j</a:t>
            </a:r>
          </a:p>
          <a:p>
            <a:pPr marL="457200" lvl="1" indent="0">
              <a:buNone/>
            </a:pPr>
            <a:endParaRPr lang="en-US" altLang="zh-TW" sz="1800"/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677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Homework Submission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2400"/>
              <a:t>For implementation projects, please submit a compressed file containing: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600"/>
              <a:t>A document showing your environment setup</a:t>
            </a:r>
          </a:p>
          <a:p>
            <a:pPr lvl="2"/>
            <a:r>
              <a:rPr lang="en-US" altLang="zh-TW" sz="1600"/>
              <a:t>PCs/VMs, platform spec, CPU cores, memory size, 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600"/>
              <a:t>Your </a:t>
            </a:r>
            <a:r>
              <a:rPr lang="en-US" altLang="zh-TW" sz="1600">
                <a:solidFill>
                  <a:srgbClr val="FF0000"/>
                </a:solidFill>
              </a:rPr>
              <a:t>source codes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600">
                <a:solidFill>
                  <a:srgbClr val="FF0000"/>
                </a:solidFill>
              </a:rPr>
              <a:t>The generated output</a:t>
            </a:r>
            <a:r>
              <a:rPr lang="en-US" altLang="zh-TW" sz="1600"/>
              <a:t> (or snapshots)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600">
                <a:solidFill>
                  <a:srgbClr val="FF0000"/>
                </a:solidFill>
              </a:rPr>
              <a:t>Documentation</a:t>
            </a:r>
            <a:r>
              <a:rPr lang="en-US" altLang="zh-TW" sz="1600"/>
              <a:t> on how to compile, install, or configure the environment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600"/>
              <a:t>Remember to specify </a:t>
            </a:r>
            <a:r>
              <a:rPr lang="en-US" altLang="zh-TW" sz="1600" b="1">
                <a:solidFill>
                  <a:srgbClr val="0000FF"/>
                </a:solidFill>
              </a:rPr>
              <a:t>your name, student ID and your department </a:t>
            </a:r>
            <a:r>
              <a:rPr lang="en-US" altLang="zh-TW" sz="1600"/>
              <a:t>in the documentation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600">
                <a:solidFill>
                  <a:srgbClr val="FF0000"/>
                </a:solidFill>
              </a:rPr>
              <a:t>Team members list</a:t>
            </a:r>
            <a:r>
              <a:rPr lang="en-US" altLang="zh-TW" sz="1600"/>
              <a:t>: The names and the responsible parts of each individual member *should* be clearly identified.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TW" sz="2000"/>
          </a:p>
          <a:p>
            <a:r>
              <a:rPr lang="en-US" altLang="zh-TW" sz="2400"/>
              <a:t>Due: 3 weeks (</a:t>
            </a:r>
            <a:r>
              <a:rPr lang="en-US" altLang="zh-TW" sz="2400">
                <a:solidFill>
                  <a:srgbClr val="FF0000"/>
                </a:solidFill>
              </a:rPr>
              <a:t>Nov. 23, 2023</a:t>
            </a:r>
            <a:r>
              <a:rPr lang="en-US" altLang="zh-TW" sz="2400"/>
              <a:t>)</a:t>
            </a:r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443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Homework Submission Site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2400"/>
              <a:t>Programs or projects in electronic files must be submitted directly to the TA online at </a:t>
            </a:r>
            <a:r>
              <a:rPr lang="en-US" altLang="zh-TW" sz="2400">
                <a:solidFill>
                  <a:srgbClr val="0000FF"/>
                </a:solidFill>
              </a:rPr>
              <a:t>iSchool+</a:t>
            </a:r>
            <a:r>
              <a:rPr lang="en-US" altLang="zh-TW" sz="2400"/>
              <a:t>  </a:t>
            </a:r>
          </a:p>
          <a:p>
            <a:r>
              <a:rPr lang="en-US" altLang="zh-TW" sz="2400"/>
              <a:t>If you cannot successfully submit your work, please contact with the TA or the instructor</a:t>
            </a:r>
          </a:p>
          <a:p>
            <a:endParaRPr lang="en-US" altLang="zh-TW" sz="2000"/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769907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Book Antiqua"/>
        <a:ea typeface="新細明體"/>
        <a:cs typeface=""/>
      </a:majorFont>
      <a:minorFont>
        <a:latin typeface="Book Antiqu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CD7C3B1DE9EC174B8BA3B585D24F6191" ma:contentTypeVersion="9" ma:contentTypeDescription="建立新的文件。" ma:contentTypeScope="" ma:versionID="fc8995282d5575718c8545977d9a162e">
  <xsd:schema xmlns:xsd="http://www.w3.org/2001/XMLSchema" xmlns:xs="http://www.w3.org/2001/XMLSchema" xmlns:p="http://schemas.microsoft.com/office/2006/metadata/properties" xmlns:ns2="87d63e5e-dbb1-48d6-b55e-f31be5250adf" xmlns:ns3="5ec4d5cc-f3e4-4cb6-9660-c3ee0f8ba627" targetNamespace="http://schemas.microsoft.com/office/2006/metadata/properties" ma:root="true" ma:fieldsID="d106560f30a6cbf1f3ea6f6476f43159" ns2:_="" ns3:_="">
    <xsd:import namespace="87d63e5e-dbb1-48d6-b55e-f31be5250adf"/>
    <xsd:import namespace="5ec4d5cc-f3e4-4cb6-9660-c3ee0f8ba6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d63e5e-dbb1-48d6-b55e-f31be5250a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c4d5cc-f3e4-4cb6-9660-c3ee0f8ba62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6FD376-3A59-466C-9035-95669A142593}">
  <ds:schemaRefs>
    <ds:schemaRef ds:uri="5ec4d5cc-f3e4-4cb6-9660-c3ee0f8ba627"/>
    <ds:schemaRef ds:uri="87d63e5e-dbb1-48d6-b55e-f31be5250ad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D3C8F21-5442-4811-AD37-E39D2F83CAEB}">
  <ds:schemaRefs>
    <ds:schemaRef ds:uri="http://purl.org/dc/terms/"/>
    <ds:schemaRef ds:uri="87d63e5e-dbb1-48d6-b55e-f31be5250adf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5ec4d5cc-f3e4-4cb6-9660-c3ee0f8ba627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A1B13E3-E4E8-4EF1-807D-F507603EC4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740</Words>
  <Application>Microsoft Office PowerPoint</Application>
  <PresentationFormat>如螢幕大小 (4:3)</PresentationFormat>
  <Paragraphs>121</Paragraphs>
  <Slides>12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6" baseType="lpstr">
      <vt:lpstr>新細明體</vt:lpstr>
      <vt:lpstr>Arial</vt:lpstr>
      <vt:lpstr>Book Antiqua</vt:lpstr>
      <vt:lpstr>預設簡報設計</vt:lpstr>
      <vt:lpstr>Big Data Mining: HW#2 </vt:lpstr>
      <vt:lpstr>Programming Exercise: Analyzing Different Data Types</vt:lpstr>
      <vt:lpstr>Input Data</vt:lpstr>
      <vt:lpstr>Attributes of News Data</vt:lpstr>
      <vt:lpstr>Attributes of Social Feedback Data</vt:lpstr>
      <vt:lpstr>Task Description</vt:lpstr>
      <vt:lpstr>Output Format</vt:lpstr>
      <vt:lpstr>Homework Submission</vt:lpstr>
      <vt:lpstr>Homework Submission Site</vt:lpstr>
      <vt:lpstr>Evaluation of Results</vt:lpstr>
      <vt:lpstr>References</vt:lpstr>
      <vt:lpstr>Questions or Comments?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jhwang</dc:creator>
  <cp:lastModifiedBy>Windows 使用者</cp:lastModifiedBy>
  <cp:revision>12</cp:revision>
  <cp:lastPrinted>1601-01-01T00:00:00Z</cp:lastPrinted>
  <dcterms:created xsi:type="dcterms:W3CDTF">1601-01-01T00:00:00Z</dcterms:created>
  <dcterms:modified xsi:type="dcterms:W3CDTF">2023-10-31T08:51:32Z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0x010100CD7C3B1DE9EC174B8BA3B585D24F6191</vt:lpwstr>
  </property>
</Properties>
</file>