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256" r:id="rId5"/>
    <p:sldId id="483" r:id="rId6"/>
    <p:sldId id="274" r:id="rId7"/>
    <p:sldId id="480" r:id="rId8"/>
    <p:sldId id="485" r:id="rId9"/>
    <p:sldId id="486" r:id="rId10"/>
    <p:sldId id="487" r:id="rId11"/>
    <p:sldId id="489" r:id="rId12"/>
    <p:sldId id="490" r:id="rId13"/>
    <p:sldId id="491" r:id="rId14"/>
    <p:sldId id="492" r:id="rId15"/>
    <p:sldId id="488" r:id="rId16"/>
    <p:sldId id="283" r:id="rId17"/>
  </p:sldIdLst>
  <p:sldSz cx="9144000" cy="6858000" type="screen4x3"/>
  <p:notesSz cx="6669088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66CCFF"/>
    <a:srgbClr val="CCFFFF"/>
    <a:srgbClr val="FF9900"/>
    <a:srgbClr val="66FF99"/>
    <a:srgbClr val="FFFF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4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3757D5D-D1AF-4826-8377-32FD1A2255D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A0504BC-C9BE-43C6-B3F3-B0FBE0E426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693AA2B1-3269-44FF-BD7C-F603E9264FE8}" type="slidenum">
              <a:rPr lang="en-US" altLang="zh-TW" smtClean="0"/>
              <a:pPr>
                <a:spcBef>
                  <a:spcPct val="0"/>
                </a:spcBef>
              </a:pPr>
              <a:t>1</a:t>
            </a:fld>
            <a:endParaRPr lang="en-US" altLang="zh-TW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C8A9CC95-CBB4-4C50-9694-3C9EA672D978}" type="slidenum">
              <a:rPr lang="en-US" altLang="zh-TW" smtClean="0"/>
              <a:pPr>
                <a:spcBef>
                  <a:spcPct val="0"/>
                </a:spcBef>
              </a:pPr>
              <a:t>2</a:t>
            </a:fld>
            <a:endParaRPr lang="en-US" altLang="zh-TW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5D7C2B61-2071-4AA1-9B33-BCBE676BD67C}" type="slidenum">
              <a:rPr lang="en-US" altLang="zh-TW" smtClean="0"/>
              <a:pPr>
                <a:spcBef>
                  <a:spcPct val="0"/>
                </a:spcBef>
              </a:pPr>
              <a:t>3</a:t>
            </a:fld>
            <a:endParaRPr lang="en-US" altLang="zh-TW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82193802-E272-47D9-BB1A-96179C65B02A}" type="slidenum">
              <a:rPr lang="en-US" altLang="zh-TW" smtClean="0"/>
              <a:pPr>
                <a:spcBef>
                  <a:spcPct val="0"/>
                </a:spcBef>
              </a:pPr>
              <a:t>13</a:t>
            </a:fld>
            <a:endParaRPr lang="en-US" altLang="zh-TW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TW" altLang="zh-TW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A8B602-FE1A-4325-AB4E-E45D20AEBD5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924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4DC80-E25C-4DAC-A170-7C0922B58CB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3364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58B677-C5A2-4CEF-ACDD-18A132F84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0002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4DE800-8213-4A07-A533-DB992F026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374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BDD5E-29CF-48C8-8CCE-AA22C2EBC8E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8038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D56E26-38B2-4E60-9C6F-AF594654B6B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52069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F3815-1422-4414-9BB2-7CA797B596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348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77F31-1B30-4841-9EFF-44DF596CEAA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46107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8DDAE-9E19-4A6F-80BA-9447D4BE8F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1215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78E7-7425-48B3-BBF7-5E34954176F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1783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01F3A-20C2-4725-8B85-7808FE0CDEB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82546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 smtClean="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Big Data Mining &amp; Applications, Fall 2023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NTUT CSIE, IEECS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pPr>
              <a:defRPr/>
            </a:pPr>
            <a:fld id="{51453D9C-684C-4B70-BD56-7D2DE4F1B0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rgbClr val="0000FF"/>
          </a:solidFill>
          <a:latin typeface="Book Antiqua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ggle.com/datasets/patrickfleith/space-news-dataset/data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ggle.com/datasets/patrickfleith/space-news-dataset/dat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30425"/>
            <a:ext cx="7924800" cy="1470025"/>
          </a:xfrm>
        </p:spPr>
        <p:txBody>
          <a:bodyPr/>
          <a:lstStyle/>
          <a:p>
            <a:pPr eaLnBrk="1" hangingPunct="1"/>
            <a:r>
              <a:rPr lang="en-US" altLang="zh-TW" dirty="0"/>
              <a:t>Big </a:t>
            </a:r>
            <a:r>
              <a:rPr lang="en-US" altLang="zh-TW" dirty="0" smtClean="0"/>
              <a:t>Data Mining</a:t>
            </a:r>
            <a:r>
              <a:rPr lang="en-US" altLang="zh-TW" dirty="0"/>
              <a:t>: HW#1</a:t>
            </a:r>
            <a:r>
              <a:rPr lang="en-US" altLang="zh-TW" sz="4000" dirty="0"/>
              <a:t/>
            </a:r>
            <a:br>
              <a:rPr lang="en-US" altLang="zh-TW" sz="4000" dirty="0"/>
            </a:br>
            <a:endParaRPr lang="en-US" altLang="zh-TW" sz="40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J</a:t>
            </a:r>
            <a:r>
              <a:rPr lang="en-US" altLang="zh-TW" dirty="0"/>
              <a:t>. H. Wang</a:t>
            </a:r>
          </a:p>
          <a:p>
            <a:pPr eaLnBrk="1" hangingPunct="1"/>
            <a:r>
              <a:rPr lang="en-US" altLang="zh-CN"/>
              <a:t>Oct</a:t>
            </a:r>
            <a:r>
              <a:rPr lang="en-US" altLang="zh-TW"/>
              <a:t>. 19, </a:t>
            </a:r>
            <a:r>
              <a:rPr lang="en-US" altLang="zh-TW" dirty="0"/>
              <a:t>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 Site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Programs or projects in electronic files must be submitted directly to the TA online at </a:t>
            </a:r>
            <a:r>
              <a:rPr lang="en-US" altLang="zh-TW" sz="2400">
                <a:solidFill>
                  <a:srgbClr val="0000FF"/>
                </a:solidFill>
              </a:rPr>
              <a:t>iSchool+</a:t>
            </a:r>
            <a:r>
              <a:rPr lang="en-US" altLang="zh-TW" sz="2400"/>
              <a:t>  </a:t>
            </a:r>
          </a:p>
          <a:p>
            <a:r>
              <a:rPr lang="en-US" altLang="zh-TW" sz="2400"/>
              <a:t>If you cannot successfully submit your work, please contact with the TA or the instructor</a:t>
            </a:r>
          </a:p>
          <a:p>
            <a:endParaRPr lang="en-US" altLang="zh-TW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10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769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Evaluation of Results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In completion of each of the tasks, you get part of the scores</a:t>
            </a:r>
          </a:p>
          <a:p>
            <a:endParaRPr lang="en-US" altLang="zh-TW" sz="200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0000FF"/>
                </a:solidFill>
              </a:rPr>
              <a:t>Correctness</a:t>
            </a:r>
            <a:r>
              <a:rPr lang="en-US" altLang="zh-TW" sz="2000"/>
              <a:t> of Output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>
                <a:solidFill>
                  <a:srgbClr val="FF0000"/>
                </a:solidFill>
              </a:rPr>
              <a:t>Efficiency </a:t>
            </a:r>
            <a:r>
              <a:rPr lang="en-US" altLang="zh-TW" sz="2000"/>
              <a:t>in processing</a:t>
            </a:r>
            <a:r>
              <a:rPr lang="en-US" altLang="zh-TW" sz="2000">
                <a:solidFill>
                  <a:srgbClr val="FF0000"/>
                </a:solidFill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/>
              <a:t>In completion of each of the subtasks, you get part of the scores</a:t>
            </a:r>
          </a:p>
          <a:p>
            <a:pPr marL="0" indent="0">
              <a:buNone/>
            </a:pPr>
            <a:endParaRPr lang="en-US" altLang="zh-TW" sz="2000"/>
          </a:p>
          <a:p>
            <a:r>
              <a:rPr lang="en-US" altLang="zh-TW" sz="2000"/>
              <a:t>You might need to demo if your program was unable to run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11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844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References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Kaggle dataset:</a:t>
            </a:r>
          </a:p>
          <a:p>
            <a:pPr lvl="1"/>
            <a:r>
              <a:rPr lang="en-US" altLang="zh-TW" sz="2400"/>
              <a:t>astro__pat (patrickfleith). September 2023. Space News Dataset, Version 3. Retrieved 17 October 2023 from </a:t>
            </a:r>
            <a:r>
              <a:rPr lang="en-US" altLang="zh-TW" sz="2400">
                <a:hlinkClick r:id="rId2"/>
              </a:rPr>
              <a:t>https://www.kaggle.com/datasets/patrickfleith/space-news-dataset/data</a:t>
            </a:r>
            <a:endParaRPr lang="en-US" altLang="zh-TW" sz="2400"/>
          </a:p>
          <a:p>
            <a:pPr lvl="1"/>
            <a:endParaRPr lang="en-US" altLang="zh-TW" sz="2400"/>
          </a:p>
          <a:p>
            <a:pPr lvl="1"/>
            <a:endParaRPr lang="zh-TW" altLang="en-US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7118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3891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3891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8B3B14-7943-4F32-9328-A4C4078DFDF0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Questions or Comments?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6147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614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1DF456-FC18-4E88-AD8D-D9F8360EA0BC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524000"/>
          </a:xfrm>
        </p:spPr>
        <p:txBody>
          <a:bodyPr/>
          <a:lstStyle/>
          <a:p>
            <a:pPr algn="l" eaLnBrk="1" hangingPunct="1"/>
            <a:r>
              <a:rPr lang="en-US" altLang="zh-TW" sz="3200"/>
              <a:t>Programming Exercise: Analyzing Text Data Types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400"/>
              <a:t>Goal: Calculating statistics of various data types using 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MapReduce on </a:t>
            </a:r>
            <a:r>
              <a:rPr lang="en-US" altLang="zh-TW" sz="2000">
                <a:solidFill>
                  <a:srgbClr val="0000FF"/>
                </a:solidFill>
              </a:rPr>
              <a:t>multi-node</a:t>
            </a:r>
            <a:r>
              <a:rPr lang="en-US" altLang="zh-TW" sz="2000"/>
              <a:t> Spark (for CS students)</a:t>
            </a:r>
          </a:p>
          <a:p>
            <a:pPr lvl="1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altLang="zh-TW" sz="2000"/>
              <a:t>or Python in Jupyter Notebook (for others)</a:t>
            </a:r>
          </a:p>
          <a:p>
            <a:pPr lvl="1" indent="-342900"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Input: Text (to be detailed later)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400"/>
              <a:t>Output: Results of simple statistics (to be detailed later)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819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819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C20E760-CBD5-41B8-8FD9-CD65E9906FAB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TW" sz="3200"/>
              <a:t>Input Data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altLang="zh-TW" sz="2400" dirty="0"/>
              <a:t>Data: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 dirty="0"/>
              <a:t>[</a:t>
            </a:r>
            <a:r>
              <a:rPr lang="en-US" altLang="zh-TW" sz="1800" b="1" dirty="0"/>
              <a:t>Space News dataset</a:t>
            </a:r>
            <a:r>
              <a:rPr lang="en-US" altLang="zh-TW" sz="1800" dirty="0"/>
              <a:t>] from </a:t>
            </a:r>
            <a:r>
              <a:rPr lang="en-US" altLang="zh-TW" sz="1800" dirty="0" err="1"/>
              <a:t>Kaggle</a:t>
            </a:r>
            <a:r>
              <a:rPr lang="en-US" altLang="zh-TW" sz="1800" dirty="0"/>
              <a:t>, 28MB (compressed) in size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 dirty="0"/>
              <a:t>20,000 </a:t>
            </a:r>
            <a:r>
              <a:rPr lang="en-US" altLang="zh-TW" sz="1800" dirty="0" smtClean="0"/>
              <a:t>English </a:t>
            </a:r>
            <a:r>
              <a:rPr lang="en-US" altLang="zh-TW" sz="1800" dirty="0"/>
              <a:t>news articles related to the space industry, a total of more than 14 million tokens (words</a:t>
            </a:r>
            <a:r>
              <a:rPr lang="en-US" altLang="zh-TW" sz="1800" dirty="0" smtClean="0"/>
              <a:t>) </a:t>
            </a:r>
            <a:endParaRPr lang="en-US" altLang="zh-TW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 dirty="0"/>
              <a:t>It covers agency news, commercial, civil, launches, military, and also opinion </a:t>
            </a:r>
            <a:r>
              <a:rPr lang="en-US" altLang="zh-TW" sz="1800" dirty="0" smtClean="0"/>
              <a:t>articles</a:t>
            </a:r>
            <a:endParaRPr lang="en-US" altLang="zh-TW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 dirty="0"/>
              <a:t>Available at: </a:t>
            </a:r>
            <a:r>
              <a:rPr lang="en-US" altLang="zh-TW" sz="1800" dirty="0">
                <a:hlinkClick r:id="rId3"/>
              </a:rPr>
              <a:t>https://www.kaggle.com/datasets/patrickfleith/space-news-dataset/data</a:t>
            </a:r>
            <a:endParaRPr lang="en-US" altLang="zh-TW" sz="1800" dirty="0"/>
          </a:p>
          <a:p>
            <a:r>
              <a:rPr lang="en-US" altLang="zh-TW" sz="2400" dirty="0"/>
              <a:t>Format: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2000" dirty="0"/>
              <a:t>News data: 1 CSV file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800" dirty="0"/>
              <a:t>Each record contains 6 attributes separated by comma: </a:t>
            </a:r>
            <a:br>
              <a:rPr lang="en-US" altLang="zh-TW" sz="1800" dirty="0"/>
            </a:br>
            <a:r>
              <a:rPr lang="en-US" altLang="zh-TW" sz="1800" dirty="0"/>
              <a:t>title, </a:t>
            </a:r>
            <a:r>
              <a:rPr lang="en-US" altLang="zh-TW" sz="1800" dirty="0" err="1"/>
              <a:t>url</a:t>
            </a:r>
            <a:r>
              <a:rPr lang="en-US" altLang="zh-TW" sz="1800" dirty="0"/>
              <a:t>, content, author, date, </a:t>
            </a:r>
            <a:r>
              <a:rPr lang="en-US" altLang="zh-TW" sz="1800" dirty="0" err="1"/>
              <a:t>postexcerpt</a:t>
            </a:r>
            <a:endParaRPr lang="en-US" altLang="zh-TW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Attributes of News Data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1. </a:t>
            </a:r>
            <a:r>
              <a:rPr lang="en-US" altLang="zh-TW" sz="2000" b="1">
                <a:solidFill>
                  <a:srgbClr val="0000FF"/>
                </a:solidFill>
              </a:rPr>
              <a:t>Title</a:t>
            </a:r>
            <a:r>
              <a:rPr lang="en-US" altLang="zh-TW" sz="2000"/>
              <a:t> (string): title of article </a:t>
            </a:r>
          </a:p>
          <a:p>
            <a:r>
              <a:rPr lang="en-US" altLang="zh-TW" sz="2000"/>
              <a:t>2. URL (string): url where you can find the article</a:t>
            </a:r>
          </a:p>
          <a:p>
            <a:r>
              <a:rPr lang="en-US" altLang="zh-TW" sz="2000"/>
              <a:t>3. </a:t>
            </a:r>
            <a:r>
              <a:rPr lang="en-US" altLang="zh-TW" sz="2000" b="1">
                <a:solidFill>
                  <a:srgbClr val="0000FF"/>
                </a:solidFill>
              </a:rPr>
              <a:t>Content</a:t>
            </a:r>
            <a:r>
              <a:rPr lang="en-US" altLang="zh-TW" sz="2000"/>
              <a:t> (string): text content of the article </a:t>
            </a:r>
          </a:p>
          <a:p>
            <a:r>
              <a:rPr lang="en-US" altLang="zh-TW" sz="2000"/>
              <a:t>4. </a:t>
            </a:r>
            <a:r>
              <a:rPr lang="en-US" altLang="zh-TW" sz="2000" b="1">
                <a:solidFill>
                  <a:srgbClr val="0000FF"/>
                </a:solidFill>
              </a:rPr>
              <a:t>Author</a:t>
            </a:r>
            <a:r>
              <a:rPr lang="en-US" altLang="zh-TW" sz="2000"/>
              <a:t> (string): author of the article </a:t>
            </a:r>
          </a:p>
          <a:p>
            <a:r>
              <a:rPr lang="en-US" altLang="zh-TW" sz="2000"/>
              <a:t>5. </a:t>
            </a:r>
            <a:r>
              <a:rPr lang="en-US" altLang="zh-TW" sz="2000" b="1">
                <a:solidFill>
                  <a:srgbClr val="0000FF"/>
                </a:solidFill>
              </a:rPr>
              <a:t>Date</a:t>
            </a:r>
            <a:r>
              <a:rPr lang="en-US" altLang="zh-TW" sz="2000"/>
              <a:t> (date): published date of the article (Example: September 14, 2023)</a:t>
            </a:r>
          </a:p>
          <a:p>
            <a:r>
              <a:rPr lang="en-US" altLang="zh-TW" sz="2000"/>
              <a:t>6. </a:t>
            </a:r>
            <a:r>
              <a:rPr lang="en-US" altLang="zh-TW" sz="2000" b="1">
                <a:solidFill>
                  <a:srgbClr val="0000FF"/>
                </a:solidFill>
              </a:rPr>
              <a:t>Postexcerpt</a:t>
            </a:r>
            <a:r>
              <a:rPr lang="en-US" altLang="zh-TW" sz="2000"/>
              <a:t> (string): a small summary of the article (Some missing values)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Task Description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3 subtasks:</a:t>
            </a:r>
          </a:p>
          <a:p>
            <a:pPr lvl="1"/>
            <a:r>
              <a:rPr lang="en-US" altLang="zh-TW" sz="2000" dirty="0"/>
              <a:t>(</a:t>
            </a:r>
            <a:r>
              <a:rPr lang="en-US" altLang="zh-TW" sz="2000" b="1" dirty="0"/>
              <a:t>30pt</a:t>
            </a:r>
            <a:r>
              <a:rPr lang="en-US" altLang="zh-TW" sz="2000" dirty="0"/>
              <a:t>) (1) Count the words in the field: ‘</a:t>
            </a:r>
            <a:r>
              <a:rPr lang="en-US" altLang="zh-TW" sz="2000" dirty="0">
                <a:solidFill>
                  <a:srgbClr val="0000FF"/>
                </a:solidFill>
              </a:rPr>
              <a:t>Title</a:t>
            </a:r>
            <a:r>
              <a:rPr lang="en-US" altLang="zh-TW" sz="2000" dirty="0"/>
              <a:t>’, and list the most frequent words according to the term frequency in descending order, in total, and per day respectively. </a:t>
            </a:r>
          </a:p>
          <a:p>
            <a:pPr lvl="1"/>
            <a:r>
              <a:rPr lang="en-US" altLang="zh-TW" sz="2000" dirty="0"/>
              <a:t>(</a:t>
            </a:r>
            <a:r>
              <a:rPr lang="en-US" altLang="zh-TW" sz="2000" b="1" dirty="0"/>
              <a:t>30pt</a:t>
            </a:r>
            <a:r>
              <a:rPr lang="en-US" altLang="zh-TW" sz="2000" dirty="0"/>
              <a:t>) (2) Count the words in the fields: ‘</a:t>
            </a:r>
            <a:r>
              <a:rPr lang="en-US" altLang="zh-TW" sz="2000" dirty="0">
                <a:solidFill>
                  <a:srgbClr val="0000FF"/>
                </a:solidFill>
              </a:rPr>
              <a:t>Content</a:t>
            </a:r>
            <a:r>
              <a:rPr lang="en-US" altLang="zh-TW" sz="2000" dirty="0"/>
              <a:t>’, and list the most frequent words according to the term frequency in descending order, in total, and per day respectively. </a:t>
            </a:r>
          </a:p>
          <a:p>
            <a:pPr lvl="1"/>
            <a:r>
              <a:rPr lang="en-US" altLang="zh-TW" sz="2000" dirty="0"/>
              <a:t>(</a:t>
            </a:r>
            <a:r>
              <a:rPr lang="en-US" altLang="zh-TW" sz="2000" b="1" dirty="0"/>
              <a:t>20pt</a:t>
            </a:r>
            <a:r>
              <a:rPr lang="en-US" altLang="zh-TW" sz="2000" dirty="0"/>
              <a:t>) (2) Calculate the average number of published articles in a day, and by authors in a day, respectively.</a:t>
            </a:r>
          </a:p>
          <a:p>
            <a:pPr lvl="1"/>
            <a:r>
              <a:rPr lang="en-US" altLang="zh-TW" sz="2000" dirty="0"/>
              <a:t>(</a:t>
            </a:r>
            <a:r>
              <a:rPr lang="en-US" altLang="zh-TW" sz="2000" b="1" dirty="0"/>
              <a:t>20pt</a:t>
            </a:r>
            <a:r>
              <a:rPr lang="en-US" altLang="zh-TW" sz="2000" dirty="0"/>
              <a:t>) (3) List the records that the term “Space” (uppercase and lowercase included) occurs both in ‘</a:t>
            </a:r>
            <a:r>
              <a:rPr lang="en-US" altLang="zh-TW" sz="2000" dirty="0">
                <a:solidFill>
                  <a:srgbClr val="0000FF"/>
                </a:solidFill>
              </a:rPr>
              <a:t>Title</a:t>
            </a:r>
            <a:r>
              <a:rPr lang="en-US" altLang="zh-TW" sz="2000" dirty="0"/>
              <a:t>’ and ‘</a:t>
            </a:r>
            <a:r>
              <a:rPr lang="en-US" altLang="zh-TW" sz="2000" dirty="0" err="1">
                <a:solidFill>
                  <a:srgbClr val="0000FF"/>
                </a:solidFill>
              </a:rPr>
              <a:t>Postexcerpt</a:t>
            </a:r>
            <a:r>
              <a:rPr lang="en-US" altLang="zh-TW" sz="2000" dirty="0"/>
              <a:t>’.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Output Format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000"/>
              <a:t>(1) 2 sorted lists of top-frequent words: {in total, per day}{for title}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TW" sz="1600"/>
              <a:t>Each line: &lt;word&gt; &lt;count&gt; (in total)</a:t>
            </a:r>
          </a:p>
          <a:p>
            <a:pPr marL="400050" lvl="1" indent="0">
              <a:buNone/>
            </a:pPr>
            <a:r>
              <a:rPr lang="en-US" altLang="zh-TW" sz="1600"/>
              <a:t>                        &lt;date&gt;&lt;word&gt; &lt;count&gt; (per day)</a:t>
            </a:r>
          </a:p>
          <a:p>
            <a:r>
              <a:rPr lang="en-US" altLang="zh-TW" sz="2000"/>
              <a:t>(2) 2 sorted lists of top-frequent words: {in total, per day}{for content}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TW" sz="1600"/>
              <a:t>Each line: &lt;word&gt; &lt;count&gt; (in total)</a:t>
            </a:r>
          </a:p>
          <a:p>
            <a:pPr marL="400050" lvl="1" indent="0">
              <a:buNone/>
            </a:pPr>
            <a:r>
              <a:rPr lang="en-US" altLang="zh-TW" sz="1600"/>
              <a:t>                        &lt;date&gt;&lt;word&gt; &lt;count&gt; (per day)</a:t>
            </a:r>
          </a:p>
          <a:p>
            <a:r>
              <a:rPr lang="en-US" altLang="zh-TW" sz="2000"/>
              <a:t>(3) 2 lists: {by day, by author}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TW" sz="1600"/>
              <a:t>Each line: &lt;date&gt;&lt;average articles&gt; (by day)</a:t>
            </a:r>
          </a:p>
          <a:p>
            <a:pPr marL="400050" lvl="1" indent="0">
              <a:buNone/>
            </a:pPr>
            <a:r>
              <a:rPr lang="en-US" altLang="zh-TW" sz="1600"/>
              <a:t>                        &lt;date&gt;&lt;author&gt;&lt;average articles&gt; (by author)</a:t>
            </a:r>
            <a:endParaRPr lang="en-US" altLang="zh-TW" sz="2000"/>
          </a:p>
          <a:p>
            <a:r>
              <a:rPr lang="en-US" altLang="zh-TW" sz="2000"/>
              <a:t>(4) 1 sorted list: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altLang="zh-TW" sz="1600"/>
              <a:t>Each line: &lt;row data that contained the term “Space” (uppercase and lowercase included) that occurs both in ‘Title’ and ‘Postexcerpt’.&gt;</a:t>
            </a:r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67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Implementation Issues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/>
              <a:t>Missing values</a:t>
            </a:r>
          </a:p>
          <a:p>
            <a:r>
              <a:rPr lang="en-US" altLang="zh-TW" sz="2400"/>
              <a:t>Conversion of data types</a:t>
            </a:r>
          </a:p>
          <a:p>
            <a:endParaRPr lang="zh-TW" altLang="en-US" sz="20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528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Note on Programming Exercises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Programming exercises can be done as a team</a:t>
            </a:r>
          </a:p>
          <a:p>
            <a:pPr lvl="1"/>
            <a:r>
              <a:rPr lang="en-US" altLang="zh-TW" sz="2400" dirty="0"/>
              <a:t>At most </a:t>
            </a:r>
            <a:r>
              <a:rPr lang="en-US" altLang="zh-TW" sz="2400" dirty="0">
                <a:solidFill>
                  <a:srgbClr val="0000FF"/>
                </a:solidFill>
              </a:rPr>
              <a:t>two</a:t>
            </a:r>
            <a:r>
              <a:rPr lang="en-US" altLang="zh-TW" sz="2400" dirty="0"/>
              <a:t> persons per team</a:t>
            </a:r>
          </a:p>
          <a:p>
            <a:pPr lvl="1"/>
            <a:r>
              <a:rPr lang="en-US" altLang="zh-TW" sz="2400" dirty="0"/>
              <a:t>Please register </a:t>
            </a:r>
            <a:r>
              <a:rPr lang="en-US" altLang="zh-TW" sz="2400" dirty="0" smtClean="0"/>
              <a:t>your </a:t>
            </a:r>
            <a:r>
              <a:rPr lang="en-US" altLang="zh-TW" sz="2400" dirty="0"/>
              <a:t>team members to the TA first via the registration link in Teams, </a:t>
            </a:r>
            <a:r>
              <a:rPr lang="en-US" altLang="zh-TW" sz="2400" dirty="0" smtClean="0"/>
              <a:t>Facebook</a:t>
            </a:r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Programming language</a:t>
            </a:r>
          </a:p>
          <a:p>
            <a:pPr lvl="1"/>
            <a:r>
              <a:rPr lang="en-US" altLang="zh-TW" sz="2400" dirty="0">
                <a:solidFill>
                  <a:srgbClr val="0000FF"/>
                </a:solidFill>
              </a:rPr>
              <a:t>Java, Scala, </a:t>
            </a:r>
            <a:r>
              <a:rPr lang="en-US" altLang="zh-TW" sz="2400" dirty="0">
                <a:solidFill>
                  <a:srgbClr val="FF0000"/>
                </a:solidFill>
              </a:rPr>
              <a:t>Python</a:t>
            </a:r>
            <a:r>
              <a:rPr lang="en-US" altLang="zh-TW" sz="2400" dirty="0">
                <a:solidFill>
                  <a:srgbClr val="0000FF"/>
                </a:solidFill>
              </a:rPr>
              <a:t>, or R </a:t>
            </a:r>
            <a:r>
              <a:rPr lang="en-US" altLang="zh-TW" sz="2400" dirty="0"/>
              <a:t>on Spark (for CS students)</a:t>
            </a:r>
          </a:p>
          <a:p>
            <a:pPr lvl="1"/>
            <a:r>
              <a:rPr lang="en-US" altLang="zh-TW" sz="2400" dirty="0">
                <a:solidFill>
                  <a:srgbClr val="0000FF"/>
                </a:solidFill>
              </a:rPr>
              <a:t>Java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en-US" altLang="zh-TW" sz="2400" dirty="0"/>
              <a:t>on Hadoop (for CS students)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 lvl="1"/>
            <a:r>
              <a:rPr lang="en-US" altLang="zh-TW" sz="2400" dirty="0"/>
              <a:t>Or </a:t>
            </a:r>
            <a:r>
              <a:rPr lang="en-US" altLang="zh-TW" sz="2400" dirty="0">
                <a:solidFill>
                  <a:srgbClr val="FF0000"/>
                </a:solidFill>
              </a:rPr>
              <a:t>Python</a:t>
            </a:r>
            <a:r>
              <a:rPr lang="en-US" altLang="zh-TW" sz="2400" dirty="0"/>
              <a:t> in </a:t>
            </a:r>
            <a:r>
              <a:rPr lang="en-US" altLang="zh-TW" sz="2400" dirty="0" err="1"/>
              <a:t>Jupyter</a:t>
            </a:r>
            <a:r>
              <a:rPr lang="en-US" altLang="zh-TW" sz="2400" dirty="0"/>
              <a:t> Notebook</a:t>
            </a:r>
          </a:p>
          <a:p>
            <a:pPr lvl="1"/>
            <a:endParaRPr lang="en-US" altLang="zh-TW" sz="2400" dirty="0"/>
          </a:p>
          <a:p>
            <a:pPr lvl="1"/>
            <a:endParaRPr lang="en-US" altLang="zh-TW" sz="2400" dirty="0"/>
          </a:p>
          <a:p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0989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TW" sz="3200"/>
              <a:t>Homework Submission</a:t>
            </a:r>
            <a:endParaRPr lang="zh-TW" altLang="en-US" sz="3200"/>
          </a:p>
        </p:txBody>
      </p:sp>
      <p:sp>
        <p:nvSpPr>
          <p:cNvPr id="9219" name="內容版面配置區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54561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For implementation projects, please submit a compressed file containing: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 dirty="0"/>
              <a:t>A document showing your environment setup</a:t>
            </a:r>
          </a:p>
          <a:p>
            <a:pPr lvl="2"/>
            <a:r>
              <a:rPr lang="en-US" altLang="zh-TW" sz="1600" dirty="0"/>
              <a:t>PCs/VMs, platform spec, CPU cores, memory size,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 dirty="0"/>
              <a:t>Your </a:t>
            </a:r>
            <a:r>
              <a:rPr lang="en-US" altLang="zh-TW" sz="1600" dirty="0">
                <a:solidFill>
                  <a:srgbClr val="FF0000"/>
                </a:solidFill>
              </a:rPr>
              <a:t>source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0000"/>
                </a:solidFill>
              </a:rPr>
              <a:t>The generated output</a:t>
            </a:r>
            <a:r>
              <a:rPr lang="en-US" altLang="zh-TW" sz="1600" dirty="0"/>
              <a:t> (or snapshots)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 dirty="0">
                <a:solidFill>
                  <a:srgbClr val="FF0000"/>
                </a:solidFill>
              </a:rPr>
              <a:t>Documentation</a:t>
            </a:r>
            <a:r>
              <a:rPr lang="en-US" altLang="zh-TW" sz="1600" dirty="0"/>
              <a:t> on how to compile, install, or configure the 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 dirty="0"/>
              <a:t>Remember to specify </a:t>
            </a:r>
            <a:r>
              <a:rPr lang="en-US" altLang="zh-TW" sz="1600" b="1" dirty="0">
                <a:solidFill>
                  <a:srgbClr val="0000FF"/>
                </a:solidFill>
              </a:rPr>
              <a:t>your name, student ID and your department </a:t>
            </a:r>
            <a:r>
              <a:rPr lang="en-US" altLang="zh-TW" sz="1600" dirty="0"/>
              <a:t>in </a:t>
            </a:r>
            <a:r>
              <a:rPr lang="en-US" altLang="zh-TW" sz="1600"/>
              <a:t>the documentation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TW" sz="1600">
                <a:solidFill>
                  <a:srgbClr val="FF0000"/>
                </a:solidFill>
              </a:rPr>
              <a:t>Team members list</a:t>
            </a:r>
            <a:r>
              <a:rPr lang="en-US" altLang="zh-TW" sz="1600"/>
              <a:t>: The names and the responsible parts of each individual member *should* be clearly identified.</a:t>
            </a:r>
            <a:endParaRPr lang="en-US" altLang="zh-TW" sz="2000" dirty="0"/>
          </a:p>
          <a:p>
            <a:r>
              <a:rPr lang="en-US" altLang="zh-TW" sz="2400" dirty="0"/>
              <a:t>Due</a:t>
            </a:r>
            <a:r>
              <a:rPr lang="en-US" altLang="zh-TW" sz="2400"/>
              <a:t>: 2 weeks (</a:t>
            </a:r>
            <a:r>
              <a:rPr lang="en-US" altLang="zh-TW" sz="2400">
                <a:solidFill>
                  <a:srgbClr val="FF0000"/>
                </a:solidFill>
              </a:rPr>
              <a:t>Nov. 2, </a:t>
            </a:r>
            <a:r>
              <a:rPr lang="en-US" altLang="zh-TW" sz="2400" dirty="0">
                <a:solidFill>
                  <a:srgbClr val="FF0000"/>
                </a:solidFill>
              </a:rPr>
              <a:t>2023</a:t>
            </a:r>
            <a:r>
              <a:rPr lang="en-US" altLang="zh-TW" sz="2400" dirty="0"/>
              <a:t>)</a:t>
            </a:r>
            <a:endParaRPr lang="zh-TW" altLang="en-US" sz="2400" dirty="0"/>
          </a:p>
        </p:txBody>
      </p:sp>
      <p:sp>
        <p:nvSpPr>
          <p:cNvPr id="10244" name="日期版面配置區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Big Data Mining &amp; Applications, Fall 2023</a:t>
            </a:r>
          </a:p>
        </p:txBody>
      </p:sp>
      <p:sp>
        <p:nvSpPr>
          <p:cNvPr id="10245" name="頁尾版面配置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400">
                <a:latin typeface="Arial" panose="020B0604020202020204" pitchFamily="34" charset="0"/>
              </a:rPr>
              <a:t>NTUT CSIE, IEECS</a:t>
            </a:r>
          </a:p>
        </p:txBody>
      </p:sp>
      <p:sp>
        <p:nvSpPr>
          <p:cNvPr id="10246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Book Antiqua" panose="02040602050305030304" pitchFamily="18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FAB2E62-CEB5-4611-97B7-167E2BCF41D9}" type="slidenum">
              <a:rPr kumimoji="0" lang="en-US" altLang="zh-TW" sz="14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kumimoji="0" lang="en-US" altLang="zh-TW" sz="14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443726"/>
      </p:ext>
    </p:extLst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Book Antiqua"/>
        <a:ea typeface="新細明體"/>
        <a:cs typeface=""/>
      </a:majorFont>
      <a:minorFont>
        <a:latin typeface="Book Antiqu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CD7C3B1DE9EC174B8BA3B585D24F6191" ma:contentTypeVersion="9" ma:contentTypeDescription="建立新的文件。" ma:contentTypeScope="" ma:versionID="fc8995282d5575718c8545977d9a162e">
  <xsd:schema xmlns:xsd="http://www.w3.org/2001/XMLSchema" xmlns:xs="http://www.w3.org/2001/XMLSchema" xmlns:p="http://schemas.microsoft.com/office/2006/metadata/properties" xmlns:ns2="87d63e5e-dbb1-48d6-b55e-f31be5250adf" xmlns:ns3="5ec4d5cc-f3e4-4cb6-9660-c3ee0f8ba627" targetNamespace="http://schemas.microsoft.com/office/2006/metadata/properties" ma:root="true" ma:fieldsID="d106560f30a6cbf1f3ea6f6476f43159" ns2:_="" ns3:_="">
    <xsd:import namespace="87d63e5e-dbb1-48d6-b55e-f31be5250adf"/>
    <xsd:import namespace="5ec4d5cc-f3e4-4cb6-9660-c3ee0f8ba62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63e5e-dbb1-48d6-b55e-f31be5250a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c4d5cc-f3e4-4cb6-9660-c3ee0f8ba62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3C8F21-5442-4811-AD37-E39D2F83CAEB}">
  <ds:schemaRefs>
    <ds:schemaRef ds:uri="87d63e5e-dbb1-48d6-b55e-f31be5250adf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5ec4d5cc-f3e4-4cb6-9660-c3ee0f8ba627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6A1B13E3-E4E8-4EF1-807D-F507603EC49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E17236-6D06-44D8-BAC3-9DC19FA3E2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63e5e-dbb1-48d6-b55e-f31be5250adf"/>
    <ds:schemaRef ds:uri="5ec4d5cc-f3e4-4cb6-9660-c3ee0f8ba6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10929</TotalTime>
  <Words>905</Words>
  <Application>Microsoft Office PowerPoint</Application>
  <PresentationFormat>如螢幕大小 (4:3)</PresentationFormat>
  <Paragraphs>123</Paragraphs>
  <Slides>13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7" baseType="lpstr">
      <vt:lpstr>新細明體</vt:lpstr>
      <vt:lpstr>Arial</vt:lpstr>
      <vt:lpstr>Book Antiqua</vt:lpstr>
      <vt:lpstr>預設簡報設計</vt:lpstr>
      <vt:lpstr>Big Data Mining: HW#1 </vt:lpstr>
      <vt:lpstr>Programming Exercise: Analyzing Text Data Types</vt:lpstr>
      <vt:lpstr>Input Data</vt:lpstr>
      <vt:lpstr>Attributes of News Data</vt:lpstr>
      <vt:lpstr>Task Description</vt:lpstr>
      <vt:lpstr>Output Format</vt:lpstr>
      <vt:lpstr>Implementation Issues</vt:lpstr>
      <vt:lpstr>Note on Programming Exercises</vt:lpstr>
      <vt:lpstr>Homework Submission</vt:lpstr>
      <vt:lpstr>Homework Submission Site</vt:lpstr>
      <vt:lpstr>Evaluation of Results</vt:lpstr>
      <vt:lpstr>References</vt:lpstr>
      <vt:lpstr>Questions or Comments?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jhwang</dc:creator>
  <cp:lastModifiedBy>Windows 使用者</cp:lastModifiedBy>
  <cp:revision>432</cp:revision>
  <cp:lastPrinted>1601-01-01T00:00:00Z</cp:lastPrinted>
  <dcterms:created xsi:type="dcterms:W3CDTF">1601-01-01T00:00:00Z</dcterms:created>
  <dcterms:modified xsi:type="dcterms:W3CDTF">2023-10-18T07:35:32Z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0x010100CD7C3B1DE9EC174B8BA3B585D24F6191</vt:lpwstr>
  </property>
</Properties>
</file>