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56" r:id="rId2"/>
    <p:sldId id="501" r:id="rId3"/>
    <p:sldId id="504" r:id="rId4"/>
    <p:sldId id="503" r:id="rId5"/>
    <p:sldId id="508" r:id="rId6"/>
    <p:sldId id="509" r:id="rId7"/>
    <p:sldId id="510" r:id="rId8"/>
    <p:sldId id="511" r:id="rId9"/>
    <p:sldId id="512" r:id="rId10"/>
    <p:sldId id="513" r:id="rId11"/>
    <p:sldId id="506" r:id="rId12"/>
    <p:sldId id="507" r:id="rId13"/>
    <p:sldId id="409" r:id="rId14"/>
    <p:sldId id="541" r:id="rId15"/>
    <p:sldId id="542" r:id="rId16"/>
    <p:sldId id="543" r:id="rId17"/>
    <p:sldId id="345" r:id="rId18"/>
    <p:sldId id="347" r:id="rId19"/>
    <p:sldId id="348" r:id="rId20"/>
    <p:sldId id="349" r:id="rId21"/>
    <p:sldId id="350" r:id="rId22"/>
    <p:sldId id="535" r:id="rId23"/>
    <p:sldId id="519" r:id="rId24"/>
    <p:sldId id="514" r:id="rId25"/>
    <p:sldId id="515" r:id="rId26"/>
    <p:sldId id="486" r:id="rId27"/>
    <p:sldId id="516" r:id="rId28"/>
    <p:sldId id="517" r:id="rId29"/>
    <p:sldId id="354" r:id="rId30"/>
    <p:sldId id="538" r:id="rId31"/>
    <p:sldId id="539" r:id="rId32"/>
    <p:sldId id="359" r:id="rId33"/>
    <p:sldId id="361" r:id="rId34"/>
    <p:sldId id="487" r:id="rId35"/>
    <p:sldId id="488" r:id="rId36"/>
    <p:sldId id="356" r:id="rId37"/>
    <p:sldId id="357" r:id="rId38"/>
    <p:sldId id="544" r:id="rId39"/>
    <p:sldId id="358" r:id="rId40"/>
    <p:sldId id="364" r:id="rId41"/>
    <p:sldId id="518" r:id="rId42"/>
    <p:sldId id="521" r:id="rId43"/>
    <p:sldId id="522" r:id="rId44"/>
    <p:sldId id="523" r:id="rId45"/>
    <p:sldId id="520" r:id="rId46"/>
    <p:sldId id="524" r:id="rId47"/>
    <p:sldId id="489" r:id="rId48"/>
    <p:sldId id="494" r:id="rId49"/>
    <p:sldId id="491" r:id="rId50"/>
    <p:sldId id="495" r:id="rId51"/>
    <p:sldId id="526" r:id="rId52"/>
    <p:sldId id="527" r:id="rId53"/>
    <p:sldId id="528" r:id="rId54"/>
    <p:sldId id="529" r:id="rId55"/>
    <p:sldId id="530" r:id="rId56"/>
    <p:sldId id="537" r:id="rId57"/>
    <p:sldId id="531" r:id="rId58"/>
    <p:sldId id="532" r:id="rId59"/>
    <p:sldId id="492" r:id="rId60"/>
    <p:sldId id="497" r:id="rId61"/>
    <p:sldId id="498" r:id="rId62"/>
    <p:sldId id="499" r:id="rId63"/>
    <p:sldId id="439" r:id="rId64"/>
    <p:sldId id="380" r:id="rId65"/>
    <p:sldId id="379" r:id="rId66"/>
    <p:sldId id="430" r:id="rId67"/>
    <p:sldId id="432" r:id="rId68"/>
    <p:sldId id="467" r:id="rId69"/>
    <p:sldId id="435" r:id="rId70"/>
    <p:sldId id="540" r:id="rId71"/>
    <p:sldId id="436" r:id="rId72"/>
    <p:sldId id="437" r:id="rId73"/>
    <p:sldId id="433" r:id="rId74"/>
    <p:sldId id="533" r:id="rId75"/>
    <p:sldId id="534" r:id="rId76"/>
    <p:sldId id="536" r:id="rId7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8000"/>
    <a:srgbClr val="D60093"/>
    <a:srgbClr val="CC0066"/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0" autoAdjust="0"/>
    <p:restoredTop sz="93312" autoAdjust="0"/>
  </p:normalViewPr>
  <p:slideViewPr>
    <p:cSldViewPr>
      <p:cViewPr varScale="1">
        <p:scale>
          <a:sx n="64" d="100"/>
          <a:sy n="64" d="100"/>
        </p:scale>
        <p:origin x="14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F8CDA7-E52B-494C-B389-F38CB4400DB8}" type="slidenum">
              <a:rPr lang="en-GB"/>
              <a:pPr/>
              <a:t>39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32731" y="719887"/>
            <a:ext cx="4851394" cy="3601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855" tIns="47428" rIns="94855" bIns="47428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348" y="4562007"/>
            <a:ext cx="5852160" cy="43209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69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72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NOT a modified version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>of Hadoop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8931A2-CD2E-0F4D-8CC5-BC0B3844A36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32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2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6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999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E0E3AECE-B484-4CCE-BBA3-71147881B3B6}" type="slidenum">
              <a:rPr lang="en-US" smtClean="0"/>
              <a:pPr defTabSz="963613"/>
              <a:t>7</a:t>
            </a:fld>
            <a:endParaRPr lang="en-US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1754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4EE3B3EE-3CD6-4E0D-BD42-34D565D868CA}" type="slidenum">
              <a:rPr lang="en-US" smtClean="0"/>
              <a:pPr defTabSz="963613"/>
              <a:t>8</a:t>
            </a:fld>
            <a:endParaRPr lang="en-US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229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C6D8E-2BF0-4BFF-80F6-162900C916A0}" type="slidenum">
              <a:rPr lang="en-US"/>
              <a:pPr/>
              <a:t>14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8479A-0051-45DD-8041-5E83DAFD685B}" type="slidenum">
              <a:rPr lang="en-US"/>
              <a:pPr/>
              <a:t>16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4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1A16BB-2513-471D-9B09-24E0566F1FA6}" type="slidenum">
              <a:rPr lang="en-GB"/>
              <a:pPr/>
              <a:t>21</a:t>
            </a:fld>
            <a:endParaRPr lang="en-GB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143900" y="9120731"/>
            <a:ext cx="3171300" cy="480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6723" tIns="48174" rIns="96723" bIns="48174" anchor="b"/>
          <a:lstStyle/>
          <a:p>
            <a:pPr algn="r">
              <a:tabLst>
                <a:tab pos="0" algn="l"/>
                <a:tab pos="948549" algn="l"/>
                <a:tab pos="1897097" algn="l"/>
                <a:tab pos="2845646" algn="l"/>
                <a:tab pos="3794195" algn="l"/>
                <a:tab pos="4742744" algn="l"/>
                <a:tab pos="5691293" algn="l"/>
                <a:tab pos="6639842" algn="l"/>
                <a:tab pos="7588390" algn="l"/>
                <a:tab pos="8536938" algn="l"/>
                <a:tab pos="9485487" algn="l"/>
                <a:tab pos="10434036" algn="l"/>
              </a:tabLst>
            </a:pPr>
            <a:fld id="{2199D9A9-8D96-4916-B172-08B625A940CF}" type="slidenum">
              <a:rPr lang="en-GB" sz="1300">
                <a:solidFill>
                  <a:srgbClr val="7D7D7D"/>
                </a:solidFill>
              </a:rPr>
              <a:pPr algn="r">
                <a:tabLst>
                  <a:tab pos="0" algn="l"/>
                  <a:tab pos="948549" algn="l"/>
                  <a:tab pos="1897097" algn="l"/>
                  <a:tab pos="2845646" algn="l"/>
                  <a:tab pos="3794195" algn="l"/>
                  <a:tab pos="4742744" algn="l"/>
                  <a:tab pos="5691293" algn="l"/>
                  <a:tab pos="6639842" algn="l"/>
                  <a:tab pos="7588390" algn="l"/>
                  <a:tab pos="8536938" algn="l"/>
                  <a:tab pos="9485487" algn="l"/>
                  <a:tab pos="10434036" algn="l"/>
                </a:tabLst>
              </a:pPr>
              <a:t>21</a:t>
            </a:fld>
            <a:endParaRPr lang="en-GB" sz="1300" dirty="0">
              <a:solidFill>
                <a:srgbClr val="7D7D7D"/>
              </a:solidFill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32731" y="719887"/>
            <a:ext cx="4851394" cy="3601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855" tIns="47428" rIns="94855" bIns="47428" anchor="ctr"/>
          <a:lstStyle/>
          <a:p>
            <a:endParaRPr lang="en-US"/>
          </a:p>
        </p:txBody>
      </p:sp>
      <p:sp>
        <p:nvSpPr>
          <p:cNvPr id="3379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348" y="4562007"/>
            <a:ext cx="5852160" cy="43209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6723" tIns="48174" rIns="96723" bIns="48174"/>
          <a:lstStyle/>
          <a:p>
            <a:pPr>
              <a:lnSpc>
                <a:spcPct val="98000"/>
              </a:lnSpc>
              <a:spcBef>
                <a:spcPts val="700"/>
              </a:spcBef>
              <a:spcAft>
                <a:spcPts val="207"/>
              </a:spcAft>
              <a:tabLst>
                <a:tab pos="0" algn="l"/>
                <a:tab pos="948549" algn="l"/>
                <a:tab pos="1897097" algn="l"/>
                <a:tab pos="2845646" algn="l"/>
                <a:tab pos="3794195" algn="l"/>
                <a:tab pos="4742744" algn="l"/>
                <a:tab pos="5691293" algn="l"/>
                <a:tab pos="6639842" algn="l"/>
                <a:tab pos="7588390" algn="l"/>
                <a:tab pos="8536938" algn="l"/>
                <a:tab pos="9485487" algn="l"/>
                <a:tab pos="10434036" algn="l"/>
              </a:tabLst>
            </a:pPr>
            <a:endParaRPr lang="en-GB" sz="1900" dirty="0">
              <a:latin typeface="Helvetica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8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C485A-9E77-4B47-8382-45B6215E6AB4}" type="slidenum">
              <a:rPr lang="en-US"/>
              <a:pPr/>
              <a:t>34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198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BA58-2EF6-4CF0-B254-DF8BFD9A320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4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CAC6-C470-D946-AEBB-B8526FF92A74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A3B4-9B6D-EA4C-84FB-4B3C4D168043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83-C57B-0843-9482-D13E58ECDB34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039B0053-B344-9540-82E6-E8B8E86C52DC}" type="datetime1">
              <a:rPr lang="en-US" smtClean="0"/>
              <a:t>9/20/2023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B2A04A-1EBA-3846-A2B4-30449D942642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28D-17BF-3E4D-8186-12B40FA58415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A256-0EE8-F04D-9BD7-83013F6B63B5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41D9-0B0C-8046-BF1F-58579B0E1628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581C-406D-9E42-9729-88F4CFA9ABC9}" type="datetime1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FF2-D37F-F947-B75A-2A1564918635}" type="datetime1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B41E-F514-7B41-989B-A8C5F9D8B34D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ADD7-DFBE-D14C-B580-E59FC3F46BF8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23F723F-1439-E246-8DB5-45BBF77CA51F}" type="datetime1">
              <a:rPr lang="en-US" smtClean="0"/>
              <a:t>9/20/2023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D0AEEB58-21E7-1341-8162-BF662690392E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hh0R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581400"/>
          </a:xfrm>
        </p:spPr>
        <p:txBody>
          <a:bodyPr anchor="b">
            <a:normAutofit/>
          </a:bodyPr>
          <a:lstStyle/>
          <a:p>
            <a:r>
              <a:rPr lang="en-US" sz="4800" dirty="0" smtClean="0"/>
              <a:t>Introduction to the Distributed Platforms &amp; MapReduce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Slides modified from CS246</a:t>
            </a:r>
            <a:r>
              <a:rPr lang="en-US" sz="2400" dirty="0"/>
              <a:t>: Mining Massive Datasets</a:t>
            </a:r>
          </a:p>
          <a:p>
            <a:r>
              <a:rPr lang="en-US" sz="2400" dirty="0"/>
              <a:t>Jure Leskovec, </a:t>
            </a:r>
            <a:r>
              <a:rPr lang="en-US" sz="2000" dirty="0"/>
              <a:t>Stanford </a:t>
            </a:r>
            <a:r>
              <a:rPr lang="en-US" sz="2000" dirty="0" smtClean="0"/>
              <a:t>University</a:t>
            </a:r>
            <a:endParaRPr lang="en-US" sz="2000" dirty="0"/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the rubber meets the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Concurrency is difficult to reason about</a:t>
            </a:r>
          </a:p>
          <a:p>
            <a:r>
              <a:rPr lang="en-US" dirty="0" smtClean="0"/>
              <a:t>Concurrency is even more difficult to reason about</a:t>
            </a:r>
          </a:p>
          <a:p>
            <a:pPr lvl="1"/>
            <a:r>
              <a:rPr lang="en-US" dirty="0" smtClean="0"/>
              <a:t>At the scale of datacenters and across datacenters</a:t>
            </a:r>
          </a:p>
          <a:p>
            <a:pPr lvl="1"/>
            <a:r>
              <a:rPr lang="en-US" dirty="0" smtClean="0"/>
              <a:t>In the presence of failures</a:t>
            </a:r>
          </a:p>
          <a:p>
            <a:pPr lvl="1"/>
            <a:r>
              <a:rPr lang="en-US" dirty="0" smtClean="0"/>
              <a:t>In terms of multiple interacting services</a:t>
            </a:r>
          </a:p>
          <a:p>
            <a:r>
              <a:rPr lang="en-US" dirty="0" smtClean="0"/>
              <a:t>Not to mention debugging…</a:t>
            </a:r>
          </a:p>
          <a:p>
            <a:pPr eaLnBrk="1" hangingPunct="1"/>
            <a:r>
              <a:rPr lang="en-US" dirty="0" smtClean="0"/>
              <a:t>The reality:</a:t>
            </a:r>
          </a:p>
          <a:p>
            <a:pPr lvl="1" eaLnBrk="1" hangingPunct="1"/>
            <a:r>
              <a:rPr lang="en-US" dirty="0" smtClean="0"/>
              <a:t>Lots of one-off solutions, custom code</a:t>
            </a:r>
          </a:p>
          <a:p>
            <a:pPr lvl="1" eaLnBrk="1" hangingPunct="1"/>
            <a:r>
              <a:rPr lang="en-US" dirty="0" smtClean="0"/>
              <a:t>Write your own dedicated library, then program with it</a:t>
            </a:r>
          </a:p>
          <a:p>
            <a:pPr lvl="1" eaLnBrk="1" hangingPunct="1"/>
            <a:r>
              <a:rPr lang="en-US" dirty="0" smtClean="0"/>
              <a:t>Burden on the programmer to explicitly manage everything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7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 Ideas”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 “</a:t>
            </a:r>
            <a:r>
              <a:rPr lang="en-US" dirty="0" smtClean="0">
                <a:solidFill>
                  <a:srgbClr val="FF0000"/>
                </a:solidFill>
              </a:rPr>
              <a:t>out</a:t>
            </a:r>
            <a:r>
              <a:rPr lang="en-US" dirty="0" smtClean="0"/>
              <a:t>”, not “up”</a:t>
            </a:r>
          </a:p>
          <a:p>
            <a:pPr lvl="1"/>
            <a:r>
              <a:rPr lang="en-US" dirty="0" smtClean="0"/>
              <a:t>Limits of SMP and large shared-memory machines</a:t>
            </a:r>
          </a:p>
          <a:p>
            <a:r>
              <a:rPr lang="en-US" dirty="0" smtClean="0"/>
              <a:t>Move processing to the data</a:t>
            </a:r>
          </a:p>
          <a:p>
            <a:pPr lvl="1"/>
            <a:r>
              <a:rPr lang="en-US" dirty="0" smtClean="0"/>
              <a:t>Cluster has limited bandwidth</a:t>
            </a:r>
          </a:p>
          <a:p>
            <a:r>
              <a:rPr lang="en-US" dirty="0" smtClean="0"/>
              <a:t>Process data sequentially, avoid random access</a:t>
            </a:r>
          </a:p>
          <a:p>
            <a:pPr lvl="1"/>
            <a:r>
              <a:rPr lang="en-US" dirty="0" smtClean="0"/>
              <a:t>Seeks are expensive, disk throughput is reasonable</a:t>
            </a:r>
          </a:p>
          <a:p>
            <a:r>
              <a:rPr lang="en-US" dirty="0" smtClean="0"/>
              <a:t>Seamless scalability</a:t>
            </a:r>
          </a:p>
          <a:p>
            <a:pPr lvl="1"/>
            <a:r>
              <a:rPr lang="en-US" dirty="0" smtClean="0"/>
              <a:t>From the mythical man-month to the tradable machine-hour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“up” vs. “out”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single machine is large enough</a:t>
            </a:r>
          </a:p>
          <a:p>
            <a:pPr lvl="1"/>
            <a:r>
              <a:rPr lang="en-US" dirty="0" smtClean="0"/>
              <a:t>Smaller </a:t>
            </a:r>
            <a:r>
              <a:rPr lang="en-US" dirty="0"/>
              <a:t>cluster of </a:t>
            </a:r>
            <a:r>
              <a:rPr lang="en-US" dirty="0" smtClean="0"/>
              <a:t>large SMP </a:t>
            </a:r>
            <a:r>
              <a:rPr lang="en-US" dirty="0"/>
              <a:t>machines vs. larger cluster of commodity </a:t>
            </a:r>
            <a:r>
              <a:rPr lang="en-US" dirty="0" smtClean="0"/>
              <a:t>machines (e.g., 16 </a:t>
            </a:r>
            <a:r>
              <a:rPr lang="en-US" dirty="0"/>
              <a:t>128-core machines vs. 128 </a:t>
            </a:r>
            <a:r>
              <a:rPr lang="en-US" dirty="0" smtClean="0"/>
              <a:t>16-</a:t>
            </a:r>
            <a:r>
              <a:rPr lang="en-US" dirty="0"/>
              <a:t>core </a:t>
            </a:r>
            <a:r>
              <a:rPr lang="en-US" dirty="0" smtClean="0"/>
              <a:t>machines)</a:t>
            </a:r>
            <a:endParaRPr lang="en-US" dirty="0"/>
          </a:p>
          <a:p>
            <a:r>
              <a:rPr lang="en-US" dirty="0" smtClean="0"/>
              <a:t>Nodes need to talk to each other!</a:t>
            </a:r>
          </a:p>
          <a:p>
            <a:pPr lvl="1"/>
            <a:r>
              <a:rPr lang="en-US" dirty="0" smtClean="0"/>
              <a:t>Intra-node latencies: ~100 </a:t>
            </a:r>
            <a:r>
              <a:rPr lang="en-US" dirty="0" smtClean="0">
                <a:sym typeface="Symbol"/>
              </a:rPr>
              <a:t>ns</a:t>
            </a:r>
          </a:p>
          <a:p>
            <a:pPr lvl="1"/>
            <a:r>
              <a:rPr lang="en-US" dirty="0" smtClean="0"/>
              <a:t>Inter-node latencies: ~100 </a:t>
            </a:r>
            <a:r>
              <a:rPr lang="en-US" dirty="0" smtClean="0">
                <a:sym typeface="Symbol"/>
              </a:rPr>
              <a:t>s</a:t>
            </a:r>
          </a:p>
        </p:txBody>
      </p:sp>
    </p:spTree>
    <p:extLst>
      <p:ext uri="{BB962C8B-B14F-4D97-AF65-F5344CB8AC3E}">
        <p14:creationId xmlns:p14="http://schemas.microsoft.com/office/powerpoint/2010/main" val="16503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Computing for Data Mining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Node Architecture</a:t>
            </a:r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905000" y="3505200"/>
            <a:ext cx="1447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Memory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1905000" y="4648200"/>
            <a:ext cx="1524000" cy="9144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Disk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905000" y="2743200"/>
            <a:ext cx="1447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CPU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447800" y="2438400"/>
            <a:ext cx="23622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75125" y="3232150"/>
            <a:ext cx="3945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Machine Learning, Statistics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251325" y="4451350"/>
            <a:ext cx="3283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8000"/>
                </a:solidFill>
              </a:rPr>
              <a:t>“Classical” Data Mining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9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8" grpId="0" animBg="1"/>
      <p:bldP spid="51210" grpId="0"/>
      <p:bldP spid="512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Google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20+ billion web pages x 20KB = 400+ TB</a:t>
            </a:r>
          </a:p>
          <a:p>
            <a:r>
              <a:rPr lang="en-US" dirty="0" smtClean="0"/>
              <a:t>1 computer reads 30-35 MB/sec from disk</a:t>
            </a:r>
          </a:p>
          <a:p>
            <a:pPr lvl="1"/>
            <a:r>
              <a:rPr lang="en-US" dirty="0" smtClean="0"/>
              <a:t>~4 months to read the web</a:t>
            </a:r>
          </a:p>
          <a:p>
            <a:r>
              <a:rPr lang="en-US" dirty="0" smtClean="0"/>
              <a:t>~1,000 hard drives to store the web</a:t>
            </a:r>
          </a:p>
          <a:p>
            <a:r>
              <a:rPr lang="en-US" dirty="0" smtClean="0">
                <a:solidFill>
                  <a:srgbClr val="D60093"/>
                </a:solidFill>
              </a:rPr>
              <a:t>Takes even more to </a:t>
            </a:r>
            <a:r>
              <a:rPr lang="en-US" b="1" dirty="0" smtClean="0">
                <a:solidFill>
                  <a:srgbClr val="D60093"/>
                </a:solidFill>
              </a:rPr>
              <a:t>do</a:t>
            </a:r>
            <a:r>
              <a:rPr lang="en-US" dirty="0" smtClean="0">
                <a:solidFill>
                  <a:srgbClr val="D60093"/>
                </a:solidFill>
              </a:rPr>
              <a:t> something useful </a:t>
            </a:r>
            <a:br>
              <a:rPr lang="en-US" dirty="0" smtClean="0">
                <a:solidFill>
                  <a:srgbClr val="D60093"/>
                </a:solidFill>
              </a:rPr>
            </a:br>
            <a:r>
              <a:rPr lang="en-US" dirty="0" smtClean="0">
                <a:solidFill>
                  <a:srgbClr val="D60093"/>
                </a:solidFill>
              </a:rPr>
              <a:t>with the data!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Today, a standard </a:t>
            </a:r>
            <a:r>
              <a:rPr lang="en-US" b="1" dirty="0">
                <a:solidFill>
                  <a:srgbClr val="008000"/>
                </a:solidFill>
              </a:rPr>
              <a:t>architecture </a:t>
            </a:r>
            <a:r>
              <a:rPr lang="en-US" b="1" dirty="0" smtClean="0">
                <a:solidFill>
                  <a:srgbClr val="008000"/>
                </a:solidFill>
              </a:rPr>
              <a:t>for such problems is emerging</a:t>
            </a:r>
            <a:r>
              <a:rPr lang="en-US" b="1" dirty="0">
                <a:solidFill>
                  <a:srgbClr val="008000"/>
                </a:solidFill>
              </a:rPr>
              <a:t>:</a:t>
            </a:r>
          </a:p>
          <a:p>
            <a:pPr lvl="1"/>
            <a:r>
              <a:rPr lang="en-US" dirty="0"/>
              <a:t>Cluster of commodity Linux nodes</a:t>
            </a:r>
          </a:p>
          <a:p>
            <a:pPr lvl="1"/>
            <a:r>
              <a:rPr lang="en-US" dirty="0" smtClean="0"/>
              <a:t>Commodity network (</a:t>
            </a:r>
            <a:r>
              <a:rPr lang="en-US" dirty="0" err="1" smtClean="0"/>
              <a:t>ethernet</a:t>
            </a:r>
            <a:r>
              <a:rPr lang="en-US" dirty="0" smtClean="0"/>
              <a:t>) to connect them</a:t>
            </a:r>
            <a:endParaRPr lang="en-US" dirty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Architecture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90600" y="3733800"/>
            <a:ext cx="1295400" cy="1828800"/>
            <a:chOff x="912" y="1536"/>
            <a:chExt cx="1488" cy="2160"/>
          </a:xfrm>
        </p:grpSpPr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1200" y="2208"/>
              <a:ext cx="9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Mem</a:t>
              </a:r>
            </a:p>
          </p:txBody>
        </p:sp>
        <p:sp>
          <p:nvSpPr>
            <p:cNvPr id="52229" name="AutoShape 5"/>
            <p:cNvSpPr>
              <a:spLocks noChangeArrowheads="1"/>
            </p:cNvSpPr>
            <p:nvPr/>
          </p:nvSpPr>
          <p:spPr bwMode="auto">
            <a:xfrm>
              <a:off x="1200" y="2928"/>
              <a:ext cx="960" cy="57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Disk</a:t>
              </a:r>
            </a:p>
          </p:txBody>
        </p: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1200" y="1728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CPU</a:t>
              </a:r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912" y="1536"/>
              <a:ext cx="1488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276600" y="3733800"/>
            <a:ext cx="1295400" cy="1828800"/>
            <a:chOff x="912" y="1536"/>
            <a:chExt cx="1488" cy="2160"/>
          </a:xfrm>
        </p:grpSpPr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1200" y="2208"/>
              <a:ext cx="9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Mem</a:t>
              </a:r>
            </a:p>
          </p:txBody>
        </p:sp>
        <p:sp>
          <p:nvSpPr>
            <p:cNvPr id="52240" name="AutoShape 16"/>
            <p:cNvSpPr>
              <a:spLocks noChangeArrowheads="1"/>
            </p:cNvSpPr>
            <p:nvPr/>
          </p:nvSpPr>
          <p:spPr bwMode="auto">
            <a:xfrm>
              <a:off x="1200" y="2928"/>
              <a:ext cx="960" cy="57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Disk</a:t>
              </a:r>
            </a:p>
          </p:txBody>
        </p:sp>
        <p:sp>
          <p:nvSpPr>
            <p:cNvPr id="52241" name="Rectangle 17"/>
            <p:cNvSpPr>
              <a:spLocks noChangeArrowheads="1"/>
            </p:cNvSpPr>
            <p:nvPr/>
          </p:nvSpPr>
          <p:spPr bwMode="auto">
            <a:xfrm>
              <a:off x="1200" y="1728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CPU</a:t>
              </a:r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912" y="1536"/>
              <a:ext cx="1488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2438400" y="4267200"/>
            <a:ext cx="557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1981200" y="2819400"/>
            <a:ext cx="152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Switch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flipH="1">
            <a:off x="16002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3048000" y="3124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914400" y="5715000"/>
            <a:ext cx="3863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Each rack contains 16-64 nodes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953000" y="3733800"/>
            <a:ext cx="1295400" cy="1828800"/>
            <a:chOff x="912" y="1536"/>
            <a:chExt cx="1488" cy="2160"/>
          </a:xfrm>
        </p:grpSpPr>
        <p:sp>
          <p:nvSpPr>
            <p:cNvPr id="52263" name="Rectangle 39"/>
            <p:cNvSpPr>
              <a:spLocks noChangeArrowheads="1"/>
            </p:cNvSpPr>
            <p:nvPr/>
          </p:nvSpPr>
          <p:spPr bwMode="auto">
            <a:xfrm>
              <a:off x="1200" y="2208"/>
              <a:ext cx="9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Mem</a:t>
              </a:r>
            </a:p>
          </p:txBody>
        </p:sp>
        <p:sp>
          <p:nvSpPr>
            <p:cNvPr id="52264" name="AutoShape 40"/>
            <p:cNvSpPr>
              <a:spLocks noChangeArrowheads="1"/>
            </p:cNvSpPr>
            <p:nvPr/>
          </p:nvSpPr>
          <p:spPr bwMode="auto">
            <a:xfrm>
              <a:off x="1200" y="2928"/>
              <a:ext cx="960" cy="57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Disk</a:t>
              </a:r>
            </a:p>
          </p:txBody>
        </p:sp>
        <p:sp>
          <p:nvSpPr>
            <p:cNvPr id="52265" name="Rectangle 41"/>
            <p:cNvSpPr>
              <a:spLocks noChangeArrowheads="1"/>
            </p:cNvSpPr>
            <p:nvPr/>
          </p:nvSpPr>
          <p:spPr bwMode="auto">
            <a:xfrm>
              <a:off x="1200" y="1728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CPU</a:t>
              </a:r>
            </a:p>
          </p:txBody>
        </p:sp>
        <p:sp>
          <p:nvSpPr>
            <p:cNvPr id="52266" name="Rectangle 42"/>
            <p:cNvSpPr>
              <a:spLocks noChangeArrowheads="1"/>
            </p:cNvSpPr>
            <p:nvPr/>
          </p:nvSpPr>
          <p:spPr bwMode="auto">
            <a:xfrm>
              <a:off x="912" y="1536"/>
              <a:ext cx="1488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7239000" y="3733800"/>
            <a:ext cx="1295400" cy="1828800"/>
            <a:chOff x="912" y="1536"/>
            <a:chExt cx="1488" cy="2160"/>
          </a:xfrm>
        </p:grpSpPr>
        <p:sp>
          <p:nvSpPr>
            <p:cNvPr id="52268" name="Rectangle 44"/>
            <p:cNvSpPr>
              <a:spLocks noChangeArrowheads="1"/>
            </p:cNvSpPr>
            <p:nvPr/>
          </p:nvSpPr>
          <p:spPr bwMode="auto">
            <a:xfrm>
              <a:off x="1200" y="2208"/>
              <a:ext cx="9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Mem</a:t>
              </a:r>
            </a:p>
          </p:txBody>
        </p:sp>
        <p:sp>
          <p:nvSpPr>
            <p:cNvPr id="52269" name="AutoShape 45"/>
            <p:cNvSpPr>
              <a:spLocks noChangeArrowheads="1"/>
            </p:cNvSpPr>
            <p:nvPr/>
          </p:nvSpPr>
          <p:spPr bwMode="auto">
            <a:xfrm>
              <a:off x="1200" y="2928"/>
              <a:ext cx="960" cy="57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Disk</a:t>
              </a:r>
            </a:p>
          </p:txBody>
        </p:sp>
        <p:sp>
          <p:nvSpPr>
            <p:cNvPr id="52270" name="Rectangle 46"/>
            <p:cNvSpPr>
              <a:spLocks noChangeArrowheads="1"/>
            </p:cNvSpPr>
            <p:nvPr/>
          </p:nvSpPr>
          <p:spPr bwMode="auto">
            <a:xfrm>
              <a:off x="1200" y="1728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CPU</a:t>
              </a:r>
            </a:p>
          </p:txBody>
        </p:sp>
        <p:sp>
          <p:nvSpPr>
            <p:cNvPr id="52271" name="Rectangle 47"/>
            <p:cNvSpPr>
              <a:spLocks noChangeArrowheads="1"/>
            </p:cNvSpPr>
            <p:nvPr/>
          </p:nvSpPr>
          <p:spPr bwMode="auto">
            <a:xfrm>
              <a:off x="912" y="1536"/>
              <a:ext cx="1488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72" name="Text Box 48"/>
          <p:cNvSpPr txBox="1">
            <a:spLocks noChangeArrowheads="1"/>
          </p:cNvSpPr>
          <p:nvPr/>
        </p:nvSpPr>
        <p:spPr bwMode="auto">
          <a:xfrm>
            <a:off x="6400800" y="4267200"/>
            <a:ext cx="557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52273" name="Rectangle 49"/>
          <p:cNvSpPr>
            <a:spLocks noChangeArrowheads="1"/>
          </p:cNvSpPr>
          <p:nvPr/>
        </p:nvSpPr>
        <p:spPr bwMode="auto">
          <a:xfrm>
            <a:off x="5943600" y="2819400"/>
            <a:ext cx="152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Switch</a:t>
            </a:r>
          </a:p>
        </p:txBody>
      </p:sp>
      <p:sp>
        <p:nvSpPr>
          <p:cNvPr id="52274" name="Line 50"/>
          <p:cNvSpPr>
            <a:spLocks noChangeShapeType="1"/>
          </p:cNvSpPr>
          <p:nvPr/>
        </p:nvSpPr>
        <p:spPr bwMode="auto">
          <a:xfrm flipH="1">
            <a:off x="55626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5" name="Line 51"/>
          <p:cNvSpPr>
            <a:spLocks noChangeShapeType="1"/>
          </p:cNvSpPr>
          <p:nvPr/>
        </p:nvSpPr>
        <p:spPr bwMode="auto">
          <a:xfrm>
            <a:off x="7010400" y="3124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6" name="Rectangle 52"/>
          <p:cNvSpPr>
            <a:spLocks noChangeArrowheads="1"/>
          </p:cNvSpPr>
          <p:nvPr/>
        </p:nvSpPr>
        <p:spPr bwMode="auto">
          <a:xfrm>
            <a:off x="3886200" y="1905000"/>
            <a:ext cx="152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Switch</a:t>
            </a:r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 flipV="1">
            <a:off x="2667000" y="2209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8" name="Line 54"/>
          <p:cNvSpPr>
            <a:spLocks noChangeShapeType="1"/>
          </p:cNvSpPr>
          <p:nvPr/>
        </p:nvSpPr>
        <p:spPr bwMode="auto">
          <a:xfrm>
            <a:off x="5105400" y="22098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9" name="Text Box 55"/>
          <p:cNvSpPr txBox="1">
            <a:spLocks noChangeArrowheads="1"/>
          </p:cNvSpPr>
          <p:nvPr/>
        </p:nvSpPr>
        <p:spPr bwMode="auto">
          <a:xfrm>
            <a:off x="533400" y="1828800"/>
            <a:ext cx="2182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Gbps</a:t>
            </a:r>
            <a:r>
              <a:rPr lang="en-US" dirty="0"/>
              <a:t> between </a:t>
            </a:r>
          </a:p>
          <a:p>
            <a:r>
              <a:rPr lang="en-US" dirty="0"/>
              <a:t>any pair of nodes</a:t>
            </a:r>
          </a:p>
          <a:p>
            <a:r>
              <a:rPr lang="en-US" dirty="0"/>
              <a:t>in a rack</a:t>
            </a:r>
          </a:p>
        </p:txBody>
      </p:sp>
      <p:sp>
        <p:nvSpPr>
          <p:cNvPr id="52280" name="Text Box 56"/>
          <p:cNvSpPr txBox="1">
            <a:spLocks noChangeArrowheads="1"/>
          </p:cNvSpPr>
          <p:nvPr/>
        </p:nvSpPr>
        <p:spPr bwMode="auto">
          <a:xfrm>
            <a:off x="2895600" y="1447800"/>
            <a:ext cx="430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2-10 Gbps backbone between racks</a:t>
            </a:r>
          </a:p>
        </p:txBody>
      </p:sp>
      <p:sp>
        <p:nvSpPr>
          <p:cNvPr id="8" name="Rectangle 7"/>
          <p:cNvSpPr/>
          <p:nvPr/>
        </p:nvSpPr>
        <p:spPr>
          <a:xfrm>
            <a:off x="898063" y="6260068"/>
            <a:ext cx="816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2011 it was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guestimated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that Google had </a:t>
            </a:r>
            <a:r>
              <a:rPr lang="en-US" dirty="0">
                <a:latin typeface="Arial" pitchFamily="34" charset="0"/>
                <a:cs typeface="Arial" pitchFamily="34" charset="0"/>
              </a:rPr>
              <a:t>1M machines,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bit.ly/Shh0RO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0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2" grpId="0"/>
      <p:bldP spid="52273" grpId="0" animBg="1"/>
      <p:bldP spid="52274" grpId="0" animBg="1"/>
      <p:bldP spid="52275" grpId="0" animBg="1"/>
      <p:bldP spid="52276" grpId="0" animBg="1"/>
      <p:bldP spid="52277" grpId="0" animBg="1"/>
      <p:bldP spid="52278" grpId="0" animBg="1"/>
      <p:bldP spid="522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Large-scale computing</a:t>
            </a:r>
            <a:r>
              <a:rPr lang="en-US" dirty="0">
                <a:solidFill>
                  <a:srgbClr val="0000FF"/>
                </a:solidFill>
              </a:rPr>
              <a:t> for </a:t>
            </a:r>
            <a:r>
              <a:rPr lang="en-US" b="1" dirty="0">
                <a:solidFill>
                  <a:srgbClr val="0000FF"/>
                </a:solidFill>
              </a:rPr>
              <a:t>data mining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problems on </a:t>
            </a:r>
            <a:r>
              <a:rPr lang="en-US" b="1" u="sng" dirty="0">
                <a:solidFill>
                  <a:srgbClr val="0000FF"/>
                </a:solidFill>
              </a:rPr>
              <a:t>commodity hardware</a:t>
            </a:r>
          </a:p>
          <a:p>
            <a:r>
              <a:rPr lang="en-US" b="1" dirty="0"/>
              <a:t>Challenges: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How do you distribute computation?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How can we make it easy to write distributed programs?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Machines fail:</a:t>
            </a:r>
          </a:p>
          <a:p>
            <a:pPr lvl="2"/>
            <a:r>
              <a:rPr lang="en-US" dirty="0"/>
              <a:t>One server may stay up 3 years (1,000 days)</a:t>
            </a:r>
          </a:p>
          <a:p>
            <a:pPr lvl="2"/>
            <a:r>
              <a:rPr lang="en-US" dirty="0"/>
              <a:t>If you have 1,000 servers, expect to loose 1/day</a:t>
            </a:r>
          </a:p>
          <a:p>
            <a:pPr lvl="2"/>
            <a:r>
              <a:rPr lang="en-US" dirty="0"/>
              <a:t>With 1M machines 1,000 machines fail every day!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4FC7-7ABF-1846-80B1-72A831931A9B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Idea and a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56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Issue: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Copying data over a network takes time</a:t>
            </a:r>
          </a:p>
          <a:p>
            <a:r>
              <a:rPr lang="en-US" b="1" dirty="0">
                <a:solidFill>
                  <a:srgbClr val="008000"/>
                </a:solidFill>
              </a:rPr>
              <a:t>Idea:</a:t>
            </a:r>
          </a:p>
          <a:p>
            <a:pPr lvl="1"/>
            <a:r>
              <a:rPr lang="en-US" dirty="0"/>
              <a:t>Bring computation to data</a:t>
            </a:r>
          </a:p>
          <a:p>
            <a:pPr lvl="1"/>
            <a:r>
              <a:rPr lang="en-US" dirty="0"/>
              <a:t>Store files multiple times for reliability</a:t>
            </a:r>
          </a:p>
          <a:p>
            <a:r>
              <a:rPr lang="en-US" b="1" dirty="0">
                <a:solidFill>
                  <a:srgbClr val="0000FF"/>
                </a:solidFill>
              </a:rPr>
              <a:t>Spark/Hadoop</a:t>
            </a:r>
            <a:r>
              <a:rPr lang="en-US" dirty="0">
                <a:solidFill>
                  <a:srgbClr val="0000FF"/>
                </a:solidFill>
              </a:rPr>
              <a:t> address these problems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Storage Infrastructure – File system</a:t>
            </a:r>
          </a:p>
          <a:p>
            <a:pPr lvl="2"/>
            <a:r>
              <a:rPr lang="en-US" dirty="0"/>
              <a:t>Google: GFS. </a:t>
            </a:r>
            <a:r>
              <a:rPr lang="en-US" dirty="0" err="1"/>
              <a:t>Hadoop</a:t>
            </a:r>
            <a:r>
              <a:rPr lang="en-US" dirty="0"/>
              <a:t>: HDFS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Programming model</a:t>
            </a:r>
          </a:p>
          <a:p>
            <a:pPr lvl="2"/>
            <a:r>
              <a:rPr lang="en-US" dirty="0"/>
              <a:t>MapReduce</a:t>
            </a:r>
          </a:p>
          <a:p>
            <a:pPr lvl="2"/>
            <a:r>
              <a:rPr lang="en-US" dirty="0"/>
              <a:t>Spark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51CC-4A6E-C845-A233-FD8779583868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Infrastructure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Problem:</a:t>
            </a:r>
          </a:p>
          <a:p>
            <a:pPr lvl="1"/>
            <a:r>
              <a:rPr lang="en-US" dirty="0"/>
              <a:t>If nodes fail, how to store data persistently? </a:t>
            </a:r>
          </a:p>
          <a:p>
            <a:r>
              <a:rPr lang="en-US" b="1" dirty="0">
                <a:solidFill>
                  <a:srgbClr val="008000"/>
                </a:solidFill>
              </a:rPr>
              <a:t>Answer: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Distributed File System</a:t>
            </a:r>
          </a:p>
          <a:p>
            <a:pPr lvl="2"/>
            <a:r>
              <a:rPr lang="en-US" dirty="0"/>
              <a:t>Provides global file namespace</a:t>
            </a:r>
          </a:p>
          <a:p>
            <a:r>
              <a:rPr lang="en-US" b="1" dirty="0">
                <a:solidFill>
                  <a:srgbClr val="008000"/>
                </a:solidFill>
              </a:rPr>
              <a:t>Typical usage pattern:</a:t>
            </a:r>
          </a:p>
          <a:p>
            <a:pPr lvl="1"/>
            <a:r>
              <a:rPr lang="en-US" dirty="0"/>
              <a:t>Huge files (100s of GB to TB)</a:t>
            </a:r>
          </a:p>
          <a:p>
            <a:pPr lvl="1"/>
            <a:r>
              <a:rPr lang="en-US" dirty="0"/>
              <a:t>Data is rarely updated in place</a:t>
            </a:r>
          </a:p>
          <a:p>
            <a:pPr lvl="1"/>
            <a:r>
              <a:rPr lang="en-US" dirty="0"/>
              <a:t>Reads and appends are common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973D-CF0C-844C-9425-8F5CBF8F3F97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2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</a:p>
          <a:p>
            <a:pPr lvl="1"/>
            <a:r>
              <a:rPr lang="en-US" altLang="zh-TW" dirty="0"/>
              <a:t>Why </a:t>
            </a:r>
            <a:r>
              <a:rPr lang="en-US" altLang="zh-TW" dirty="0" smtClean="0"/>
              <a:t>distribution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Distributed </a:t>
            </a:r>
            <a:r>
              <a:rPr lang="en-US" altLang="zh-TW" dirty="0" smtClean="0"/>
              <a:t>computing </a:t>
            </a:r>
            <a:r>
              <a:rPr lang="en-US" altLang="zh-TW" dirty="0"/>
              <a:t>for </a:t>
            </a:r>
            <a:r>
              <a:rPr lang="en-US" altLang="zh-TW" dirty="0" smtClean="0"/>
              <a:t>data </a:t>
            </a:r>
            <a:r>
              <a:rPr lang="en-US" altLang="zh-TW" dirty="0"/>
              <a:t>m</a:t>
            </a:r>
            <a:r>
              <a:rPr lang="en-US" altLang="zh-TW" dirty="0" smtClean="0"/>
              <a:t>ining</a:t>
            </a:r>
            <a:endParaRPr lang="en-US" altLang="zh-TW" dirty="0"/>
          </a:p>
          <a:p>
            <a:pPr lvl="1"/>
            <a:r>
              <a:rPr lang="en-US" altLang="zh-TW" dirty="0"/>
              <a:t>Scalability</a:t>
            </a:r>
          </a:p>
          <a:p>
            <a:r>
              <a:rPr lang="en-US" altLang="zh-TW" dirty="0"/>
              <a:t>Popular distributed platforms</a:t>
            </a:r>
          </a:p>
          <a:p>
            <a:pPr lvl="1"/>
            <a:r>
              <a:rPr lang="en-US" altLang="zh-TW" dirty="0"/>
              <a:t>Hadoop</a:t>
            </a:r>
          </a:p>
          <a:p>
            <a:pPr lvl="1"/>
            <a:r>
              <a:rPr lang="en-US" altLang="zh-TW" dirty="0"/>
              <a:t>Spark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28D-17BF-3E4D-8186-12B40FA58415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CS246: Mining Massive Datasets, http://cs246.stanford.edu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File System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Chunk servers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File is split into contiguous chunks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Typically each chunk is 16-64MB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chunk replicated (usually 2x or 3x)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Try to keep replicas in different racks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66"/>
                </a:solidFill>
              </a:rPr>
              <a:t>Master node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a.k.a. Name Node in </a:t>
            </a:r>
            <a:r>
              <a:rPr lang="en-US" dirty="0" err="1"/>
              <a:t>Hadoop’s</a:t>
            </a:r>
            <a:r>
              <a:rPr lang="en-US" dirty="0"/>
              <a:t> HDFS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Stores metadata about where files are stored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Might be replicated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Client library for file access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Talks to master to find chunk servers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Connects directly to chunk servers to access data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445C-41E7-4C40-B5E3-FFB9F7DD284F}" type="datetime1">
              <a:rPr lang="en-US" smtClean="0"/>
              <a:t>9/20/2023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13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3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Distributed File System</a:t>
            </a:r>
          </a:p>
        </p:txBody>
      </p:sp>
      <p:sp>
        <p:nvSpPr>
          <p:cNvPr id="71" name="Content Placeholder 70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514600"/>
          </a:xfrm>
        </p:spPr>
        <p:txBody>
          <a:bodyPr>
            <a:normAutofit/>
          </a:bodyPr>
          <a:lstStyle/>
          <a:p>
            <a:r>
              <a:rPr lang="en-GB" b="1" dirty="0"/>
              <a:t>Reliable distributed file system</a:t>
            </a:r>
            <a:endParaRPr lang="en-GB" dirty="0"/>
          </a:p>
          <a:p>
            <a:r>
              <a:rPr lang="en-GB" dirty="0"/>
              <a:t>Data kept in “chunks” spread across machines</a:t>
            </a:r>
          </a:p>
          <a:p>
            <a:r>
              <a:rPr lang="en-GB" dirty="0"/>
              <a:t>Each chunk </a:t>
            </a:r>
            <a:r>
              <a:rPr lang="en-GB" b="1" dirty="0">
                <a:solidFill>
                  <a:srgbClr val="008000"/>
                </a:solidFill>
              </a:rPr>
              <a:t>replicated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/>
              <a:t>on different machines </a:t>
            </a:r>
          </a:p>
          <a:p>
            <a:pPr lvl="1"/>
            <a:r>
              <a:rPr lang="en-GB" dirty="0"/>
              <a:t>Seamless recovery from disk or machine failure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47762" y="3962400"/>
            <a:ext cx="520700" cy="498475"/>
            <a:chOff x="528" y="2160"/>
            <a:chExt cx="328" cy="314"/>
          </a:xfrm>
        </p:grpSpPr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7362" y="3957638"/>
            <a:ext cx="552450" cy="498475"/>
            <a:chOff x="912" y="2157"/>
            <a:chExt cx="348" cy="314"/>
          </a:xfrm>
        </p:grpSpPr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>
              <a:off x="912" y="2157"/>
              <a:ext cx="34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AutoShape 27"/>
            <p:cNvSpPr>
              <a:spLocks noChangeArrowheads="1"/>
            </p:cNvSpPr>
            <p:nvPr/>
          </p:nvSpPr>
          <p:spPr bwMode="auto">
            <a:xfrm>
              <a:off x="918" y="2157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757362" y="4498975"/>
            <a:ext cx="531813" cy="498475"/>
            <a:chOff x="912" y="2498"/>
            <a:chExt cx="335" cy="314"/>
          </a:xfrm>
        </p:grpSpPr>
        <p:sp>
          <p:nvSpPr>
            <p:cNvPr id="11293" name="AutoShape 29"/>
            <p:cNvSpPr>
              <a:spLocks noChangeArrowheads="1"/>
            </p:cNvSpPr>
            <p:nvPr/>
          </p:nvSpPr>
          <p:spPr bwMode="auto">
            <a:xfrm>
              <a:off x="912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912" y="2498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147762" y="4495800"/>
            <a:ext cx="520700" cy="498475"/>
            <a:chOff x="528" y="2496"/>
            <a:chExt cx="328" cy="314"/>
          </a:xfrm>
        </p:grpSpPr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>
              <a:off x="528" y="2496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AutoShape 33"/>
            <p:cNvSpPr>
              <a:spLocks noChangeArrowheads="1"/>
            </p:cNvSpPr>
            <p:nvPr/>
          </p:nvSpPr>
          <p:spPr bwMode="auto">
            <a:xfrm>
              <a:off x="533" y="2496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1047750" y="3886200"/>
            <a:ext cx="1319212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 rot="16200000">
            <a:off x="1443371" y="4402451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buClr>
                <a:srgbClr val="009999"/>
              </a:buClr>
              <a:buFont typeface="TradeGothic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Chunk server 1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465822" y="4419600"/>
            <a:ext cx="550863" cy="393700"/>
            <a:chOff x="3099" y="2165"/>
            <a:chExt cx="347" cy="248"/>
          </a:xfrm>
        </p:grpSpPr>
        <p:sp>
          <p:nvSpPr>
            <p:cNvPr id="11301" name="AutoShape 37"/>
            <p:cNvSpPr>
              <a:spLocks noChangeArrowheads="1"/>
            </p:cNvSpPr>
            <p:nvPr/>
          </p:nvSpPr>
          <p:spPr bwMode="auto">
            <a:xfrm>
              <a:off x="3099" y="2165"/>
              <a:ext cx="347" cy="248"/>
            </a:xfrm>
            <a:prstGeom prst="roundRect">
              <a:avLst>
                <a:gd name="adj" fmla="val 403"/>
              </a:avLst>
            </a:prstGeom>
            <a:solidFill>
              <a:srgbClr val="92D05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AutoShape 38"/>
            <p:cNvSpPr>
              <a:spLocks noChangeArrowheads="1"/>
            </p:cNvSpPr>
            <p:nvPr/>
          </p:nvSpPr>
          <p:spPr bwMode="auto">
            <a:xfrm>
              <a:off x="3105" y="2165"/>
              <a:ext cx="273" cy="24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459760" y="3970338"/>
            <a:ext cx="558800" cy="498475"/>
            <a:chOff x="3487" y="2165"/>
            <a:chExt cx="352" cy="314"/>
          </a:xfrm>
        </p:grpSpPr>
        <p:sp>
          <p:nvSpPr>
            <p:cNvPr id="11304" name="AutoShape 40"/>
            <p:cNvSpPr>
              <a:spLocks noChangeArrowheads="1"/>
            </p:cNvSpPr>
            <p:nvPr/>
          </p:nvSpPr>
          <p:spPr bwMode="auto">
            <a:xfrm>
              <a:off x="3487" y="2165"/>
              <a:ext cx="353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AutoShape 41"/>
            <p:cNvSpPr>
              <a:spLocks noChangeArrowheads="1"/>
            </p:cNvSpPr>
            <p:nvPr/>
          </p:nvSpPr>
          <p:spPr bwMode="auto">
            <a:xfrm>
              <a:off x="3493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4780373" y="38862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 rot="16200000">
            <a:off x="5186250" y="4410389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Chunk server 3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586162" y="3962400"/>
            <a:ext cx="520700" cy="498475"/>
            <a:chOff x="2064" y="2160"/>
            <a:chExt cx="328" cy="314"/>
          </a:xfrm>
        </p:grpSpPr>
        <p:sp>
          <p:nvSpPr>
            <p:cNvPr id="11309" name="AutoShape 45"/>
            <p:cNvSpPr>
              <a:spLocks noChangeArrowheads="1"/>
            </p:cNvSpPr>
            <p:nvPr/>
          </p:nvSpPr>
          <p:spPr bwMode="auto">
            <a:xfrm>
              <a:off x="2064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AutoShape 46"/>
            <p:cNvSpPr>
              <a:spLocks noChangeArrowheads="1"/>
            </p:cNvSpPr>
            <p:nvPr/>
          </p:nvSpPr>
          <p:spPr bwMode="auto">
            <a:xfrm>
              <a:off x="2069" y="2160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586162" y="4498975"/>
            <a:ext cx="531813" cy="498475"/>
            <a:chOff x="2064" y="2498"/>
            <a:chExt cx="335" cy="314"/>
          </a:xfrm>
        </p:grpSpPr>
        <p:sp>
          <p:nvSpPr>
            <p:cNvPr id="11312" name="AutoShape 48"/>
            <p:cNvSpPr>
              <a:spLocks noChangeArrowheads="1"/>
            </p:cNvSpPr>
            <p:nvPr/>
          </p:nvSpPr>
          <p:spPr bwMode="auto">
            <a:xfrm>
              <a:off x="2064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Text Box 49"/>
            <p:cNvSpPr txBox="1">
              <a:spLocks noChangeArrowheads="1"/>
            </p:cNvSpPr>
            <p:nvPr/>
          </p:nvSpPr>
          <p:spPr bwMode="auto">
            <a:xfrm>
              <a:off x="2064" y="2498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3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6562" y="4503738"/>
            <a:ext cx="520700" cy="498475"/>
            <a:chOff x="1680" y="2501"/>
            <a:chExt cx="328" cy="314"/>
          </a:xfrm>
        </p:grpSpPr>
        <p:sp>
          <p:nvSpPr>
            <p:cNvPr id="11315" name="AutoShape 51"/>
            <p:cNvSpPr>
              <a:spLocks noChangeArrowheads="1"/>
            </p:cNvSpPr>
            <p:nvPr/>
          </p:nvSpPr>
          <p:spPr bwMode="auto">
            <a:xfrm>
              <a:off x="1680" y="2501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AutoShape 52"/>
            <p:cNvSpPr>
              <a:spLocks noChangeArrowheads="1"/>
            </p:cNvSpPr>
            <p:nvPr/>
          </p:nvSpPr>
          <p:spPr bwMode="auto">
            <a:xfrm>
              <a:off x="1685" y="2501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317" name="AutoShape 53"/>
          <p:cNvSpPr>
            <a:spLocks noChangeArrowheads="1"/>
          </p:cNvSpPr>
          <p:nvPr/>
        </p:nvSpPr>
        <p:spPr bwMode="auto">
          <a:xfrm>
            <a:off x="2876550" y="3886200"/>
            <a:ext cx="1319212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AutoShape 54"/>
          <p:cNvSpPr>
            <a:spLocks noChangeArrowheads="1"/>
          </p:cNvSpPr>
          <p:nvPr/>
        </p:nvSpPr>
        <p:spPr bwMode="auto">
          <a:xfrm rot="16200000">
            <a:off x="3302334" y="4411975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Chunk server 2</a:t>
            </a:r>
          </a:p>
        </p:txBody>
      </p:sp>
      <p:sp>
        <p:nvSpPr>
          <p:cNvPr id="11319" name="AutoShape 55"/>
          <p:cNvSpPr>
            <a:spLocks noChangeArrowheads="1"/>
          </p:cNvSpPr>
          <p:nvPr/>
        </p:nvSpPr>
        <p:spPr bwMode="auto">
          <a:xfrm>
            <a:off x="6316847" y="4191000"/>
            <a:ext cx="638175" cy="606425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7D7D7D"/>
                </a:solidFill>
                <a:latin typeface="TradeGothic" pitchFamily="32" charset="0"/>
              </a:rPr>
              <a:t>…</a:t>
            </a:r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4869047" y="3962400"/>
            <a:ext cx="531813" cy="498475"/>
            <a:chOff x="3504" y="2496"/>
            <a:chExt cx="335" cy="314"/>
          </a:xfrm>
        </p:grpSpPr>
        <p:sp>
          <p:nvSpPr>
            <p:cNvPr id="11325" name="AutoShape 61"/>
            <p:cNvSpPr>
              <a:spLocks noChangeArrowheads="1"/>
            </p:cNvSpPr>
            <p:nvPr/>
          </p:nvSpPr>
          <p:spPr bwMode="auto">
            <a:xfrm>
              <a:off x="3504" y="2496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Text Box 62"/>
            <p:cNvSpPr txBox="1">
              <a:spLocks noChangeArrowheads="1"/>
            </p:cNvSpPr>
            <p:nvPr/>
          </p:nvSpPr>
          <p:spPr bwMode="auto">
            <a:xfrm>
              <a:off x="3504" y="2496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2976748" y="3962400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74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4875744" y="4425006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77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045028" y="5410200"/>
            <a:ext cx="6922633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Bring computation directly to the data!</a:t>
            </a:r>
          </a:p>
        </p:txBody>
      </p: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7058025" y="3970338"/>
            <a:ext cx="549275" cy="498475"/>
            <a:chOff x="3099" y="2165"/>
            <a:chExt cx="346" cy="314"/>
          </a:xfrm>
        </p:grpSpPr>
        <p:sp>
          <p:nvSpPr>
            <p:cNvPr id="81" name="AutoShape 37"/>
            <p:cNvSpPr>
              <a:spLocks noChangeArrowheads="1"/>
            </p:cNvSpPr>
            <p:nvPr/>
          </p:nvSpPr>
          <p:spPr bwMode="auto">
            <a:xfrm>
              <a:off x="3099" y="2165"/>
              <a:ext cx="347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38"/>
            <p:cNvSpPr>
              <a:spLocks noChangeArrowheads="1"/>
            </p:cNvSpPr>
            <p:nvPr/>
          </p:nvSpPr>
          <p:spPr bwMode="auto">
            <a:xfrm>
              <a:off x="3105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7673975" y="3970338"/>
            <a:ext cx="558800" cy="498475"/>
            <a:chOff x="3487" y="2165"/>
            <a:chExt cx="352" cy="314"/>
          </a:xfrm>
        </p:grpSpPr>
        <p:sp>
          <p:nvSpPr>
            <p:cNvPr id="84" name="AutoShape 40"/>
            <p:cNvSpPr>
              <a:spLocks noChangeArrowheads="1"/>
            </p:cNvSpPr>
            <p:nvPr/>
          </p:nvSpPr>
          <p:spPr bwMode="auto">
            <a:xfrm>
              <a:off x="3487" y="2165"/>
              <a:ext cx="353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1"/>
            <p:cNvSpPr>
              <a:spLocks noChangeArrowheads="1"/>
            </p:cNvSpPr>
            <p:nvPr/>
          </p:nvSpPr>
          <p:spPr bwMode="auto">
            <a:xfrm>
              <a:off x="3493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86" name="AutoShape 42"/>
          <p:cNvSpPr>
            <a:spLocks noChangeArrowheads="1"/>
          </p:cNvSpPr>
          <p:nvPr/>
        </p:nvSpPr>
        <p:spPr bwMode="auto">
          <a:xfrm>
            <a:off x="6994588" y="38862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43"/>
          <p:cNvSpPr>
            <a:spLocks noChangeArrowheads="1"/>
          </p:cNvSpPr>
          <p:nvPr/>
        </p:nvSpPr>
        <p:spPr bwMode="auto">
          <a:xfrm rot="16200000">
            <a:off x="7400465" y="4393557"/>
            <a:ext cx="427979" cy="1519584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Chunk server N</a:t>
            </a: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7700962" y="4495800"/>
            <a:ext cx="531813" cy="498475"/>
            <a:chOff x="3504" y="2496"/>
            <a:chExt cx="335" cy="314"/>
          </a:xfrm>
        </p:grpSpPr>
        <p:sp>
          <p:nvSpPr>
            <p:cNvPr id="89" name="AutoShape 61"/>
            <p:cNvSpPr>
              <a:spLocks noChangeArrowheads="1"/>
            </p:cNvSpPr>
            <p:nvPr/>
          </p:nvSpPr>
          <p:spPr bwMode="auto">
            <a:xfrm>
              <a:off x="3504" y="2496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62"/>
            <p:cNvSpPr txBox="1">
              <a:spLocks noChangeArrowheads="1"/>
            </p:cNvSpPr>
            <p:nvPr/>
          </p:nvSpPr>
          <p:spPr bwMode="auto">
            <a:xfrm>
              <a:off x="3504" y="2496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7089959" y="4425006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92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6253-5DDD-6749-B85B-218D081C4B0A}" type="datetime1">
              <a:rPr lang="en-US" smtClean="0"/>
              <a:t>9/20/2023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066800" y="6096000"/>
            <a:ext cx="6922633" cy="533400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Chunk servers also serve as compute servers</a:t>
            </a:r>
          </a:p>
        </p:txBody>
      </p:sp>
    </p:spTree>
    <p:extLst>
      <p:ext uri="{BB962C8B-B14F-4D97-AF65-F5344CB8AC3E}">
        <p14:creationId xmlns:p14="http://schemas.microsoft.com/office/powerpoint/2010/main" val="1457155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763000" cy="98755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Google File System (GFS) Architecture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8530"/>
            <a:ext cx="8229600" cy="3271539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28D-17BF-3E4D-8186-12B40FA58415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CS246: Mining Massive Datasets, http://cs246.stanford.edu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HDFS Architecture – Master/Slave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1" y="1371600"/>
            <a:ext cx="7200180" cy="4973242"/>
          </a:xfrm>
        </p:spPr>
      </p:pic>
    </p:spTree>
    <p:extLst>
      <p:ext uri="{BB962C8B-B14F-4D97-AF65-F5344CB8AC3E}">
        <p14:creationId xmlns:p14="http://schemas.microsoft.com/office/powerpoint/2010/main" val="20247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Big Data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Iterate over a large number of records</a:t>
            </a:r>
          </a:p>
          <a:p>
            <a:r>
              <a:rPr lang="en-US" dirty="0" smtClean="0"/>
              <a:t>Extract something of interest from each</a:t>
            </a:r>
          </a:p>
          <a:p>
            <a:r>
              <a:rPr lang="en-US" dirty="0" smtClean="0"/>
              <a:t>Shuffle and sort intermediate results</a:t>
            </a:r>
          </a:p>
          <a:p>
            <a:r>
              <a:rPr lang="en-US" dirty="0" smtClean="0"/>
              <a:t>Aggregate intermediate results</a:t>
            </a:r>
          </a:p>
          <a:p>
            <a:r>
              <a:rPr lang="en-US" dirty="0" smtClean="0"/>
              <a:t>Generate final output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14600" y="5486400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"/>
                <a:cs typeface="Gill Sans"/>
              </a:rPr>
              <a:t>Key idea: </a:t>
            </a:r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provide a functional </a:t>
            </a:r>
            <a:r>
              <a:rPr lang="en-US" sz="2400" dirty="0">
                <a:solidFill>
                  <a:srgbClr val="FF0000"/>
                </a:solidFill>
                <a:latin typeface="Gill Sans"/>
                <a:cs typeface="Gill Sans"/>
              </a:rPr>
              <a:t>abstraction </a:t>
            </a:r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for these </a:t>
            </a:r>
            <a:r>
              <a:rPr lang="en-US" sz="2400" dirty="0">
                <a:solidFill>
                  <a:srgbClr val="FF0000"/>
                </a:solidFill>
                <a:latin typeface="Gill Sans"/>
                <a:cs typeface="Gill Sans"/>
              </a:rPr>
              <a:t>two operations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816188">
            <a:off x="-26553" y="1706638"/>
            <a:ext cx="967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"/>
                <a:cs typeface="Gill Sans"/>
              </a:rPr>
              <a:t>Map</a:t>
            </a:r>
            <a:endParaRPr lang="en-US" sz="3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811533">
            <a:off x="6059947" y="2837161"/>
            <a:ext cx="1517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"/>
                <a:cs typeface="Gill Sans"/>
              </a:rPr>
              <a:t>Reduce</a:t>
            </a:r>
            <a:endParaRPr lang="en-US" sz="3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(Dean </a:t>
            </a:r>
            <a:r>
              <a:rPr lang="en-US" sz="1000" b="0" dirty="0"/>
              <a:t>and </a:t>
            </a:r>
            <a:r>
              <a:rPr lang="en-US" sz="1000" b="0" dirty="0" err="1" smtClean="0"/>
              <a:t>Ghemawat</a:t>
            </a:r>
            <a:r>
              <a:rPr lang="en-US" sz="1000" b="0" dirty="0" smtClean="0"/>
              <a:t>, OSDI </a:t>
            </a:r>
            <a:r>
              <a:rPr lang="en-US" sz="1000" b="0" dirty="0"/>
              <a:t>2004)</a:t>
            </a:r>
          </a:p>
        </p:txBody>
      </p:sp>
    </p:spTree>
    <p:extLst>
      <p:ext uri="{BB962C8B-B14F-4D97-AF65-F5344CB8AC3E}">
        <p14:creationId xmlns:p14="http://schemas.microsoft.com/office/powerpoint/2010/main" val="19241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33313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40171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47029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53887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60745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2743200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4075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3443179" y="4495800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41" name="Straight Arrow Connector 37"/>
          <p:cNvCxnSpPr>
            <a:cxnSpLocks noChangeShapeType="1"/>
            <a:stCxn id="37" idx="0"/>
            <a:endCxn id="40" idx="1"/>
          </p:cNvCxnSpPr>
          <p:nvPr/>
        </p:nvCxnSpPr>
        <p:spPr bwMode="auto">
          <a:xfrm flipV="1">
            <a:off x="2933700" y="4680466"/>
            <a:ext cx="509479" cy="501134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50"/>
          <p:cNvCxnSpPr>
            <a:cxnSpLocks noChangeShapeType="1"/>
            <a:stCxn id="70" idx="4"/>
            <a:endCxn id="40" idx="0"/>
          </p:cNvCxnSpPr>
          <p:nvPr/>
        </p:nvCxnSpPr>
        <p:spPr bwMode="auto">
          <a:xfrm flipH="1">
            <a:off x="3596426" y="4114800"/>
            <a:ext cx="1603" cy="38100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51"/>
          <p:cNvCxnSpPr>
            <a:cxnSpLocks noChangeShapeType="1"/>
            <a:stCxn id="40" idx="2"/>
            <a:endCxn id="39" idx="0"/>
          </p:cNvCxnSpPr>
          <p:nvPr/>
        </p:nvCxnSpPr>
        <p:spPr bwMode="auto">
          <a:xfrm>
            <a:off x="3596426" y="4865132"/>
            <a:ext cx="1603" cy="31646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0933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53"/>
          <p:cNvSpPr txBox="1">
            <a:spLocks noChangeArrowheads="1"/>
          </p:cNvSpPr>
          <p:nvPr/>
        </p:nvSpPr>
        <p:spPr bwMode="auto">
          <a:xfrm>
            <a:off x="4128979" y="4495800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47" name="Straight Arrow Connector 54"/>
          <p:cNvCxnSpPr>
            <a:cxnSpLocks noChangeShapeType="1"/>
            <a:stCxn id="39" idx="0"/>
            <a:endCxn id="46" idx="1"/>
          </p:cNvCxnSpPr>
          <p:nvPr/>
        </p:nvCxnSpPr>
        <p:spPr bwMode="auto">
          <a:xfrm flipV="1">
            <a:off x="3598029" y="4680466"/>
            <a:ext cx="530950" cy="501134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55"/>
          <p:cNvCxnSpPr>
            <a:cxnSpLocks noChangeShapeType="1"/>
            <a:stCxn id="74" idx="4"/>
            <a:endCxn id="46" idx="0"/>
          </p:cNvCxnSpPr>
          <p:nvPr/>
        </p:nvCxnSpPr>
        <p:spPr bwMode="auto">
          <a:xfrm flipH="1">
            <a:off x="4282226" y="4114800"/>
            <a:ext cx="1603" cy="38100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56"/>
          <p:cNvCxnSpPr>
            <a:cxnSpLocks noChangeShapeType="1"/>
            <a:stCxn id="46" idx="2"/>
            <a:endCxn id="45" idx="0"/>
          </p:cNvCxnSpPr>
          <p:nvPr/>
        </p:nvCxnSpPr>
        <p:spPr bwMode="auto">
          <a:xfrm>
            <a:off x="4282226" y="4865132"/>
            <a:ext cx="1603" cy="31646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47791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4814779" y="4495800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53" name="Straight Arrow Connector 58"/>
          <p:cNvCxnSpPr>
            <a:cxnSpLocks noChangeShapeType="1"/>
            <a:stCxn id="45" idx="0"/>
            <a:endCxn id="52" idx="1"/>
          </p:cNvCxnSpPr>
          <p:nvPr/>
        </p:nvCxnSpPr>
        <p:spPr bwMode="auto">
          <a:xfrm flipV="1">
            <a:off x="4283829" y="4680466"/>
            <a:ext cx="530950" cy="501134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9"/>
          <p:cNvCxnSpPr>
            <a:cxnSpLocks noChangeShapeType="1"/>
            <a:stCxn id="75" idx="4"/>
            <a:endCxn id="52" idx="0"/>
          </p:cNvCxnSpPr>
          <p:nvPr/>
        </p:nvCxnSpPr>
        <p:spPr bwMode="auto">
          <a:xfrm flipH="1">
            <a:off x="4968026" y="4114800"/>
            <a:ext cx="1603" cy="38100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60"/>
          <p:cNvCxnSpPr>
            <a:cxnSpLocks noChangeShapeType="1"/>
            <a:stCxn id="52" idx="2"/>
            <a:endCxn id="51" idx="0"/>
          </p:cNvCxnSpPr>
          <p:nvPr/>
        </p:nvCxnSpPr>
        <p:spPr bwMode="auto">
          <a:xfrm>
            <a:off x="4968026" y="4865132"/>
            <a:ext cx="1603" cy="31646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54649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61"/>
          <p:cNvSpPr txBox="1">
            <a:spLocks noChangeArrowheads="1"/>
          </p:cNvSpPr>
          <p:nvPr/>
        </p:nvSpPr>
        <p:spPr bwMode="auto">
          <a:xfrm>
            <a:off x="5500579" y="4495800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59" name="Straight Arrow Connector 62"/>
          <p:cNvCxnSpPr>
            <a:cxnSpLocks noChangeShapeType="1"/>
            <a:stCxn id="51" idx="0"/>
            <a:endCxn id="58" idx="1"/>
          </p:cNvCxnSpPr>
          <p:nvPr/>
        </p:nvCxnSpPr>
        <p:spPr bwMode="auto">
          <a:xfrm flipV="1">
            <a:off x="4969629" y="4680466"/>
            <a:ext cx="530950" cy="501134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63"/>
          <p:cNvCxnSpPr>
            <a:cxnSpLocks noChangeShapeType="1"/>
            <a:stCxn id="76" idx="4"/>
            <a:endCxn id="58" idx="0"/>
          </p:cNvCxnSpPr>
          <p:nvPr/>
        </p:nvCxnSpPr>
        <p:spPr bwMode="auto">
          <a:xfrm flipH="1">
            <a:off x="5653826" y="4114800"/>
            <a:ext cx="1603" cy="38100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4"/>
          <p:cNvCxnSpPr>
            <a:cxnSpLocks noChangeShapeType="1"/>
            <a:stCxn id="58" idx="2"/>
            <a:endCxn id="57" idx="0"/>
          </p:cNvCxnSpPr>
          <p:nvPr/>
        </p:nvCxnSpPr>
        <p:spPr bwMode="auto">
          <a:xfrm>
            <a:off x="5653826" y="4865132"/>
            <a:ext cx="1603" cy="31646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61507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5"/>
          <p:cNvSpPr txBox="1">
            <a:spLocks noChangeArrowheads="1"/>
          </p:cNvSpPr>
          <p:nvPr/>
        </p:nvSpPr>
        <p:spPr bwMode="auto">
          <a:xfrm>
            <a:off x="6186379" y="4495800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65" name="Straight Arrow Connector 66"/>
          <p:cNvCxnSpPr>
            <a:cxnSpLocks noChangeShapeType="1"/>
            <a:stCxn id="57" idx="0"/>
            <a:endCxn id="64" idx="1"/>
          </p:cNvCxnSpPr>
          <p:nvPr/>
        </p:nvCxnSpPr>
        <p:spPr bwMode="auto">
          <a:xfrm flipV="1">
            <a:off x="5655429" y="4680466"/>
            <a:ext cx="530950" cy="501134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7"/>
          <p:cNvCxnSpPr>
            <a:cxnSpLocks noChangeShapeType="1"/>
            <a:stCxn id="77" idx="4"/>
            <a:endCxn id="64" idx="0"/>
          </p:cNvCxnSpPr>
          <p:nvPr/>
        </p:nvCxnSpPr>
        <p:spPr bwMode="auto">
          <a:xfrm flipH="1">
            <a:off x="6339626" y="4114800"/>
            <a:ext cx="1603" cy="38100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8"/>
          <p:cNvCxnSpPr>
            <a:cxnSpLocks noChangeShapeType="1"/>
            <a:stCxn id="64" idx="2"/>
            <a:endCxn id="63" idx="0"/>
          </p:cNvCxnSpPr>
          <p:nvPr/>
        </p:nvCxnSpPr>
        <p:spPr bwMode="auto">
          <a:xfrm>
            <a:off x="6339626" y="4865132"/>
            <a:ext cx="1603" cy="31646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Oval 7"/>
          <p:cNvSpPr>
            <a:spLocks noChangeArrowheads="1"/>
          </p:cNvSpPr>
          <p:nvPr/>
        </p:nvSpPr>
        <p:spPr bwMode="auto">
          <a:xfrm>
            <a:off x="33313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Oval 7"/>
          <p:cNvSpPr>
            <a:spLocks noChangeArrowheads="1"/>
          </p:cNvSpPr>
          <p:nvPr/>
        </p:nvSpPr>
        <p:spPr bwMode="auto">
          <a:xfrm>
            <a:off x="40171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47029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Oval 7"/>
          <p:cNvSpPr>
            <a:spLocks noChangeArrowheads="1"/>
          </p:cNvSpPr>
          <p:nvPr/>
        </p:nvSpPr>
        <p:spPr bwMode="auto">
          <a:xfrm>
            <a:off x="53887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"/>
          <p:cNvSpPr>
            <a:spLocks noChangeArrowheads="1"/>
          </p:cNvSpPr>
          <p:nvPr/>
        </p:nvSpPr>
        <p:spPr bwMode="auto">
          <a:xfrm>
            <a:off x="60745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TextBox 12"/>
          <p:cNvSpPr txBox="1">
            <a:spLocks noChangeArrowheads="1"/>
          </p:cNvSpPr>
          <p:nvPr/>
        </p:nvSpPr>
        <p:spPr bwMode="auto">
          <a:xfrm>
            <a:off x="3471231" y="2976146"/>
            <a:ext cx="258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84" name="Straight Arrow Connector 50"/>
          <p:cNvCxnSpPr>
            <a:cxnSpLocks noChangeShapeType="1"/>
          </p:cNvCxnSpPr>
          <p:nvPr/>
        </p:nvCxnSpPr>
        <p:spPr bwMode="auto">
          <a:xfrm rot="5400000">
            <a:off x="3461697" y="2878764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51"/>
          <p:cNvCxnSpPr>
            <a:cxnSpLocks noChangeShapeType="1"/>
            <a:stCxn id="82" idx="2"/>
            <a:endCxn id="70" idx="0"/>
          </p:cNvCxnSpPr>
          <p:nvPr/>
        </p:nvCxnSpPr>
        <p:spPr bwMode="auto">
          <a:xfrm flipH="1">
            <a:off x="3598029" y="3345478"/>
            <a:ext cx="2404" cy="235922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53"/>
          <p:cNvSpPr txBox="1">
            <a:spLocks noChangeArrowheads="1"/>
          </p:cNvSpPr>
          <p:nvPr/>
        </p:nvSpPr>
        <p:spPr bwMode="auto">
          <a:xfrm>
            <a:off x="4157031" y="2976146"/>
            <a:ext cx="258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88" name="Straight Arrow Connector 55"/>
          <p:cNvCxnSpPr>
            <a:cxnSpLocks noChangeShapeType="1"/>
            <a:stCxn id="28" idx="4"/>
            <a:endCxn id="86" idx="0"/>
          </p:cNvCxnSpPr>
          <p:nvPr/>
        </p:nvCxnSpPr>
        <p:spPr bwMode="auto">
          <a:xfrm>
            <a:off x="4283829" y="2705100"/>
            <a:ext cx="2404" cy="271046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56"/>
          <p:cNvCxnSpPr>
            <a:cxnSpLocks noChangeShapeType="1"/>
            <a:stCxn id="86" idx="2"/>
            <a:endCxn id="74" idx="0"/>
          </p:cNvCxnSpPr>
          <p:nvPr/>
        </p:nvCxnSpPr>
        <p:spPr bwMode="auto">
          <a:xfrm flipH="1">
            <a:off x="4283829" y="3345478"/>
            <a:ext cx="2404" cy="235922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Box 57"/>
          <p:cNvSpPr txBox="1">
            <a:spLocks noChangeArrowheads="1"/>
          </p:cNvSpPr>
          <p:nvPr/>
        </p:nvSpPr>
        <p:spPr bwMode="auto">
          <a:xfrm>
            <a:off x="4842831" y="2976146"/>
            <a:ext cx="258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92" name="Straight Arrow Connector 59"/>
          <p:cNvCxnSpPr>
            <a:cxnSpLocks noChangeShapeType="1"/>
            <a:stCxn id="29" idx="4"/>
            <a:endCxn id="90" idx="0"/>
          </p:cNvCxnSpPr>
          <p:nvPr/>
        </p:nvCxnSpPr>
        <p:spPr bwMode="auto">
          <a:xfrm>
            <a:off x="4969629" y="2705100"/>
            <a:ext cx="2404" cy="271046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60"/>
          <p:cNvCxnSpPr>
            <a:cxnSpLocks noChangeShapeType="1"/>
            <a:stCxn id="90" idx="2"/>
            <a:endCxn id="75" idx="0"/>
          </p:cNvCxnSpPr>
          <p:nvPr/>
        </p:nvCxnSpPr>
        <p:spPr bwMode="auto">
          <a:xfrm flipH="1">
            <a:off x="4969629" y="3345478"/>
            <a:ext cx="2404" cy="235922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61"/>
          <p:cNvSpPr txBox="1">
            <a:spLocks noChangeArrowheads="1"/>
          </p:cNvSpPr>
          <p:nvPr/>
        </p:nvSpPr>
        <p:spPr bwMode="auto">
          <a:xfrm>
            <a:off x="5528631" y="2976146"/>
            <a:ext cx="258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96" name="Straight Arrow Connector 63"/>
          <p:cNvCxnSpPr>
            <a:cxnSpLocks noChangeShapeType="1"/>
            <a:stCxn id="30" idx="4"/>
            <a:endCxn id="94" idx="0"/>
          </p:cNvCxnSpPr>
          <p:nvPr/>
        </p:nvCxnSpPr>
        <p:spPr bwMode="auto">
          <a:xfrm>
            <a:off x="5655429" y="2705100"/>
            <a:ext cx="2404" cy="271046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64"/>
          <p:cNvCxnSpPr>
            <a:cxnSpLocks noChangeShapeType="1"/>
            <a:stCxn id="94" idx="2"/>
            <a:endCxn id="76" idx="0"/>
          </p:cNvCxnSpPr>
          <p:nvPr/>
        </p:nvCxnSpPr>
        <p:spPr bwMode="auto">
          <a:xfrm flipH="1">
            <a:off x="5655429" y="3345478"/>
            <a:ext cx="2404" cy="235922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TextBox 65"/>
          <p:cNvSpPr txBox="1">
            <a:spLocks noChangeArrowheads="1"/>
          </p:cNvSpPr>
          <p:nvPr/>
        </p:nvSpPr>
        <p:spPr bwMode="auto">
          <a:xfrm>
            <a:off x="6214431" y="2976146"/>
            <a:ext cx="258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00" name="Straight Arrow Connector 67"/>
          <p:cNvCxnSpPr>
            <a:cxnSpLocks noChangeShapeType="1"/>
            <a:stCxn id="31" idx="4"/>
            <a:endCxn id="98" idx="0"/>
          </p:cNvCxnSpPr>
          <p:nvPr/>
        </p:nvCxnSpPr>
        <p:spPr bwMode="auto">
          <a:xfrm>
            <a:off x="6341229" y="2705100"/>
            <a:ext cx="2404" cy="271046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68"/>
          <p:cNvCxnSpPr>
            <a:cxnSpLocks noChangeShapeType="1"/>
            <a:stCxn id="98" idx="2"/>
            <a:endCxn id="77" idx="0"/>
          </p:cNvCxnSpPr>
          <p:nvPr/>
        </p:nvCxnSpPr>
        <p:spPr bwMode="auto">
          <a:xfrm flipH="1">
            <a:off x="6341229" y="3345478"/>
            <a:ext cx="2404" cy="235922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990600" y="2895600"/>
            <a:ext cx="967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Map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000585" y="4343400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Fold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Roots in Functional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9" grpId="0" animBg="1"/>
      <p:bldP spid="40" grpId="0"/>
      <p:bldP spid="45" grpId="0" animBg="1"/>
      <p:bldP spid="46" grpId="0"/>
      <p:bldP spid="51" grpId="0" animBg="1"/>
      <p:bldP spid="52" grpId="0"/>
      <p:bldP spid="57" grpId="0" animBg="1"/>
      <p:bldP spid="58" grpId="0"/>
      <p:bldP spid="63" grpId="0" animBg="1"/>
      <p:bldP spid="64" grpId="0"/>
      <p:bldP spid="70" grpId="0" animBg="1"/>
      <p:bldP spid="74" grpId="0" animBg="1"/>
      <p:bldP spid="75" grpId="0" animBg="1"/>
      <p:bldP spid="76" grpId="0" animBg="1"/>
      <p:bldP spid="77" grpId="0" animBg="1"/>
      <p:bldP spid="82" grpId="0"/>
      <p:bldP spid="86" grpId="0"/>
      <p:bldP spid="90" grpId="0"/>
      <p:bldP spid="94" grpId="0"/>
      <p:bldP spid="98" grpId="0"/>
      <p:bldP spid="146" grpId="0"/>
      <p:bldP spid="1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MapReduce is a </a:t>
            </a:r>
            <a:r>
              <a:rPr lang="en-US" b="1" dirty="0">
                <a:solidFill>
                  <a:srgbClr val="00B050"/>
                </a:solidFill>
              </a:rPr>
              <a:t>style of programming</a:t>
            </a:r>
            <a:r>
              <a:rPr lang="en-US" b="1" dirty="0"/>
              <a:t> designed for: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Easy parallel programming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Invisible management of hardware and software failures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Easy management of very-large-scale data</a:t>
            </a:r>
          </a:p>
          <a:p>
            <a:pPr marL="925830" lvl="1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It has several </a:t>
            </a:r>
            <a:r>
              <a:rPr lang="en-US" dirty="0">
                <a:solidFill>
                  <a:srgbClr val="00B050"/>
                </a:solidFill>
              </a:rPr>
              <a:t>implementations</a:t>
            </a:r>
            <a:r>
              <a:rPr lang="en-US" dirty="0"/>
              <a:t>, including Hadoop, Spark (used in this class), </a:t>
            </a:r>
            <a:r>
              <a:rPr lang="en-US" dirty="0" err="1"/>
              <a:t>Flink</a:t>
            </a:r>
            <a:r>
              <a:rPr lang="en-US" dirty="0"/>
              <a:t>, and the original Google implementation just called “MapReduce”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672F-09C9-C847-BF2D-97FB5B51BC1B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12986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Google has a proprietary implementation in C++</a:t>
            </a:r>
          </a:p>
          <a:p>
            <a:pPr lvl="1"/>
            <a:r>
              <a:rPr lang="en-US" dirty="0" smtClean="0"/>
              <a:t>Bindings in Java, Python</a:t>
            </a:r>
          </a:p>
          <a:p>
            <a:r>
              <a:rPr lang="en-US" dirty="0" smtClean="0"/>
              <a:t>Hadoop is an open-source implementation in Java</a:t>
            </a:r>
          </a:p>
          <a:p>
            <a:pPr lvl="1"/>
            <a:r>
              <a:rPr lang="en-US" dirty="0" smtClean="0"/>
              <a:t>Development led by Yahoo, now an Apache project</a:t>
            </a:r>
          </a:p>
          <a:p>
            <a:pPr lvl="1"/>
            <a:r>
              <a:rPr lang="en-US" dirty="0" smtClean="0"/>
              <a:t>Used in production at Yahoo, Facebook, Twitter, LinkedIn, Netflix, …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de facto</a:t>
            </a:r>
            <a:r>
              <a:rPr lang="en-US" dirty="0" smtClean="0"/>
              <a:t> big data processing platform</a:t>
            </a:r>
          </a:p>
          <a:p>
            <a:pPr lvl="1"/>
            <a:r>
              <a:rPr lang="en-US" dirty="0" smtClean="0"/>
              <a:t>Large and expanding software ecosystem</a:t>
            </a:r>
          </a:p>
          <a:p>
            <a:r>
              <a:rPr lang="en-US" dirty="0"/>
              <a:t>Lots of custom research implementations</a:t>
            </a:r>
          </a:p>
          <a:p>
            <a:pPr lvl="1"/>
            <a:r>
              <a:rPr lang="en-US" dirty="0"/>
              <a:t>For GPUs, cell processors, etc.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hadoop+elephant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5867400"/>
            <a:ext cx="3048000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371600" y="33289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84300" y="3305175"/>
            <a:ext cx="5613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split 0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371600" y="35575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384300" y="3533775"/>
            <a:ext cx="5517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split 1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1371600" y="37861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384300" y="3762375"/>
            <a:ext cx="5613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split 2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1371600" y="40147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1384300" y="3990975"/>
            <a:ext cx="553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split 3</a:t>
            </a:r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1371600" y="42433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1384300" y="42195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split 4</a:t>
            </a:r>
          </a:p>
        </p:txBody>
      </p:sp>
      <p:sp>
        <p:nvSpPr>
          <p:cNvPr id="28684" name="Oval 18"/>
          <p:cNvSpPr>
            <a:spLocks noChangeArrowheads="1"/>
          </p:cNvSpPr>
          <p:nvPr/>
        </p:nvSpPr>
        <p:spPr bwMode="auto">
          <a:xfrm>
            <a:off x="2514600" y="29718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2611438" y="30622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worker</a:t>
            </a:r>
            <a:endParaRPr lang="en-US" b="0"/>
          </a:p>
        </p:txBody>
      </p:sp>
      <p:sp>
        <p:nvSpPr>
          <p:cNvPr id="28686" name="Oval 21"/>
          <p:cNvSpPr>
            <a:spLocks noChangeArrowheads="1"/>
          </p:cNvSpPr>
          <p:nvPr/>
        </p:nvSpPr>
        <p:spPr bwMode="auto">
          <a:xfrm>
            <a:off x="2514600" y="38100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TextBox 22"/>
          <p:cNvSpPr txBox="1">
            <a:spLocks noChangeArrowheads="1"/>
          </p:cNvSpPr>
          <p:nvPr/>
        </p:nvSpPr>
        <p:spPr bwMode="auto">
          <a:xfrm>
            <a:off x="2611438" y="39004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worker</a:t>
            </a:r>
            <a:endParaRPr lang="en-US" b="0"/>
          </a:p>
        </p:txBody>
      </p:sp>
      <p:sp>
        <p:nvSpPr>
          <p:cNvPr id="28688" name="Oval 24"/>
          <p:cNvSpPr>
            <a:spLocks noChangeArrowheads="1"/>
          </p:cNvSpPr>
          <p:nvPr/>
        </p:nvSpPr>
        <p:spPr bwMode="auto">
          <a:xfrm>
            <a:off x="2514600" y="46482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TextBox 25"/>
          <p:cNvSpPr txBox="1">
            <a:spLocks noChangeArrowheads="1"/>
          </p:cNvSpPr>
          <p:nvPr/>
        </p:nvSpPr>
        <p:spPr bwMode="auto">
          <a:xfrm>
            <a:off x="2611438" y="47386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worker</a:t>
            </a:r>
            <a:endParaRPr lang="en-US" b="0"/>
          </a:p>
        </p:txBody>
      </p:sp>
      <p:sp>
        <p:nvSpPr>
          <p:cNvPr id="28690" name="Oval 27"/>
          <p:cNvSpPr>
            <a:spLocks noChangeArrowheads="1"/>
          </p:cNvSpPr>
          <p:nvPr/>
        </p:nvSpPr>
        <p:spPr bwMode="auto">
          <a:xfrm>
            <a:off x="5791200" y="3430588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TextBox 28"/>
          <p:cNvSpPr txBox="1">
            <a:spLocks noChangeArrowheads="1"/>
          </p:cNvSpPr>
          <p:nvPr/>
        </p:nvSpPr>
        <p:spPr bwMode="auto">
          <a:xfrm>
            <a:off x="5888038" y="3521075"/>
            <a:ext cx="644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worker</a:t>
            </a:r>
            <a:endParaRPr lang="en-US" b="0"/>
          </a:p>
        </p:txBody>
      </p:sp>
      <p:sp>
        <p:nvSpPr>
          <p:cNvPr id="28692" name="Oval 30"/>
          <p:cNvSpPr>
            <a:spLocks noChangeArrowheads="1"/>
          </p:cNvSpPr>
          <p:nvPr/>
        </p:nvSpPr>
        <p:spPr bwMode="auto">
          <a:xfrm>
            <a:off x="5791200" y="4189413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TextBox 31"/>
          <p:cNvSpPr txBox="1">
            <a:spLocks noChangeArrowheads="1"/>
          </p:cNvSpPr>
          <p:nvPr/>
        </p:nvSpPr>
        <p:spPr bwMode="auto">
          <a:xfrm>
            <a:off x="5888038" y="4278313"/>
            <a:ext cx="644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worker</a:t>
            </a:r>
            <a:endParaRPr lang="en-US" b="0"/>
          </a:p>
        </p:txBody>
      </p:sp>
      <p:sp>
        <p:nvSpPr>
          <p:cNvPr id="28694" name="Oval 33"/>
          <p:cNvSpPr>
            <a:spLocks noChangeArrowheads="1"/>
          </p:cNvSpPr>
          <p:nvPr/>
        </p:nvSpPr>
        <p:spPr bwMode="auto">
          <a:xfrm>
            <a:off x="4191000" y="21336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TextBox 34"/>
          <p:cNvSpPr txBox="1">
            <a:spLocks noChangeArrowheads="1"/>
          </p:cNvSpPr>
          <p:nvPr/>
        </p:nvSpPr>
        <p:spPr bwMode="auto">
          <a:xfrm>
            <a:off x="4287838" y="2224088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Master</a:t>
            </a:r>
            <a:endParaRPr lang="en-US" b="0"/>
          </a:p>
        </p:txBody>
      </p:sp>
      <p:sp>
        <p:nvSpPr>
          <p:cNvPr id="28696" name="Oval 36"/>
          <p:cNvSpPr>
            <a:spLocks noChangeArrowheads="1"/>
          </p:cNvSpPr>
          <p:nvPr/>
        </p:nvSpPr>
        <p:spPr bwMode="auto">
          <a:xfrm>
            <a:off x="4114800" y="1143000"/>
            <a:ext cx="990600" cy="6096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TextBox 37"/>
          <p:cNvSpPr txBox="1">
            <a:spLocks noChangeArrowheads="1"/>
          </p:cNvSpPr>
          <p:nvPr/>
        </p:nvSpPr>
        <p:spPr bwMode="auto">
          <a:xfrm>
            <a:off x="4224338" y="1217613"/>
            <a:ext cx="771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/>
              <a:t>User</a:t>
            </a:r>
            <a:br>
              <a:rPr lang="en-US" sz="1200" b="0"/>
            </a:br>
            <a:r>
              <a:rPr lang="en-US" sz="1200" b="0"/>
              <a:t>Program</a:t>
            </a:r>
            <a:endParaRPr lang="en-US" b="0"/>
          </a:p>
        </p:txBody>
      </p:sp>
      <p:sp>
        <p:nvSpPr>
          <p:cNvPr id="28698" name="Rectangle 39"/>
          <p:cNvSpPr>
            <a:spLocks noChangeArrowheads="1"/>
          </p:cNvSpPr>
          <p:nvPr/>
        </p:nvSpPr>
        <p:spPr bwMode="auto">
          <a:xfrm>
            <a:off x="7315200" y="3443288"/>
            <a:ext cx="609600" cy="433387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9" name="TextBox 40"/>
          <p:cNvSpPr txBox="1">
            <a:spLocks noChangeArrowheads="1"/>
          </p:cNvSpPr>
          <p:nvPr/>
        </p:nvSpPr>
        <p:spPr bwMode="auto">
          <a:xfrm>
            <a:off x="7313613" y="3429000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/>
              <a:t>output</a:t>
            </a:r>
          </a:p>
          <a:p>
            <a:pPr algn="ctr"/>
            <a:r>
              <a:rPr lang="en-US" sz="1200" b="0" dirty="0"/>
              <a:t>file 0</a:t>
            </a:r>
          </a:p>
        </p:txBody>
      </p:sp>
      <p:sp>
        <p:nvSpPr>
          <p:cNvPr id="28700" name="Rectangle 44"/>
          <p:cNvSpPr>
            <a:spLocks noChangeArrowheads="1"/>
          </p:cNvSpPr>
          <p:nvPr/>
        </p:nvSpPr>
        <p:spPr bwMode="auto">
          <a:xfrm>
            <a:off x="7315200" y="4200525"/>
            <a:ext cx="609600" cy="433388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TextBox 45"/>
          <p:cNvSpPr txBox="1">
            <a:spLocks noChangeArrowheads="1"/>
          </p:cNvSpPr>
          <p:nvPr/>
        </p:nvSpPr>
        <p:spPr bwMode="auto">
          <a:xfrm>
            <a:off x="7315200" y="4186238"/>
            <a:ext cx="611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/>
              <a:t>output</a:t>
            </a:r>
          </a:p>
          <a:p>
            <a:pPr algn="ctr"/>
            <a:r>
              <a:rPr lang="en-US" sz="1200" b="0"/>
              <a:t>file 1</a:t>
            </a:r>
          </a:p>
        </p:txBody>
      </p:sp>
      <p:sp>
        <p:nvSpPr>
          <p:cNvPr id="28702" name="Rectangle 46"/>
          <p:cNvSpPr>
            <a:spLocks noChangeArrowheads="1"/>
          </p:cNvSpPr>
          <p:nvPr/>
        </p:nvSpPr>
        <p:spPr bwMode="auto">
          <a:xfrm>
            <a:off x="44196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3" name="Rectangle 47"/>
          <p:cNvSpPr>
            <a:spLocks noChangeArrowheads="1"/>
          </p:cNvSpPr>
          <p:nvPr/>
        </p:nvSpPr>
        <p:spPr bwMode="auto">
          <a:xfrm>
            <a:off x="45720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Rectangle 48"/>
          <p:cNvSpPr>
            <a:spLocks noChangeArrowheads="1"/>
          </p:cNvSpPr>
          <p:nvPr/>
        </p:nvSpPr>
        <p:spPr bwMode="auto">
          <a:xfrm>
            <a:off x="44196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5" name="Rectangle 49"/>
          <p:cNvSpPr>
            <a:spLocks noChangeArrowheads="1"/>
          </p:cNvSpPr>
          <p:nvPr/>
        </p:nvSpPr>
        <p:spPr bwMode="auto">
          <a:xfrm>
            <a:off x="45720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6" name="Rectangle 50"/>
          <p:cNvSpPr>
            <a:spLocks noChangeArrowheads="1"/>
          </p:cNvSpPr>
          <p:nvPr/>
        </p:nvSpPr>
        <p:spPr bwMode="auto">
          <a:xfrm>
            <a:off x="44196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7" name="Rectangle 51"/>
          <p:cNvSpPr>
            <a:spLocks noChangeArrowheads="1"/>
          </p:cNvSpPr>
          <p:nvPr/>
        </p:nvSpPr>
        <p:spPr bwMode="auto">
          <a:xfrm>
            <a:off x="45720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8708" name="Curved Connector 53"/>
          <p:cNvCxnSpPr>
            <a:cxnSpLocks noChangeShapeType="1"/>
            <a:stCxn id="28674" idx="3"/>
            <a:endCxn id="28684" idx="2"/>
          </p:cNvCxnSpPr>
          <p:nvPr/>
        </p:nvCxnSpPr>
        <p:spPr bwMode="auto">
          <a:xfrm flipV="1">
            <a:off x="1981200" y="3200400"/>
            <a:ext cx="533400" cy="242888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09" name="Curved Connector 55"/>
          <p:cNvCxnSpPr>
            <a:cxnSpLocks noChangeShapeType="1"/>
            <a:stCxn id="28677" idx="3"/>
            <a:endCxn id="28684" idx="3"/>
          </p:cNvCxnSpPr>
          <p:nvPr/>
        </p:nvCxnSpPr>
        <p:spPr bwMode="auto">
          <a:xfrm flipV="1">
            <a:off x="1936054" y="3362045"/>
            <a:ext cx="701298" cy="31023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0" name="Curved Connector 55"/>
          <p:cNvCxnSpPr>
            <a:cxnSpLocks noChangeShapeType="1"/>
            <a:stCxn id="28681" idx="3"/>
            <a:endCxn id="28688" idx="1"/>
          </p:cNvCxnSpPr>
          <p:nvPr/>
        </p:nvCxnSpPr>
        <p:spPr bwMode="auto">
          <a:xfrm>
            <a:off x="1937657" y="4129475"/>
            <a:ext cx="699695" cy="58568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1" name="Straight Arrow Connector 66"/>
          <p:cNvCxnSpPr>
            <a:cxnSpLocks noChangeShapeType="1"/>
            <a:stCxn id="28678" idx="3"/>
            <a:endCxn id="28686" idx="2"/>
          </p:cNvCxnSpPr>
          <p:nvPr/>
        </p:nvCxnSpPr>
        <p:spPr bwMode="auto">
          <a:xfrm>
            <a:off x="1981200" y="3900488"/>
            <a:ext cx="533400" cy="1381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2" name="Straight Arrow Connector 68"/>
          <p:cNvCxnSpPr>
            <a:cxnSpLocks noChangeShapeType="1"/>
            <a:stCxn id="28682" idx="3"/>
            <a:endCxn id="28686" idx="3"/>
          </p:cNvCxnSpPr>
          <p:nvPr/>
        </p:nvCxnSpPr>
        <p:spPr bwMode="auto">
          <a:xfrm flipV="1">
            <a:off x="1981200" y="4200525"/>
            <a:ext cx="655638" cy="15716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3" name="Straight Arrow Connector 72"/>
          <p:cNvCxnSpPr>
            <a:cxnSpLocks noChangeShapeType="1"/>
            <a:stCxn id="28684" idx="6"/>
            <a:endCxn id="28702" idx="1"/>
          </p:cNvCxnSpPr>
          <p:nvPr/>
        </p:nvCxnSpPr>
        <p:spPr bwMode="auto">
          <a:xfrm>
            <a:off x="3352800" y="3200400"/>
            <a:ext cx="1066800" cy="158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4" name="Straight Arrow Connector 75"/>
          <p:cNvCxnSpPr>
            <a:cxnSpLocks noChangeShapeType="1"/>
          </p:cNvCxnSpPr>
          <p:nvPr/>
        </p:nvCxnSpPr>
        <p:spPr bwMode="auto">
          <a:xfrm>
            <a:off x="3352800" y="4037013"/>
            <a:ext cx="1066800" cy="3175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5" name="Straight Arrow Connector 78"/>
          <p:cNvCxnSpPr>
            <a:cxnSpLocks noChangeShapeType="1"/>
          </p:cNvCxnSpPr>
          <p:nvPr/>
        </p:nvCxnSpPr>
        <p:spPr bwMode="auto">
          <a:xfrm>
            <a:off x="3352800" y="4875213"/>
            <a:ext cx="10668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6" name="Straight Arrow Connector 81"/>
          <p:cNvCxnSpPr>
            <a:cxnSpLocks noChangeShapeType="1"/>
            <a:stCxn id="28690" idx="6"/>
            <a:endCxn id="28699" idx="1"/>
          </p:cNvCxnSpPr>
          <p:nvPr/>
        </p:nvCxnSpPr>
        <p:spPr bwMode="auto">
          <a:xfrm>
            <a:off x="6629400" y="3659188"/>
            <a:ext cx="684213" cy="0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7" name="Straight Arrow Connector 84"/>
          <p:cNvCxnSpPr>
            <a:cxnSpLocks noChangeShapeType="1"/>
            <a:stCxn id="28692" idx="6"/>
            <a:endCxn id="28701" idx="1"/>
          </p:cNvCxnSpPr>
          <p:nvPr/>
        </p:nvCxnSpPr>
        <p:spPr bwMode="auto">
          <a:xfrm>
            <a:off x="6629400" y="4418013"/>
            <a:ext cx="685800" cy="0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8" name="Straight Arrow Connector 90"/>
          <p:cNvCxnSpPr>
            <a:cxnSpLocks noChangeShapeType="1"/>
            <a:stCxn id="28705" idx="3"/>
            <a:endCxn id="28690" idx="2"/>
          </p:cNvCxnSpPr>
          <p:nvPr/>
        </p:nvCxnSpPr>
        <p:spPr bwMode="auto">
          <a:xfrm flipV="1">
            <a:off x="4724400" y="3659188"/>
            <a:ext cx="1066800" cy="3794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9" name="Straight Arrow Connector 93"/>
          <p:cNvCxnSpPr>
            <a:cxnSpLocks noChangeShapeType="1"/>
            <a:stCxn id="28705" idx="3"/>
            <a:endCxn id="28692" idx="2"/>
          </p:cNvCxnSpPr>
          <p:nvPr/>
        </p:nvCxnSpPr>
        <p:spPr bwMode="auto">
          <a:xfrm>
            <a:off x="4724400" y="4038600"/>
            <a:ext cx="1066800" cy="37941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0" name="Curved Connector 98"/>
          <p:cNvCxnSpPr>
            <a:cxnSpLocks noChangeShapeType="1"/>
            <a:stCxn id="28703" idx="3"/>
            <a:endCxn id="28690" idx="1"/>
          </p:cNvCxnSpPr>
          <p:nvPr/>
        </p:nvCxnSpPr>
        <p:spPr bwMode="auto">
          <a:xfrm>
            <a:off x="4724400" y="320040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1" name="Curved Connector 98"/>
          <p:cNvCxnSpPr>
            <a:cxnSpLocks noChangeShapeType="1"/>
          </p:cNvCxnSpPr>
          <p:nvPr/>
        </p:nvCxnSpPr>
        <p:spPr bwMode="auto">
          <a:xfrm>
            <a:off x="4724400" y="32004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2" name="Curved Connector 98"/>
          <p:cNvCxnSpPr>
            <a:cxnSpLocks noChangeShapeType="1"/>
            <a:stCxn id="28707" idx="3"/>
          </p:cNvCxnSpPr>
          <p:nvPr/>
        </p:nvCxnSpPr>
        <p:spPr bwMode="auto">
          <a:xfrm flipV="1">
            <a:off x="4724400" y="38100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3" name="Curved Connector 98"/>
          <p:cNvCxnSpPr>
            <a:cxnSpLocks noChangeShapeType="1"/>
            <a:stCxn id="28707" idx="3"/>
            <a:endCxn id="28692" idx="3"/>
          </p:cNvCxnSpPr>
          <p:nvPr/>
        </p:nvCxnSpPr>
        <p:spPr bwMode="auto">
          <a:xfrm flipV="1">
            <a:off x="4724400" y="457835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5" name="Straight Arrow Connector 120"/>
          <p:cNvCxnSpPr>
            <a:cxnSpLocks noChangeShapeType="1"/>
            <a:stCxn id="28696" idx="4"/>
            <a:endCxn id="28694" idx="0"/>
          </p:cNvCxnSpPr>
          <p:nvPr/>
        </p:nvCxnSpPr>
        <p:spPr bwMode="auto">
          <a:xfrm rot="5400000">
            <a:off x="4419601" y="1943100"/>
            <a:ext cx="3810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7" name="Straight Arrow Connector 127"/>
          <p:cNvCxnSpPr>
            <a:cxnSpLocks noChangeShapeType="1"/>
            <a:stCxn id="28694" idx="3"/>
          </p:cNvCxnSpPr>
          <p:nvPr/>
        </p:nvCxnSpPr>
        <p:spPr bwMode="auto">
          <a:xfrm rot="5400000">
            <a:off x="3532981" y="2343944"/>
            <a:ext cx="600075" cy="96043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8" name="Straight Arrow Connector 133"/>
          <p:cNvCxnSpPr>
            <a:cxnSpLocks noChangeShapeType="1"/>
            <a:stCxn id="28694" idx="5"/>
          </p:cNvCxnSpPr>
          <p:nvPr/>
        </p:nvCxnSpPr>
        <p:spPr bwMode="auto">
          <a:xfrm rot="16200000" flipH="1">
            <a:off x="5010944" y="2420144"/>
            <a:ext cx="904875" cy="1112837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8730" name="TextBox 137"/>
          <p:cNvSpPr txBox="1">
            <a:spLocks noChangeArrowheads="1"/>
          </p:cNvSpPr>
          <p:nvPr/>
        </p:nvSpPr>
        <p:spPr bwMode="auto">
          <a:xfrm>
            <a:off x="4572000" y="1752600"/>
            <a:ext cx="7649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(1) </a:t>
            </a:r>
            <a:r>
              <a:rPr lang="en-US" sz="1100" b="0" dirty="0" smtClean="0">
                <a:solidFill>
                  <a:srgbClr val="FF0000"/>
                </a:solidFill>
              </a:rPr>
              <a:t>submit</a:t>
            </a:r>
            <a:endParaRPr lang="en-US" sz="1100" b="0" dirty="0">
              <a:solidFill>
                <a:srgbClr val="FF0000"/>
              </a:solidFill>
            </a:endParaRPr>
          </a:p>
        </p:txBody>
      </p:sp>
      <p:sp>
        <p:nvSpPr>
          <p:cNvPr id="28732" name="TextBox 139"/>
          <p:cNvSpPr txBox="1">
            <a:spLocks noChangeArrowheads="1"/>
          </p:cNvSpPr>
          <p:nvPr/>
        </p:nvSpPr>
        <p:spPr bwMode="auto">
          <a:xfrm>
            <a:off x="3352800" y="2633663"/>
            <a:ext cx="11769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28733" name="TextBox 140"/>
          <p:cNvSpPr txBox="1">
            <a:spLocks noChangeArrowheads="1"/>
          </p:cNvSpPr>
          <p:nvPr/>
        </p:nvSpPr>
        <p:spPr bwMode="auto">
          <a:xfrm>
            <a:off x="4742000" y="2633990"/>
            <a:ext cx="13147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28734" name="TextBox 141"/>
          <p:cNvSpPr txBox="1">
            <a:spLocks noChangeArrowheads="1"/>
          </p:cNvSpPr>
          <p:nvPr/>
        </p:nvSpPr>
        <p:spPr bwMode="auto">
          <a:xfrm>
            <a:off x="1990725" y="3657600"/>
            <a:ext cx="6222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(3) read</a:t>
            </a:r>
          </a:p>
        </p:txBody>
      </p:sp>
      <p:sp>
        <p:nvSpPr>
          <p:cNvPr id="28735" name="TextBox 142"/>
          <p:cNvSpPr txBox="1">
            <a:spLocks noChangeArrowheads="1"/>
          </p:cNvSpPr>
          <p:nvPr/>
        </p:nvSpPr>
        <p:spPr bwMode="auto">
          <a:xfrm>
            <a:off x="3352800" y="3776663"/>
            <a:ext cx="9685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(4) local write</a:t>
            </a:r>
          </a:p>
        </p:txBody>
      </p:sp>
      <p:sp>
        <p:nvSpPr>
          <p:cNvPr id="28736" name="TextBox 143"/>
          <p:cNvSpPr txBox="1">
            <a:spLocks noChangeArrowheads="1"/>
          </p:cNvSpPr>
          <p:nvPr/>
        </p:nvSpPr>
        <p:spPr bwMode="auto">
          <a:xfrm>
            <a:off x="4562475" y="3505200"/>
            <a:ext cx="10839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(5) remote read</a:t>
            </a:r>
          </a:p>
        </p:txBody>
      </p:sp>
      <p:sp>
        <p:nvSpPr>
          <p:cNvPr id="28737" name="TextBox 144"/>
          <p:cNvSpPr txBox="1">
            <a:spLocks noChangeArrowheads="1"/>
          </p:cNvSpPr>
          <p:nvPr/>
        </p:nvSpPr>
        <p:spPr bwMode="auto">
          <a:xfrm>
            <a:off x="6623050" y="3395663"/>
            <a:ext cx="692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(6) write</a:t>
            </a:r>
          </a:p>
        </p:txBody>
      </p:sp>
      <p:sp>
        <p:nvSpPr>
          <p:cNvPr id="28738" name="TextBox 145"/>
          <p:cNvSpPr txBox="1">
            <a:spLocks noChangeArrowheads="1"/>
          </p:cNvSpPr>
          <p:nvPr/>
        </p:nvSpPr>
        <p:spPr bwMode="auto">
          <a:xfrm>
            <a:off x="1382836" y="5267325"/>
            <a:ext cx="598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Input</a:t>
            </a:r>
          </a:p>
          <a:p>
            <a:pPr algn="ctr"/>
            <a:r>
              <a:rPr lang="en-US" sz="1400" b="1"/>
              <a:t>files</a:t>
            </a:r>
          </a:p>
        </p:txBody>
      </p:sp>
      <p:sp>
        <p:nvSpPr>
          <p:cNvPr id="28739" name="TextBox 146"/>
          <p:cNvSpPr txBox="1">
            <a:spLocks noChangeArrowheads="1"/>
          </p:cNvSpPr>
          <p:nvPr/>
        </p:nvSpPr>
        <p:spPr bwMode="auto">
          <a:xfrm>
            <a:off x="2646262" y="5267325"/>
            <a:ext cx="644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Map</a:t>
            </a:r>
          </a:p>
          <a:p>
            <a:pPr algn="ctr"/>
            <a:r>
              <a:rPr lang="en-US" sz="1400" b="1"/>
              <a:t>phase</a:t>
            </a:r>
          </a:p>
        </p:txBody>
      </p:sp>
      <p:sp>
        <p:nvSpPr>
          <p:cNvPr id="28740" name="TextBox 147"/>
          <p:cNvSpPr txBox="1">
            <a:spLocks noChangeArrowheads="1"/>
          </p:cNvSpPr>
          <p:nvPr/>
        </p:nvSpPr>
        <p:spPr bwMode="auto">
          <a:xfrm>
            <a:off x="3808710" y="5267325"/>
            <a:ext cx="15472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Intermediate files</a:t>
            </a:r>
          </a:p>
          <a:p>
            <a:pPr algn="ctr"/>
            <a:r>
              <a:rPr lang="en-US" sz="1400" b="1"/>
              <a:t>(on local disk)</a:t>
            </a:r>
          </a:p>
        </p:txBody>
      </p:sp>
      <p:sp>
        <p:nvSpPr>
          <p:cNvPr id="28741" name="TextBox 148"/>
          <p:cNvSpPr txBox="1">
            <a:spLocks noChangeArrowheads="1"/>
          </p:cNvSpPr>
          <p:nvPr/>
        </p:nvSpPr>
        <p:spPr bwMode="auto">
          <a:xfrm>
            <a:off x="5974095" y="5267325"/>
            <a:ext cx="751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Reduce</a:t>
            </a:r>
          </a:p>
          <a:p>
            <a:pPr algn="ctr"/>
            <a:r>
              <a:rPr lang="en-US" sz="1400" b="1"/>
              <a:t>phase</a:t>
            </a:r>
          </a:p>
        </p:txBody>
      </p:sp>
      <p:sp>
        <p:nvSpPr>
          <p:cNvPr id="28742" name="TextBox 149"/>
          <p:cNvSpPr txBox="1">
            <a:spLocks noChangeArrowheads="1"/>
          </p:cNvSpPr>
          <p:nvPr/>
        </p:nvSpPr>
        <p:spPr bwMode="auto">
          <a:xfrm>
            <a:off x="7327310" y="5267325"/>
            <a:ext cx="745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Output</a:t>
            </a:r>
          </a:p>
          <a:p>
            <a:pPr algn="ctr"/>
            <a:r>
              <a:rPr lang="en-US" sz="1400" b="1"/>
              <a:t>files</a:t>
            </a:r>
          </a:p>
        </p:txBody>
      </p:sp>
      <p:sp>
        <p:nvSpPr>
          <p:cNvPr id="28743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Adapted </a:t>
            </a:r>
            <a:r>
              <a:rPr lang="en-US" sz="1000" b="0" dirty="0"/>
              <a:t>from </a:t>
            </a:r>
            <a:r>
              <a:rPr lang="en-US" sz="1000" b="0" dirty="0" smtClean="0"/>
              <a:t>(Dean </a:t>
            </a:r>
            <a:r>
              <a:rPr lang="en-US" sz="1000" b="0" dirty="0"/>
              <a:t>and </a:t>
            </a:r>
            <a:r>
              <a:rPr lang="en-US" sz="1000" b="0" dirty="0" err="1" smtClean="0"/>
              <a:t>Ghemawat</a:t>
            </a:r>
            <a:r>
              <a:rPr lang="en-US" sz="1000" b="0" dirty="0" smtClean="0"/>
              <a:t>, OSDI </a:t>
            </a:r>
            <a:r>
              <a:rPr lang="en-US" sz="1000" b="0" dirty="0"/>
              <a:t>2004)</a:t>
            </a:r>
          </a:p>
        </p:txBody>
      </p:sp>
    </p:spTree>
    <p:extLst>
      <p:ext uri="{BB962C8B-B14F-4D97-AF65-F5344CB8AC3E}">
        <p14:creationId xmlns:p14="http://schemas.microsoft.com/office/powerpoint/2010/main" val="26479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76797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b="1" dirty="0"/>
              <a:t>3 steps of MapReduce</a:t>
            </a:r>
          </a:p>
          <a:p>
            <a:r>
              <a:rPr lang="en-US" b="1" dirty="0">
                <a:solidFill>
                  <a:srgbClr val="0000FF"/>
                </a:solidFill>
              </a:rPr>
              <a:t>Map:</a:t>
            </a:r>
          </a:p>
          <a:p>
            <a:pPr lvl="1"/>
            <a:r>
              <a:rPr lang="en-US" dirty="0"/>
              <a:t>Apply a user-written </a:t>
            </a:r>
            <a:r>
              <a:rPr lang="en-US" i="1" dirty="0">
                <a:solidFill>
                  <a:srgbClr val="FF0000"/>
                </a:solidFill>
              </a:rPr>
              <a:t>Map function </a:t>
            </a:r>
            <a:r>
              <a:rPr lang="en-US" dirty="0"/>
              <a:t>to each input element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Mapper</a:t>
            </a:r>
            <a:r>
              <a:rPr lang="en-US" dirty="0"/>
              <a:t> applies the Map function to a single element</a:t>
            </a:r>
          </a:p>
          <a:p>
            <a:pPr lvl="3"/>
            <a:r>
              <a:rPr lang="en-US" dirty="0"/>
              <a:t>Many mappers grouped in a </a:t>
            </a:r>
            <a:r>
              <a:rPr lang="en-US" i="1" dirty="0">
                <a:solidFill>
                  <a:srgbClr val="FF0000"/>
                </a:solidFill>
              </a:rPr>
              <a:t>Map task</a:t>
            </a:r>
            <a:r>
              <a:rPr lang="en-US" dirty="0"/>
              <a:t> (the unit of parallelism)</a:t>
            </a:r>
          </a:p>
          <a:p>
            <a:pPr lvl="1"/>
            <a:r>
              <a:rPr lang="en-US" dirty="0"/>
              <a:t>The output of the Map function is a set of 0, 1, or more </a:t>
            </a:r>
            <a:r>
              <a:rPr lang="en-US" i="1" dirty="0">
                <a:solidFill>
                  <a:srgbClr val="FF0000"/>
                </a:solidFill>
              </a:rPr>
              <a:t>key-value pairs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0000FF"/>
                </a:solidFill>
              </a:rPr>
              <a:t>Group by key: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Sort and shuffle</a:t>
            </a:r>
          </a:p>
          <a:p>
            <a:pPr lvl="1"/>
            <a:r>
              <a:rPr lang="en-US" dirty="0"/>
              <a:t>System sorts all the key-value pairs by key, and</a:t>
            </a:r>
            <a:br>
              <a:rPr lang="en-US" dirty="0"/>
            </a:br>
            <a:r>
              <a:rPr lang="en-US" dirty="0"/>
              <a:t>outputs key-(list of values) pairs</a:t>
            </a:r>
          </a:p>
          <a:p>
            <a:r>
              <a:rPr lang="en-US" b="1" dirty="0">
                <a:solidFill>
                  <a:srgbClr val="0000FF"/>
                </a:solidFill>
              </a:rPr>
              <a:t>Reduce:</a:t>
            </a:r>
          </a:p>
          <a:p>
            <a:pPr lvl="1"/>
            <a:r>
              <a:rPr lang="en-US" dirty="0"/>
              <a:t>User-written </a:t>
            </a:r>
            <a:r>
              <a:rPr lang="en-US" i="1" dirty="0">
                <a:solidFill>
                  <a:srgbClr val="FF0000"/>
                </a:solidFill>
              </a:rPr>
              <a:t>Reduce function</a:t>
            </a:r>
            <a:r>
              <a:rPr lang="en-US" dirty="0"/>
              <a:t> is applied to each </a:t>
            </a:r>
            <a:br>
              <a:rPr lang="en-US" dirty="0"/>
            </a:br>
            <a:r>
              <a:rPr lang="en-US" dirty="0"/>
              <a:t>key-(list of values)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6095999"/>
            <a:ext cx="8915400" cy="68580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Outline stays the same, </a:t>
            </a:r>
            <a:r>
              <a:rPr lang="en-US" sz="2400" b="1" dirty="0"/>
              <a:t>Map </a:t>
            </a:r>
            <a:r>
              <a:rPr lang="en-US" sz="2400" dirty="0"/>
              <a:t>and </a:t>
            </a:r>
            <a:r>
              <a:rPr lang="en-US" sz="2400" b="1" dirty="0"/>
              <a:t>Reduce </a:t>
            </a:r>
            <a:r>
              <a:rPr lang="en-US" sz="2400" dirty="0"/>
              <a:t>change to fit the problem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C7D0-ADFE-A245-965A-1EFF6F8B9314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Distribution?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 smtClean="0"/>
              <a:t>Map</a:t>
            </a:r>
            <a:r>
              <a:rPr lang="en-US" dirty="0" smtClean="0"/>
              <a:t> Step</a:t>
            </a:r>
            <a:endParaRPr lang="en-US" dirty="0"/>
          </a:p>
        </p:txBody>
      </p:sp>
      <p:grpSp>
        <p:nvGrpSpPr>
          <p:cNvPr id="108565" name="Group 21"/>
          <p:cNvGrpSpPr>
            <a:grpSpLocks/>
          </p:cNvGrpSpPr>
          <p:nvPr/>
        </p:nvGrpSpPr>
        <p:grpSpPr bwMode="auto">
          <a:xfrm>
            <a:off x="762000" y="3810000"/>
            <a:ext cx="1219200" cy="381000"/>
            <a:chOff x="240" y="2016"/>
            <a:chExt cx="768" cy="240"/>
          </a:xfrm>
        </p:grpSpPr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49" name="AutoShape 5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80" name="Group 36"/>
          <p:cNvGrpSpPr>
            <a:grpSpLocks/>
          </p:cNvGrpSpPr>
          <p:nvPr/>
        </p:nvGrpSpPr>
        <p:grpSpPr bwMode="auto">
          <a:xfrm>
            <a:off x="3200400" y="2514600"/>
            <a:ext cx="1676400" cy="1219200"/>
            <a:chOff x="1776" y="1152"/>
            <a:chExt cx="1056" cy="768"/>
          </a:xfrm>
        </p:grpSpPr>
        <p:grpSp>
          <p:nvGrpSpPr>
            <p:cNvPr id="108554" name="Group 10"/>
            <p:cNvGrpSpPr>
              <a:grpSpLocks/>
            </p:cNvGrpSpPr>
            <p:nvPr/>
          </p:nvGrpSpPr>
          <p:grpSpPr bwMode="auto">
            <a:xfrm>
              <a:off x="1776" y="1152"/>
              <a:ext cx="1056" cy="336"/>
              <a:chOff x="2256" y="1344"/>
              <a:chExt cx="1056" cy="336"/>
            </a:xfrm>
          </p:grpSpPr>
          <p:sp>
            <p:nvSpPr>
              <p:cNvPr id="108552" name="AutoShape 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3" name="AutoShape 9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grpSp>
          <p:nvGrpSpPr>
            <p:cNvPr id="108555" name="Group 11"/>
            <p:cNvGrpSpPr>
              <a:grpSpLocks/>
            </p:cNvGrpSpPr>
            <p:nvPr/>
          </p:nvGrpSpPr>
          <p:grpSpPr bwMode="auto">
            <a:xfrm>
              <a:off x="1776" y="1584"/>
              <a:ext cx="1056" cy="336"/>
              <a:chOff x="2256" y="1344"/>
              <a:chExt cx="1056" cy="336"/>
            </a:xfrm>
          </p:grpSpPr>
          <p:sp>
            <p:nvSpPr>
              <p:cNvPr id="108556" name="AutoShape 12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7" name="AutoShape 13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</p:grpSp>
      <p:grpSp>
        <p:nvGrpSpPr>
          <p:cNvPr id="108579" name="Group 35"/>
          <p:cNvGrpSpPr>
            <a:grpSpLocks/>
          </p:cNvGrpSpPr>
          <p:nvPr/>
        </p:nvGrpSpPr>
        <p:grpSpPr bwMode="auto">
          <a:xfrm>
            <a:off x="2133600" y="2895600"/>
            <a:ext cx="762000" cy="609600"/>
            <a:chOff x="1104" y="1296"/>
            <a:chExt cx="480" cy="384"/>
          </a:xfrm>
        </p:grpSpPr>
        <p:sp>
          <p:nvSpPr>
            <p:cNvPr id="108563" name="AutoShape 19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4" name="Text Box 20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grpSp>
        <p:nvGrpSpPr>
          <p:cNvPr id="108569" name="Group 25"/>
          <p:cNvGrpSpPr>
            <a:grpSpLocks/>
          </p:cNvGrpSpPr>
          <p:nvPr/>
        </p:nvGrpSpPr>
        <p:grpSpPr bwMode="auto">
          <a:xfrm>
            <a:off x="762000" y="3124200"/>
            <a:ext cx="1219200" cy="381000"/>
            <a:chOff x="240" y="2016"/>
            <a:chExt cx="768" cy="240"/>
          </a:xfrm>
        </p:grpSpPr>
        <p:sp>
          <p:nvSpPr>
            <p:cNvPr id="108570" name="Rectangle 26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1" name="AutoShape 27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72" name="Group 28"/>
          <p:cNvGrpSpPr>
            <a:grpSpLocks/>
          </p:cNvGrpSpPr>
          <p:nvPr/>
        </p:nvGrpSpPr>
        <p:grpSpPr bwMode="auto">
          <a:xfrm>
            <a:off x="685800" y="5257800"/>
            <a:ext cx="1219200" cy="381000"/>
            <a:chOff x="240" y="2016"/>
            <a:chExt cx="768" cy="240"/>
          </a:xfrm>
        </p:grpSpPr>
        <p:sp>
          <p:nvSpPr>
            <p:cNvPr id="108573" name="Rectangle 29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4" name="AutoShape 30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sp>
        <p:nvSpPr>
          <p:cNvPr id="108577" name="Text Box 33"/>
          <p:cNvSpPr txBox="1">
            <a:spLocks noChangeArrowheads="1"/>
          </p:cNvSpPr>
          <p:nvPr/>
        </p:nvSpPr>
        <p:spPr bwMode="auto">
          <a:xfrm>
            <a:off x="1020763" y="44196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8581" name="Group 37"/>
          <p:cNvGrpSpPr>
            <a:grpSpLocks/>
          </p:cNvGrpSpPr>
          <p:nvPr/>
        </p:nvGrpSpPr>
        <p:grpSpPr bwMode="auto">
          <a:xfrm>
            <a:off x="3200400" y="3886200"/>
            <a:ext cx="1676400" cy="533400"/>
            <a:chOff x="2256" y="1344"/>
            <a:chExt cx="1056" cy="336"/>
          </a:xfrm>
        </p:grpSpPr>
        <p:sp>
          <p:nvSpPr>
            <p:cNvPr id="108582" name="AutoShape 38"/>
            <p:cNvSpPr>
              <a:spLocks noChangeArrowheads="1"/>
            </p:cNvSpPr>
            <p:nvPr/>
          </p:nvSpPr>
          <p:spPr bwMode="auto">
            <a:xfrm>
              <a:off x="2256" y="1344"/>
              <a:ext cx="432" cy="336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8583" name="AutoShape 39"/>
            <p:cNvSpPr>
              <a:spLocks noChangeArrowheads="1"/>
            </p:cNvSpPr>
            <p:nvPr/>
          </p:nvSpPr>
          <p:spPr bwMode="auto">
            <a:xfrm>
              <a:off x="2688" y="1344"/>
              <a:ext cx="624" cy="336"/>
            </a:xfrm>
            <a:prstGeom prst="parallelogram">
              <a:avLst>
                <a:gd name="adj" fmla="val 464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8584" name="Group 40"/>
          <p:cNvGrpSpPr>
            <a:grpSpLocks/>
          </p:cNvGrpSpPr>
          <p:nvPr/>
        </p:nvGrpSpPr>
        <p:grpSpPr bwMode="auto">
          <a:xfrm>
            <a:off x="2133600" y="3657600"/>
            <a:ext cx="762000" cy="609600"/>
            <a:chOff x="1104" y="1296"/>
            <a:chExt cx="480" cy="384"/>
          </a:xfrm>
        </p:grpSpPr>
        <p:sp>
          <p:nvSpPr>
            <p:cNvPr id="108585" name="AutoShape 41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sp>
        <p:nvSpPr>
          <p:cNvPr id="108611" name="Text Box 67"/>
          <p:cNvSpPr txBox="1">
            <a:spLocks noChangeArrowheads="1"/>
          </p:cNvSpPr>
          <p:nvPr/>
        </p:nvSpPr>
        <p:spPr bwMode="auto">
          <a:xfrm>
            <a:off x="762000" y="1828800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Input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3200400" y="1828800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Intermediate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108619" name="Text Box 75"/>
          <p:cNvSpPr txBox="1">
            <a:spLocks noChangeArrowheads="1"/>
          </p:cNvSpPr>
          <p:nvPr/>
        </p:nvSpPr>
        <p:spPr bwMode="auto">
          <a:xfrm>
            <a:off x="3505200" y="44958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sp>
        <p:nvSpPr>
          <p:cNvPr id="108620" name="AutoShape 76"/>
          <p:cNvSpPr>
            <a:spLocks noChangeArrowheads="1"/>
          </p:cNvSpPr>
          <p:nvPr/>
        </p:nvSpPr>
        <p:spPr bwMode="auto">
          <a:xfrm>
            <a:off x="3276600" y="5181600"/>
            <a:ext cx="685800" cy="5334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108621" name="AutoShape 77"/>
          <p:cNvSpPr>
            <a:spLocks noChangeArrowheads="1"/>
          </p:cNvSpPr>
          <p:nvPr/>
        </p:nvSpPr>
        <p:spPr bwMode="auto">
          <a:xfrm>
            <a:off x="3962400" y="5181600"/>
            <a:ext cx="990600" cy="533400"/>
          </a:xfrm>
          <a:prstGeom prst="parallelogram">
            <a:avLst>
              <a:gd name="adj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8" grpId="0"/>
      <p:bldP spid="108619" grpId="0"/>
      <p:bldP spid="108620" grpId="0" animBg="1"/>
      <p:bldP spid="1086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 smtClean="0"/>
              <a:t>Reduce </a:t>
            </a:r>
            <a:r>
              <a:rPr lang="en-US" dirty="0" smtClean="0"/>
              <a:t>Step</a:t>
            </a:r>
            <a:endParaRPr lang="en-US" dirty="0"/>
          </a:p>
        </p:txBody>
      </p:sp>
      <p:grpSp>
        <p:nvGrpSpPr>
          <p:cNvPr id="109583" name="Group 15"/>
          <p:cNvGrpSpPr>
            <a:grpSpLocks/>
          </p:cNvGrpSpPr>
          <p:nvPr/>
        </p:nvGrpSpPr>
        <p:grpSpPr bwMode="auto">
          <a:xfrm>
            <a:off x="609600" y="1828800"/>
            <a:ext cx="1873250" cy="3733800"/>
            <a:chOff x="3476" y="960"/>
            <a:chExt cx="1180" cy="2352"/>
          </a:xfrm>
        </p:grpSpPr>
        <p:grpSp>
          <p:nvGrpSpPr>
            <p:cNvPr id="109584" name="Group 16"/>
            <p:cNvGrpSpPr>
              <a:grpSpLocks/>
            </p:cNvGrpSpPr>
            <p:nvPr/>
          </p:nvGrpSpPr>
          <p:grpSpPr bwMode="auto">
            <a:xfrm>
              <a:off x="3552" y="1392"/>
              <a:ext cx="1104" cy="1920"/>
              <a:chOff x="3552" y="1392"/>
              <a:chExt cx="1104" cy="1920"/>
            </a:xfrm>
          </p:grpSpPr>
          <p:sp>
            <p:nvSpPr>
              <p:cNvPr id="109585" name="AutoShape 1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432" cy="336"/>
              </a:xfrm>
              <a:prstGeom prst="diamond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86" name="AutoShape 18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  <p:sp>
            <p:nvSpPr>
              <p:cNvPr id="109587" name="Text Box 19"/>
              <p:cNvSpPr txBox="1">
                <a:spLocks noChangeArrowheads="1"/>
              </p:cNvSpPr>
              <p:nvPr/>
            </p:nvSpPr>
            <p:spPr bwMode="auto">
              <a:xfrm>
                <a:off x="3840" y="259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…</a:t>
                </a:r>
              </a:p>
            </p:txBody>
          </p:sp>
          <p:grpSp>
            <p:nvGrpSpPr>
              <p:cNvPr id="109588" name="Group 20"/>
              <p:cNvGrpSpPr>
                <a:grpSpLocks/>
              </p:cNvGrpSpPr>
              <p:nvPr/>
            </p:nvGrpSpPr>
            <p:grpSpPr bwMode="auto">
              <a:xfrm>
                <a:off x="3552" y="1392"/>
                <a:ext cx="1056" cy="336"/>
                <a:chOff x="2256" y="1344"/>
                <a:chExt cx="1056" cy="336"/>
              </a:xfrm>
            </p:grpSpPr>
            <p:sp>
              <p:nvSpPr>
                <p:cNvPr id="109589" name="AutoShape 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0" name="AutoShape 22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grpSp>
            <p:nvGrpSpPr>
              <p:cNvPr id="109591" name="Group 23"/>
              <p:cNvGrpSpPr>
                <a:grpSpLocks/>
              </p:cNvGrpSpPr>
              <p:nvPr/>
            </p:nvGrpSpPr>
            <p:grpSpPr bwMode="auto">
              <a:xfrm>
                <a:off x="3552" y="1824"/>
                <a:ext cx="1056" cy="336"/>
                <a:chOff x="2256" y="1344"/>
                <a:chExt cx="1056" cy="336"/>
              </a:xfrm>
            </p:grpSpPr>
            <p:sp>
              <p:nvSpPr>
                <p:cNvPr id="109592" name="AutoShape 2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3" name="AutoShape 25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sp>
            <p:nvSpPr>
              <p:cNvPr id="109594" name="AutoShape 26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432" cy="336"/>
              </a:xfrm>
              <a:prstGeom prst="diamond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95" name="AutoShape 27"/>
              <p:cNvSpPr>
                <a:spLocks noChangeArrowheads="1"/>
              </p:cNvSpPr>
              <p:nvPr/>
            </p:nvSpPr>
            <p:spPr bwMode="auto">
              <a:xfrm>
                <a:off x="3984" y="225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sp>
          <p:nvSpPr>
            <p:cNvPr id="109596" name="Text Box 28"/>
            <p:cNvSpPr txBox="1">
              <a:spLocks noChangeArrowheads="1"/>
            </p:cNvSpPr>
            <p:nvPr/>
          </p:nvSpPr>
          <p:spPr bwMode="auto">
            <a:xfrm>
              <a:off x="3476" y="960"/>
              <a:ext cx="116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Intermediate</a:t>
              </a:r>
            </a:p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pairs</a:t>
              </a:r>
              <a:endPara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635" name="Group 67"/>
          <p:cNvGrpSpPr>
            <a:grpSpLocks/>
          </p:cNvGrpSpPr>
          <p:nvPr/>
        </p:nvGrpSpPr>
        <p:grpSpPr bwMode="auto">
          <a:xfrm>
            <a:off x="2427288" y="3087689"/>
            <a:ext cx="849312" cy="874713"/>
            <a:chOff x="1529" y="1753"/>
            <a:chExt cx="535" cy="551"/>
          </a:xfrm>
        </p:grpSpPr>
        <p:sp>
          <p:nvSpPr>
            <p:cNvPr id="109597" name="AutoShape 29"/>
            <p:cNvSpPr>
              <a:spLocks noChangeArrowheads="1"/>
            </p:cNvSpPr>
            <p:nvPr/>
          </p:nvSpPr>
          <p:spPr bwMode="auto">
            <a:xfrm>
              <a:off x="1584" y="2112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8" name="Text Box 30"/>
            <p:cNvSpPr txBox="1">
              <a:spLocks noChangeArrowheads="1"/>
            </p:cNvSpPr>
            <p:nvPr/>
          </p:nvSpPr>
          <p:spPr bwMode="auto">
            <a:xfrm>
              <a:off x="1529" y="1753"/>
              <a:ext cx="5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Group</a:t>
              </a:r>
            </a:p>
            <a:p>
              <a:r>
                <a:rPr lang="en-US" b="1" dirty="0" smtClean="0"/>
                <a:t>by key</a:t>
              </a:r>
              <a:endParaRPr lang="en-US" b="1" dirty="0"/>
            </a:p>
          </p:txBody>
        </p:sp>
      </p:grpSp>
      <p:grpSp>
        <p:nvGrpSpPr>
          <p:cNvPr id="109601" name="Group 33"/>
          <p:cNvGrpSpPr>
            <a:grpSpLocks/>
          </p:cNvGrpSpPr>
          <p:nvPr/>
        </p:nvGrpSpPr>
        <p:grpSpPr bwMode="auto">
          <a:xfrm>
            <a:off x="5943600" y="2362200"/>
            <a:ext cx="1066800" cy="533400"/>
            <a:chOff x="3456" y="1296"/>
            <a:chExt cx="672" cy="336"/>
          </a:xfrm>
        </p:grpSpPr>
        <p:sp>
          <p:nvSpPr>
            <p:cNvPr id="109599" name="AutoShape 31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0" name="Text Box 32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02" name="Group 34"/>
          <p:cNvGrpSpPr>
            <a:grpSpLocks/>
          </p:cNvGrpSpPr>
          <p:nvPr/>
        </p:nvGrpSpPr>
        <p:grpSpPr bwMode="auto">
          <a:xfrm>
            <a:off x="5943600" y="2971800"/>
            <a:ext cx="1066800" cy="533400"/>
            <a:chOff x="3456" y="1296"/>
            <a:chExt cx="672" cy="336"/>
          </a:xfrm>
        </p:grpSpPr>
        <p:sp>
          <p:nvSpPr>
            <p:cNvPr id="109603" name="AutoShape 35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4" name="Text Box 36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10" name="Group 42"/>
          <p:cNvGrpSpPr>
            <a:grpSpLocks/>
          </p:cNvGrpSpPr>
          <p:nvPr/>
        </p:nvGrpSpPr>
        <p:grpSpPr bwMode="auto">
          <a:xfrm>
            <a:off x="7086600" y="2514600"/>
            <a:ext cx="1295400" cy="533400"/>
            <a:chOff x="4464" y="1392"/>
            <a:chExt cx="816" cy="336"/>
          </a:xfrm>
        </p:grpSpPr>
        <p:sp>
          <p:nvSpPr>
            <p:cNvPr id="109605" name="AutoShape 3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07" name="AutoShape 39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1" name="Group 43"/>
          <p:cNvGrpSpPr>
            <a:grpSpLocks/>
          </p:cNvGrpSpPr>
          <p:nvPr/>
        </p:nvGrpSpPr>
        <p:grpSpPr bwMode="auto">
          <a:xfrm>
            <a:off x="7086600" y="3124200"/>
            <a:ext cx="1295400" cy="533400"/>
            <a:chOff x="4464" y="1392"/>
            <a:chExt cx="816" cy="336"/>
          </a:xfrm>
        </p:grpSpPr>
        <p:sp>
          <p:nvSpPr>
            <p:cNvPr id="109612" name="AutoShape 44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9613" name="AutoShape 45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4" name="Group 46"/>
          <p:cNvGrpSpPr>
            <a:grpSpLocks/>
          </p:cNvGrpSpPr>
          <p:nvPr/>
        </p:nvGrpSpPr>
        <p:grpSpPr bwMode="auto">
          <a:xfrm>
            <a:off x="7162800" y="5105400"/>
            <a:ext cx="1295400" cy="533400"/>
            <a:chOff x="4464" y="1392"/>
            <a:chExt cx="816" cy="336"/>
          </a:xfrm>
        </p:grpSpPr>
        <p:sp>
          <p:nvSpPr>
            <p:cNvPr id="109615" name="AutoShape 4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16" name="AutoShape 48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sp>
        <p:nvSpPr>
          <p:cNvPr id="109617" name="Text Box 49"/>
          <p:cNvSpPr txBox="1">
            <a:spLocks noChangeArrowheads="1"/>
          </p:cNvSpPr>
          <p:nvPr/>
        </p:nvSpPr>
        <p:spPr bwMode="auto">
          <a:xfrm>
            <a:off x="7573963" y="42672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9634" name="Group 66"/>
          <p:cNvGrpSpPr>
            <a:grpSpLocks/>
          </p:cNvGrpSpPr>
          <p:nvPr/>
        </p:nvGrpSpPr>
        <p:grpSpPr bwMode="auto">
          <a:xfrm>
            <a:off x="3276600" y="1905000"/>
            <a:ext cx="2743200" cy="3657600"/>
            <a:chOff x="2064" y="1008"/>
            <a:chExt cx="1728" cy="2304"/>
          </a:xfrm>
        </p:grpSpPr>
        <p:sp>
          <p:nvSpPr>
            <p:cNvPr id="109573" name="AutoShape 5"/>
            <p:cNvSpPr>
              <a:spLocks noChangeArrowheads="1"/>
            </p:cNvSpPr>
            <p:nvPr/>
          </p:nvSpPr>
          <p:spPr bwMode="auto">
            <a:xfrm>
              <a:off x="2112" y="2976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4" name="AutoShape 6"/>
            <p:cNvSpPr>
              <a:spLocks noChangeArrowheads="1"/>
            </p:cNvSpPr>
            <p:nvPr/>
          </p:nvSpPr>
          <p:spPr bwMode="auto">
            <a:xfrm>
              <a:off x="2544" y="2976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2467" y="249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…</a:t>
              </a:r>
            </a:p>
          </p:txBody>
        </p:sp>
        <p:sp>
          <p:nvSpPr>
            <p:cNvPr id="109576" name="AutoShape 8"/>
            <p:cNvSpPr>
              <a:spLocks noChangeArrowheads="1"/>
            </p:cNvSpPr>
            <p:nvPr/>
          </p:nvSpPr>
          <p:spPr bwMode="auto">
            <a:xfrm>
              <a:off x="20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7" name="AutoShape 9"/>
            <p:cNvSpPr>
              <a:spLocks noChangeArrowheads="1"/>
            </p:cNvSpPr>
            <p:nvPr/>
          </p:nvSpPr>
          <p:spPr bwMode="auto">
            <a:xfrm>
              <a:off x="2496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8" name="AutoShape 10"/>
            <p:cNvSpPr>
              <a:spLocks noChangeArrowheads="1"/>
            </p:cNvSpPr>
            <p:nvPr/>
          </p:nvSpPr>
          <p:spPr bwMode="auto">
            <a:xfrm>
              <a:off x="2064" y="1824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9" name="AutoShape 11"/>
            <p:cNvSpPr>
              <a:spLocks noChangeArrowheads="1"/>
            </p:cNvSpPr>
            <p:nvPr/>
          </p:nvSpPr>
          <p:spPr bwMode="auto">
            <a:xfrm>
              <a:off x="2496" y="1824"/>
              <a:ext cx="480" cy="336"/>
            </a:xfrm>
            <a:prstGeom prst="parallelogram">
              <a:avLst>
                <a:gd name="adj" fmla="val 3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0" name="AutoShape 12"/>
            <p:cNvSpPr>
              <a:spLocks noChangeArrowheads="1"/>
            </p:cNvSpPr>
            <p:nvPr/>
          </p:nvSpPr>
          <p:spPr bwMode="auto">
            <a:xfrm>
              <a:off x="2832" y="1824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1" name="AutoShape 13"/>
            <p:cNvSpPr>
              <a:spLocks noChangeArrowheads="1"/>
            </p:cNvSpPr>
            <p:nvPr/>
          </p:nvSpPr>
          <p:spPr bwMode="auto">
            <a:xfrm>
              <a:off x="2880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2" name="AutoShape 14"/>
            <p:cNvSpPr>
              <a:spLocks noChangeArrowheads="1"/>
            </p:cNvSpPr>
            <p:nvPr/>
          </p:nvSpPr>
          <p:spPr bwMode="auto">
            <a:xfrm>
              <a:off x="3264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632" name="Rectangle 64"/>
            <p:cNvSpPr>
              <a:spLocks noChangeArrowheads="1"/>
            </p:cNvSpPr>
            <p:nvPr/>
          </p:nvSpPr>
          <p:spPr bwMode="auto">
            <a:xfrm>
              <a:off x="2160" y="100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groups</a:t>
              </a:r>
            </a:p>
          </p:txBody>
        </p:sp>
      </p:grpSp>
      <p:sp>
        <p:nvSpPr>
          <p:cNvPr id="109633" name="Rectangle 65"/>
          <p:cNvSpPr>
            <a:spLocks noChangeArrowheads="1"/>
          </p:cNvSpPr>
          <p:nvPr/>
        </p:nvSpPr>
        <p:spPr bwMode="auto">
          <a:xfrm>
            <a:off x="6705600" y="1676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Output 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17" grpId="0"/>
      <p:bldP spid="1096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Map-Reduce: A diagram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5609-D050-F645-85DF-0863F0883DCB}" type="datetime1">
              <a:rPr lang="en-US" smtClean="0"/>
              <a:t>9/20/2023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6" descr="index-auto-0007-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210" y="1219200"/>
            <a:ext cx="7844790" cy="541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2410" y="17526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MAP:</a:t>
            </a:r>
          </a:p>
          <a:p>
            <a:pPr algn="ctr"/>
            <a:r>
              <a:rPr lang="en-US" sz="1400" dirty="0"/>
              <a:t>Read input and produces a set of key-value pairs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32410" y="3429000"/>
            <a:ext cx="1672590" cy="13716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by key:</a:t>
            </a:r>
          </a:p>
          <a:p>
            <a:pPr algn="ctr"/>
            <a:r>
              <a:rPr lang="en-US" sz="1400" dirty="0"/>
              <a:t>Collect all pairs with same key</a:t>
            </a:r>
          </a:p>
          <a:p>
            <a:pPr algn="ctr"/>
            <a:r>
              <a:rPr lang="en-US" sz="1200" b="1" dirty="0"/>
              <a:t>(Hash merge, Shuffle, Sort, Partition)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410" y="49530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Reduce:</a:t>
            </a:r>
          </a:p>
          <a:p>
            <a:pPr algn="ctr"/>
            <a:r>
              <a:rPr lang="en-US" sz="1400" dirty="0"/>
              <a:t>Collect all values belonging to the key and output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20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Map-Reduce: In Parallel</a:t>
            </a:r>
          </a:p>
        </p:txBody>
      </p:sp>
      <p:pic>
        <p:nvPicPr>
          <p:cNvPr id="2050" name="Picture 2" descr="http://labs.google.com/papers/mapreduce-osdi04-slides/index-auto-0008-0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800850" cy="4705351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6BC-D1AE-E54D-82BA-13D1673871D9}" type="datetime1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09153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0000FF"/>
                </a:solidFill>
              </a:rPr>
              <a:t>All phases are distributed with many tasks doing the work</a:t>
            </a:r>
          </a:p>
        </p:txBody>
      </p:sp>
    </p:spTree>
    <p:extLst>
      <p:ext uri="{BB962C8B-B14F-4D97-AF65-F5344CB8AC3E}">
        <p14:creationId xmlns:p14="http://schemas.microsoft.com/office/powerpoint/2010/main" val="24811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44A2-DC88-401B-8D29-A16364728A37}" type="slidenum">
              <a:rPr lang="en-US"/>
              <a:pPr/>
              <a:t>34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Pattern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407514" y="2526268"/>
            <a:ext cx="457200" cy="457200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407514" y="3212068"/>
            <a:ext cx="457200" cy="457200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160114" y="2678668"/>
            <a:ext cx="457200" cy="4572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407514" y="3897868"/>
            <a:ext cx="457200" cy="457200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407514" y="4583668"/>
            <a:ext cx="457200" cy="457200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160114" y="3516868"/>
            <a:ext cx="457200" cy="4572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160114" y="4355068"/>
            <a:ext cx="457200" cy="4572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2188314" y="275486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2188314" y="344066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188314" y="412646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2188314" y="481226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3864714" y="275486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3864714" y="2754868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3864714" y="2831068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864714" y="3440668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3864714" y="4126468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864714" y="4659868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5617314" y="290726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5617314" y="374546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617314" y="458366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255114" y="5345668"/>
            <a:ext cx="101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Mappers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5007714" y="5345668"/>
            <a:ext cx="10618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Reducers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1181839" y="3474006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6896839" y="3474006"/>
            <a:ext cx="8755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864714" y="2754868"/>
            <a:ext cx="1295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3864714" y="3440668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flipV="1">
            <a:off x="3864714" y="2907268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V="1">
            <a:off x="3864714" y="3745468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 flipV="1">
            <a:off x="3864714" y="2983468"/>
            <a:ext cx="1295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 flipV="1">
            <a:off x="3864714" y="3821668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3788514" y="1840468"/>
            <a:ext cx="11039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key-value</a:t>
            </a:r>
          </a:p>
          <a:p>
            <a:r>
              <a:rPr lang="en-US" dirty="0"/>
              <a:t>    pairs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31A8-EBEE-D347-8C39-A79DA8F2213E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86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Example: Word Counting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>
                <a:solidFill>
                  <a:srgbClr val="0000FF"/>
                </a:solidFill>
              </a:rPr>
              <a:t>Example MapReduce task:</a:t>
            </a:r>
          </a:p>
          <a:p>
            <a:r>
              <a:rPr lang="en-US" dirty="0"/>
              <a:t>We have a huge text document</a:t>
            </a:r>
          </a:p>
          <a:p>
            <a:r>
              <a:rPr lang="en-US" dirty="0"/>
              <a:t>Count the number of times each </a:t>
            </a:r>
            <a:br>
              <a:rPr lang="en-US" dirty="0"/>
            </a:br>
            <a:r>
              <a:rPr lang="en-US" dirty="0"/>
              <a:t>distinct word appears in the file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Many applications of this:</a:t>
            </a:r>
          </a:p>
          <a:p>
            <a:pPr lvl="1"/>
            <a:r>
              <a:rPr lang="en-US" dirty="0"/>
              <a:t>Analyze web server logs to find popular URLs</a:t>
            </a:r>
          </a:p>
          <a:p>
            <a:pPr lvl="1"/>
            <a:r>
              <a:rPr lang="en-US" dirty="0"/>
              <a:t>Statistical machine translation:</a:t>
            </a:r>
          </a:p>
          <a:p>
            <a:pPr lvl="2"/>
            <a:r>
              <a:rPr lang="en-US" dirty="0"/>
              <a:t>Need to count number of times every 5-word sequence occurs in a large corpus of documents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E464-5160-3847-8B1B-4CB2CEB4CD15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45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Word Counting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468468"/>
            <a:ext cx="1600200" cy="2627531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100" dirty="0">
                <a:latin typeface="Arial Narrow" pitchFamily="34" charset="0"/>
                <a:cs typeface="Arial" pitchFamily="34" charset="0"/>
              </a:rPr>
              <a:t>The crew of the space shuttle Endeavor recently returned to Earth as ambassadors, harbingers of a new era of space exploration. Scientists at NASA are saying that the recent assembly of the </a:t>
            </a:r>
            <a:r>
              <a:rPr lang="en-US" sz="1100" dirty="0" err="1">
                <a:latin typeface="Arial Narrow" pitchFamily="34" charset="0"/>
                <a:cs typeface="Arial" pitchFamily="34" charset="0"/>
              </a:rPr>
              <a:t>Dextre</a:t>
            </a:r>
            <a:r>
              <a:rPr lang="en-US" sz="1100" dirty="0">
                <a:latin typeface="Arial Narrow" pitchFamily="34" charset="0"/>
                <a:cs typeface="Arial" pitchFamily="34" charset="0"/>
              </a:rPr>
              <a:t> bot is the first step in a long-term space-based man/</a:t>
            </a:r>
            <a:r>
              <a:rPr lang="en-US" sz="1100" dirty="0" err="1">
                <a:latin typeface="Arial Narrow" pitchFamily="34" charset="0"/>
                <a:cs typeface="Arial" pitchFamily="34" charset="0"/>
              </a:rPr>
              <a:t>mache</a:t>
            </a:r>
            <a:r>
              <a:rPr lang="en-US" sz="1100" dirty="0">
                <a:latin typeface="Arial Narrow" pitchFamily="34" charset="0"/>
                <a:cs typeface="Arial" pitchFamily="34" charset="0"/>
              </a:rPr>
              <a:t> partnership. '"The work we're doing now -- the robotics we're doing -- is what we're going to need ……………………..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4800" y="6107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Big document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788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(crew, 1)</a:t>
            </a:r>
          </a:p>
          <a:p>
            <a:pPr algn="ctr"/>
            <a:r>
              <a:rPr lang="en-US" dirty="0"/>
              <a:t>(of,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(space, 1)</a:t>
            </a:r>
          </a:p>
          <a:p>
            <a:pPr algn="ctr"/>
            <a:r>
              <a:rPr lang="en-US" dirty="0"/>
              <a:t>(shuttle, 1)</a:t>
            </a:r>
          </a:p>
          <a:p>
            <a:pPr algn="ctr"/>
            <a:r>
              <a:rPr lang="en-US" dirty="0"/>
              <a:t>(Endeavor, 1)</a:t>
            </a:r>
          </a:p>
          <a:p>
            <a:pPr algn="ctr"/>
            <a:r>
              <a:rPr lang="en-US" dirty="0"/>
              <a:t>(recently, 1)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1600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(crew, 1)</a:t>
            </a:r>
          </a:p>
          <a:p>
            <a:pPr algn="ctr"/>
            <a:r>
              <a:rPr lang="en-US" dirty="0"/>
              <a:t>(crew, 1)</a:t>
            </a:r>
          </a:p>
          <a:p>
            <a:pPr algn="ctr"/>
            <a:r>
              <a:rPr lang="en-US" dirty="0"/>
              <a:t>(space,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(shuttle, 1)</a:t>
            </a:r>
          </a:p>
          <a:p>
            <a:pPr algn="ctr"/>
            <a:r>
              <a:rPr lang="en-US" dirty="0"/>
              <a:t>(recently, 1)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1412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(crew, 2)</a:t>
            </a:r>
          </a:p>
          <a:p>
            <a:pPr algn="ctr"/>
            <a:r>
              <a:rPr lang="en-US" dirty="0"/>
              <a:t>(space, 1)</a:t>
            </a:r>
          </a:p>
          <a:p>
            <a:pPr algn="ctr"/>
            <a:r>
              <a:rPr lang="en-US" dirty="0"/>
              <a:t>(the, 3)</a:t>
            </a:r>
          </a:p>
          <a:p>
            <a:pPr algn="ctr"/>
            <a:r>
              <a:rPr lang="en-US" dirty="0"/>
              <a:t>(shuttle, 1)</a:t>
            </a:r>
          </a:p>
          <a:p>
            <a:pPr algn="ctr"/>
            <a:r>
              <a:rPr lang="en-US" dirty="0"/>
              <a:t>(recently, 1)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788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MAP:</a:t>
            </a:r>
          </a:p>
          <a:p>
            <a:pPr algn="ctr"/>
            <a:r>
              <a:rPr lang="en-US" sz="1400" dirty="0"/>
              <a:t>Read input and produces a set of key-value pairs</a:t>
            </a:r>
            <a:endParaRPr lang="en-US" b="1" dirty="0"/>
          </a:p>
        </p:txBody>
      </p:sp>
      <p:sp>
        <p:nvSpPr>
          <p:cNvPr id="56" name="Rectangle 55"/>
          <p:cNvSpPr/>
          <p:nvPr/>
        </p:nvSpPr>
        <p:spPr>
          <a:xfrm>
            <a:off x="41600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by key:</a:t>
            </a:r>
          </a:p>
          <a:p>
            <a:pPr algn="ctr"/>
            <a:r>
              <a:rPr lang="en-US" sz="1400" dirty="0"/>
              <a:t>Collect all pairs with same key</a:t>
            </a:r>
            <a:endParaRPr lang="en-US" b="1" dirty="0"/>
          </a:p>
        </p:txBody>
      </p:sp>
      <p:sp>
        <p:nvSpPr>
          <p:cNvPr id="57" name="Rectangle 56"/>
          <p:cNvSpPr/>
          <p:nvPr/>
        </p:nvSpPr>
        <p:spPr>
          <a:xfrm>
            <a:off x="61412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Reduce:</a:t>
            </a:r>
          </a:p>
          <a:p>
            <a:pPr algn="ctr"/>
            <a:r>
              <a:rPr lang="en-US" sz="1400" dirty="0"/>
              <a:t>Collect all values belonging to the key and output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3622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012196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Provided by the programmer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9800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Provided by the programmer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52907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434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</a:p>
        </p:txBody>
      </p:sp>
      <p:grpSp>
        <p:nvGrpSpPr>
          <p:cNvPr id="3" name="Group 68"/>
          <p:cNvGrpSpPr/>
          <p:nvPr/>
        </p:nvGrpSpPr>
        <p:grpSpPr>
          <a:xfrm>
            <a:off x="8001000" y="3200400"/>
            <a:ext cx="762000" cy="3200400"/>
            <a:chOff x="8001000" y="1752600"/>
            <a:chExt cx="762000" cy="3200400"/>
          </a:xfrm>
        </p:grpSpPr>
        <p:sp>
          <p:nvSpPr>
            <p:cNvPr id="64" name="TextBox 63"/>
            <p:cNvSpPr txBox="1"/>
            <p:nvPr/>
          </p:nvSpPr>
          <p:spPr>
            <a:xfrm rot="16200000">
              <a:off x="7070789" y="2911411"/>
              <a:ext cx="2686954" cy="369332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Sequentially read the data</a:t>
              </a:r>
            </a:p>
          </p:txBody>
        </p:sp>
        <p:sp>
          <p:nvSpPr>
            <p:cNvPr id="67" name="Down Arrow 66"/>
            <p:cNvSpPr/>
            <p:nvPr/>
          </p:nvSpPr>
          <p:spPr>
            <a:xfrm>
              <a:off x="8001000" y="1752600"/>
              <a:ext cx="762000" cy="3200400"/>
            </a:xfrm>
            <a:prstGeom prst="downArrow">
              <a:avLst/>
            </a:prstGeom>
            <a:ln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7119681" y="3059689"/>
              <a:ext cx="2542684" cy="369332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Only  </a:t>
              </a:r>
              <a:r>
                <a:rPr lang="en-US" dirty="0">
                  <a:solidFill>
                    <a:schemeClr val="bg1"/>
                  </a:solidFill>
                </a:rPr>
                <a:t>  sequential    reads</a:t>
              </a:r>
            </a:p>
          </p:txBody>
        </p:sp>
      </p:grpSp>
      <p:grpSp>
        <p:nvGrpSpPr>
          <p:cNvPr id="4" name="Group 76"/>
          <p:cNvGrpSpPr/>
          <p:nvPr/>
        </p:nvGrpSpPr>
        <p:grpSpPr>
          <a:xfrm>
            <a:off x="2102665" y="4056286"/>
            <a:ext cx="1707335" cy="1104600"/>
            <a:chOff x="179559" y="4370559"/>
            <a:chExt cx="1707335" cy="11046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0494" y="49385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80"/>
          <p:cNvGrpSpPr/>
          <p:nvPr/>
        </p:nvGrpSpPr>
        <p:grpSpPr>
          <a:xfrm>
            <a:off x="4114800" y="4371984"/>
            <a:ext cx="1707335" cy="782628"/>
            <a:chOff x="179559" y="4627743"/>
            <a:chExt cx="1707335" cy="78262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79559" y="54087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10494" y="462774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Group 84"/>
          <p:cNvGrpSpPr/>
          <p:nvPr/>
        </p:nvGrpSpPr>
        <p:grpSpPr>
          <a:xfrm>
            <a:off x="152400" y="4021245"/>
            <a:ext cx="1707335" cy="1104600"/>
            <a:chOff x="179559" y="4370559"/>
            <a:chExt cx="1707335" cy="1104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10494" y="491628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Group 97"/>
          <p:cNvGrpSpPr/>
          <p:nvPr/>
        </p:nvGrpSpPr>
        <p:grpSpPr>
          <a:xfrm>
            <a:off x="3810000" y="3886200"/>
            <a:ext cx="228600" cy="1600200"/>
            <a:chOff x="3810000" y="4114800"/>
            <a:chExt cx="228600" cy="1600200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H="1">
              <a:off x="3619500" y="4381500"/>
              <a:ext cx="6858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3505200" y="5181600"/>
              <a:ext cx="9144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3657600" y="4953000"/>
              <a:ext cx="5334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3733800" y="4495800"/>
              <a:ext cx="3810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941-68AA-544F-8ED6-FF5F7514B982}" type="datetime1">
              <a:rPr lang="en-US" smtClean="0"/>
              <a:t>9/20/2023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5" grpId="0"/>
      <p:bldP spid="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Using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05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map(key, value):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document name; value: text of the document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word w in value: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emit(w, 1)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09600" y="38100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reduce(key, values):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a word; value: an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over counts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result = 0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count v in values: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	result += v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emit(key, result)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C85F-EA7F-6A4A-8587-AA4EF5369B21}" type="datetime1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304800" y="1447800"/>
            <a:ext cx="5105400" cy="525780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 smtClean="0">
                <a:solidFill>
                  <a:schemeClr val="accent3"/>
                </a:solidFill>
              </a:rPr>
              <a:t>Programmer specifies:</a:t>
            </a:r>
          </a:p>
          <a:p>
            <a:pPr lvl="1"/>
            <a:r>
              <a:rPr lang="en-GB" dirty="0" smtClean="0"/>
              <a:t>Map and Reduce and input files</a:t>
            </a:r>
          </a:p>
          <a:p>
            <a:pPr lvl="0"/>
            <a:r>
              <a:rPr lang="en-GB" b="1" dirty="0" smtClean="0"/>
              <a:t>Workflow:</a:t>
            </a:r>
          </a:p>
          <a:p>
            <a:pPr lvl="1"/>
            <a:r>
              <a:rPr lang="en-GB" dirty="0" smtClean="0"/>
              <a:t>Read inputs as a set of key-value-pairs</a:t>
            </a:r>
          </a:p>
          <a:p>
            <a:pPr lvl="1"/>
            <a:r>
              <a:rPr lang="en-GB" b="1" dirty="0" smtClean="0">
                <a:solidFill>
                  <a:schemeClr val="accent2"/>
                </a:solidFill>
              </a:rPr>
              <a:t>Map</a:t>
            </a:r>
            <a:r>
              <a:rPr lang="en-GB" b="1" dirty="0" smtClean="0"/>
              <a:t> </a:t>
            </a:r>
            <a:r>
              <a:rPr lang="en-GB" dirty="0" smtClean="0"/>
              <a:t>transforms input </a:t>
            </a:r>
            <a:r>
              <a:rPr lang="en-GB" dirty="0" err="1" smtClean="0"/>
              <a:t>kv</a:t>
            </a:r>
            <a:r>
              <a:rPr lang="en-GB" dirty="0" smtClean="0"/>
              <a:t>-pairs into a new set of </a:t>
            </a:r>
            <a:r>
              <a:rPr lang="en-GB" dirty="0" err="1" smtClean="0"/>
              <a:t>k'v</a:t>
            </a:r>
            <a:r>
              <a:rPr lang="en-GB" dirty="0" smtClean="0"/>
              <a:t>'-pairs</a:t>
            </a:r>
          </a:p>
          <a:p>
            <a:pPr lvl="1"/>
            <a:r>
              <a:rPr lang="en-GB" dirty="0" smtClean="0"/>
              <a:t>Sorts &amp; Shuffles the </a:t>
            </a:r>
            <a:r>
              <a:rPr lang="en-GB" dirty="0" err="1" smtClean="0"/>
              <a:t>k'v</a:t>
            </a:r>
            <a:r>
              <a:rPr lang="en-GB" dirty="0" smtClean="0"/>
              <a:t>'-pairs to output nodes</a:t>
            </a:r>
          </a:p>
          <a:p>
            <a:pPr lvl="1"/>
            <a:r>
              <a:rPr lang="en-GB" dirty="0" smtClean="0"/>
              <a:t>All </a:t>
            </a:r>
            <a:r>
              <a:rPr lang="en-GB" dirty="0" err="1" smtClean="0"/>
              <a:t>k’v</a:t>
            </a:r>
            <a:r>
              <a:rPr lang="en-GB" dirty="0" smtClean="0"/>
              <a:t>’-pairs with a given k’ are sent to the same </a:t>
            </a:r>
            <a:r>
              <a:rPr lang="en-GB" b="1" dirty="0" smtClean="0">
                <a:solidFill>
                  <a:schemeClr val="accent4"/>
                </a:solidFill>
              </a:rPr>
              <a:t>reduce</a:t>
            </a:r>
            <a:endParaRPr lang="en-GB" dirty="0" smtClean="0"/>
          </a:p>
          <a:p>
            <a:pPr lvl="1"/>
            <a:r>
              <a:rPr lang="en-GB" b="1" dirty="0" smtClean="0">
                <a:solidFill>
                  <a:schemeClr val="accent4"/>
                </a:solidFill>
              </a:rPr>
              <a:t>Reduce</a:t>
            </a:r>
            <a:r>
              <a:rPr lang="en-GB" b="1" dirty="0" smtClean="0"/>
              <a:t> </a:t>
            </a:r>
            <a:r>
              <a:rPr lang="en-GB" dirty="0" smtClean="0"/>
              <a:t>processes all </a:t>
            </a:r>
            <a:r>
              <a:rPr lang="en-GB" dirty="0" err="1" smtClean="0"/>
              <a:t>k'v</a:t>
            </a:r>
            <a:r>
              <a:rPr lang="en-GB" dirty="0" smtClean="0"/>
              <a:t>'-pairs grouped by key into new </a:t>
            </a:r>
            <a:r>
              <a:rPr lang="en-GB" dirty="0" err="1" smtClean="0"/>
              <a:t>k''v</a:t>
            </a:r>
            <a:r>
              <a:rPr lang="en-GB" dirty="0" smtClean="0"/>
              <a:t>''-pairs</a:t>
            </a:r>
          </a:p>
          <a:p>
            <a:pPr lvl="1"/>
            <a:r>
              <a:rPr lang="en-GB" dirty="0" smtClean="0"/>
              <a:t>Write the resulting pairs to files</a:t>
            </a:r>
          </a:p>
          <a:p>
            <a:pPr lvl="8"/>
            <a:endParaRPr lang="en-GB" dirty="0" smtClean="0"/>
          </a:p>
          <a:p>
            <a:pPr lvl="0"/>
            <a:r>
              <a:rPr lang="en-GB" dirty="0" smtClean="0">
                <a:solidFill>
                  <a:schemeClr val="accent3"/>
                </a:solidFill>
              </a:rPr>
              <a:t>All phases are distributed with many tasks doing the work</a:t>
            </a:r>
          </a:p>
          <a:p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541963" y="1676400"/>
            <a:ext cx="566737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0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803900" y="2209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10200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Map 0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764338" y="1676400"/>
            <a:ext cx="56832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1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070725" y="2209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34163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Map 1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943850" y="1676400"/>
            <a:ext cx="56832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2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8205788" y="2209800"/>
            <a:ext cx="1587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13675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Map 2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716588" y="4267200"/>
            <a:ext cx="1004887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Reduce 0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7462838" y="4267200"/>
            <a:ext cx="1004887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Reduce 1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803900" y="3276600"/>
            <a:ext cx="34925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803900" y="3276600"/>
            <a:ext cx="21844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6148388" y="3276600"/>
            <a:ext cx="839787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026275" y="3276600"/>
            <a:ext cx="962025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6235700" y="3276600"/>
            <a:ext cx="20193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8026400" y="3276600"/>
            <a:ext cx="2286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867400" y="5486400"/>
            <a:ext cx="619125" cy="6096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Out 0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769225" y="5486400"/>
            <a:ext cx="53657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Out 1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196013" y="502920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8031163" y="502920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410200" y="3657600"/>
            <a:ext cx="3276600" cy="228600"/>
          </a:xfrm>
          <a:prstGeom prst="rect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629400" y="3581400"/>
            <a:ext cx="892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cs typeface="Arial" charset="0"/>
              </a:rPr>
              <a:t>Shuffle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MapReduce</a:t>
            </a:r>
            <a:r>
              <a:rPr lang="en-GB" dirty="0"/>
              <a:t>: Environment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GB" b="1" dirty="0" err="1">
                <a:solidFill>
                  <a:srgbClr val="0000FF"/>
                </a:solidFill>
              </a:rPr>
              <a:t>MapReduce</a:t>
            </a:r>
            <a:r>
              <a:rPr lang="en-GB" b="1" dirty="0">
                <a:solidFill>
                  <a:srgbClr val="0000FF"/>
                </a:solidFill>
              </a:rPr>
              <a:t> environment takes care of:</a:t>
            </a:r>
          </a:p>
          <a:p>
            <a:r>
              <a:rPr lang="en-GB" b="1" dirty="0">
                <a:solidFill>
                  <a:srgbClr val="008000"/>
                </a:solidFill>
              </a:rPr>
              <a:t>Partitioning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/>
              <a:t>the input data</a:t>
            </a:r>
          </a:p>
          <a:p>
            <a:r>
              <a:rPr lang="en-GB" b="1" dirty="0">
                <a:solidFill>
                  <a:srgbClr val="008000"/>
                </a:solidFill>
              </a:rPr>
              <a:t>Scheduling</a:t>
            </a:r>
            <a:r>
              <a:rPr lang="en-GB" dirty="0"/>
              <a:t> the program’s execution across a </a:t>
            </a:r>
            <a:br>
              <a:rPr lang="en-GB" dirty="0"/>
            </a:br>
            <a:r>
              <a:rPr lang="en-GB" dirty="0"/>
              <a:t>set of machines</a:t>
            </a:r>
          </a:p>
          <a:p>
            <a:r>
              <a:rPr lang="en-GB" dirty="0"/>
              <a:t>Performing the </a:t>
            </a:r>
            <a:r>
              <a:rPr lang="en-GB" b="1" dirty="0">
                <a:solidFill>
                  <a:srgbClr val="0000FF"/>
                </a:solidFill>
              </a:rPr>
              <a:t>group by key</a:t>
            </a:r>
            <a:r>
              <a:rPr lang="en-GB" dirty="0"/>
              <a:t> step</a:t>
            </a:r>
          </a:p>
          <a:p>
            <a:pPr lvl="1"/>
            <a:r>
              <a:rPr lang="en-GB" dirty="0"/>
              <a:t>In practice this </a:t>
            </a:r>
            <a:r>
              <a:rPr lang="en-GB" dirty="0" smtClean="0"/>
              <a:t>is </a:t>
            </a:r>
            <a:r>
              <a:rPr lang="en-GB" dirty="0"/>
              <a:t>the bottleneck</a:t>
            </a:r>
          </a:p>
          <a:p>
            <a:r>
              <a:rPr lang="en-GB" dirty="0"/>
              <a:t>Handling machine </a:t>
            </a:r>
            <a:r>
              <a:rPr lang="en-GB" b="1" dirty="0">
                <a:solidFill>
                  <a:srgbClr val="008000"/>
                </a:solidFill>
              </a:rPr>
              <a:t>failures</a:t>
            </a:r>
          </a:p>
          <a:p>
            <a:r>
              <a:rPr lang="en-GB" dirty="0"/>
              <a:t>Managing required inter-machine </a:t>
            </a:r>
            <a:r>
              <a:rPr lang="en-GB" b="1" dirty="0">
                <a:solidFill>
                  <a:srgbClr val="008000"/>
                </a:solidFill>
              </a:rPr>
              <a:t>communication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B7F0-1932-524B-AB55-4029798EFFE8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19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distribution?</a:t>
            </a:r>
          </a:p>
          <a:p>
            <a:pPr lvl="1"/>
            <a:r>
              <a:rPr lang="en-US" altLang="zh-TW" dirty="0" smtClean="0"/>
              <a:t>Big data: volume, velocity, variety</a:t>
            </a:r>
          </a:p>
          <a:p>
            <a:r>
              <a:rPr lang="en-US" altLang="zh-TW" dirty="0"/>
              <a:t>We need more storage space</a:t>
            </a:r>
          </a:p>
          <a:p>
            <a:pPr lvl="1"/>
            <a:r>
              <a:rPr lang="en-US" altLang="zh-TW" dirty="0"/>
              <a:t>Space efficiency</a:t>
            </a:r>
          </a:p>
          <a:p>
            <a:r>
              <a:rPr lang="en-US" altLang="zh-TW" dirty="0" smtClean="0"/>
              <a:t>We need more computing power</a:t>
            </a:r>
          </a:p>
          <a:p>
            <a:pPr lvl="1"/>
            <a:r>
              <a:rPr lang="en-US" altLang="zh-TW" dirty="0" smtClean="0"/>
              <a:t>Time efficiency</a:t>
            </a:r>
          </a:p>
          <a:p>
            <a:r>
              <a:rPr lang="en-US" altLang="zh-TW" dirty="0" smtClean="0"/>
              <a:t>We need more I/O throughput</a:t>
            </a:r>
          </a:p>
          <a:p>
            <a:pPr lvl="1"/>
            <a:r>
              <a:rPr lang="en-US" altLang="zh-TW" dirty="0" smtClean="0"/>
              <a:t>Inevitable because of the computer architecture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86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Failures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Map worker failure</a:t>
            </a:r>
          </a:p>
          <a:p>
            <a:pPr lvl="1"/>
            <a:r>
              <a:rPr lang="en-US" dirty="0"/>
              <a:t>Map tasks completed or in-progress at </a:t>
            </a:r>
            <a:br>
              <a:rPr lang="en-US" dirty="0"/>
            </a:br>
            <a:r>
              <a:rPr lang="en-US" dirty="0"/>
              <a:t>worker are reset to idle and rescheduled</a:t>
            </a:r>
          </a:p>
          <a:p>
            <a:pPr lvl="1"/>
            <a:r>
              <a:rPr lang="en-US" dirty="0"/>
              <a:t>Reduce workers are notified when map task is rescheduled on another worker</a:t>
            </a:r>
          </a:p>
          <a:p>
            <a:r>
              <a:rPr lang="en-US" b="1" dirty="0">
                <a:solidFill>
                  <a:srgbClr val="FF0066"/>
                </a:solidFill>
              </a:rPr>
              <a:t>Reduce worker failure</a:t>
            </a:r>
          </a:p>
          <a:p>
            <a:pPr lvl="1"/>
            <a:r>
              <a:rPr lang="en-US" dirty="0"/>
              <a:t>Only in-progress tasks are reset to idle and the reduce task is restarted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C184-53E3-7842-805B-5DC7087DD727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5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together…</a:t>
            </a:r>
            <a:endParaRPr lang="en-US" dirty="0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7244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47244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25908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6576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57150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6002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3" name="Straight Arrow Connector 53"/>
          <p:cNvCxnSpPr>
            <a:cxnSpLocks noChangeShapeType="1"/>
            <a:stCxn id="107" idx="2"/>
            <a:endCxn id="70" idx="0"/>
          </p:cNvCxnSpPr>
          <p:nvPr/>
        </p:nvCxnSpPr>
        <p:spPr bwMode="auto">
          <a:xfrm rot="5400000">
            <a:off x="2514600" y="2819400"/>
            <a:ext cx="1143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Arrow Connector 53"/>
          <p:cNvCxnSpPr>
            <a:cxnSpLocks noChangeShapeType="1"/>
            <a:stCxn id="107" idx="2"/>
            <a:endCxn id="82" idx="0"/>
          </p:cNvCxnSpPr>
          <p:nvPr/>
        </p:nvCxnSpPr>
        <p:spPr bwMode="auto">
          <a:xfrm rot="16200000" flipH="1">
            <a:off x="3543300" y="2781300"/>
            <a:ext cx="1143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Straight Arrow Connector 53"/>
          <p:cNvCxnSpPr>
            <a:cxnSpLocks noChangeShapeType="1"/>
            <a:stCxn id="107" idx="2"/>
            <a:endCxn id="94" idx="0"/>
          </p:cNvCxnSpPr>
          <p:nvPr/>
        </p:nvCxnSpPr>
        <p:spPr bwMode="auto">
          <a:xfrm rot="16200000" flipH="1">
            <a:off x="4572000" y="1752600"/>
            <a:ext cx="1143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53"/>
          <p:cNvCxnSpPr>
            <a:cxnSpLocks noChangeShapeType="1"/>
            <a:stCxn id="109" idx="2"/>
            <a:endCxn id="79" idx="0"/>
          </p:cNvCxnSpPr>
          <p:nvPr/>
        </p:nvCxnSpPr>
        <p:spPr bwMode="auto">
          <a:xfrm rot="5400000">
            <a:off x="3771900" y="1562100"/>
            <a:ext cx="762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53"/>
          <p:cNvCxnSpPr>
            <a:cxnSpLocks noChangeShapeType="1"/>
            <a:stCxn id="109" idx="2"/>
            <a:endCxn id="91" idx="0"/>
          </p:cNvCxnSpPr>
          <p:nvPr/>
        </p:nvCxnSpPr>
        <p:spPr bwMode="auto">
          <a:xfrm rot="5400000">
            <a:off x="4800600" y="2590800"/>
            <a:ext cx="762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53"/>
          <p:cNvCxnSpPr>
            <a:cxnSpLocks noChangeShapeType="1"/>
            <a:stCxn id="109" idx="2"/>
            <a:endCxn id="103" idx="0"/>
          </p:cNvCxnSpPr>
          <p:nvPr/>
        </p:nvCxnSpPr>
        <p:spPr bwMode="auto">
          <a:xfrm rot="16200000" flipH="1">
            <a:off x="5829300" y="2628900"/>
            <a:ext cx="762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526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17526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17526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72" name="Flowchart: Magnetic Disk 36"/>
          <p:cNvSpPr>
            <a:spLocks noChangeArrowheads="1"/>
          </p:cNvSpPr>
          <p:nvPr/>
        </p:nvSpPr>
        <p:spPr bwMode="auto">
          <a:xfrm>
            <a:off x="20229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Flowchart: Magnetic Disk 37"/>
          <p:cNvSpPr>
            <a:spLocks noChangeArrowheads="1"/>
          </p:cNvSpPr>
          <p:nvPr/>
        </p:nvSpPr>
        <p:spPr bwMode="auto">
          <a:xfrm>
            <a:off x="2556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4" name="Straight Connector 38"/>
          <p:cNvCxnSpPr>
            <a:cxnSpLocks noChangeShapeType="1"/>
          </p:cNvCxnSpPr>
          <p:nvPr/>
        </p:nvCxnSpPr>
        <p:spPr bwMode="auto">
          <a:xfrm rot="5400000">
            <a:off x="17562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5" name="Straight Connector 39"/>
          <p:cNvCxnSpPr>
            <a:cxnSpLocks noChangeShapeType="1"/>
            <a:endCxn id="72" idx="2"/>
          </p:cNvCxnSpPr>
          <p:nvPr/>
        </p:nvCxnSpPr>
        <p:spPr bwMode="auto">
          <a:xfrm>
            <a:off x="18705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6" name="Straight Connector 40"/>
          <p:cNvCxnSpPr>
            <a:cxnSpLocks noChangeShapeType="1"/>
          </p:cNvCxnSpPr>
          <p:nvPr/>
        </p:nvCxnSpPr>
        <p:spPr bwMode="auto">
          <a:xfrm rot="5400000">
            <a:off x="22896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7" name="Straight Connector 41"/>
          <p:cNvCxnSpPr>
            <a:cxnSpLocks noChangeShapeType="1"/>
          </p:cNvCxnSpPr>
          <p:nvPr/>
        </p:nvCxnSpPr>
        <p:spPr bwMode="auto">
          <a:xfrm>
            <a:off x="24039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30135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7526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6002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8100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38100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38100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84" name="Flowchart: Magnetic Disk 36"/>
          <p:cNvSpPr>
            <a:spLocks noChangeArrowheads="1"/>
          </p:cNvSpPr>
          <p:nvPr/>
        </p:nvSpPr>
        <p:spPr bwMode="auto">
          <a:xfrm>
            <a:off x="4080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Flowchart: Magnetic Disk 37"/>
          <p:cNvSpPr>
            <a:spLocks noChangeArrowheads="1"/>
          </p:cNvSpPr>
          <p:nvPr/>
        </p:nvSpPr>
        <p:spPr bwMode="auto">
          <a:xfrm>
            <a:off x="4613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6" name="Straight Connector 38"/>
          <p:cNvCxnSpPr>
            <a:cxnSpLocks noChangeShapeType="1"/>
          </p:cNvCxnSpPr>
          <p:nvPr/>
        </p:nvCxnSpPr>
        <p:spPr bwMode="auto">
          <a:xfrm rot="5400000">
            <a:off x="38136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7" name="Straight Connector 39"/>
          <p:cNvCxnSpPr>
            <a:cxnSpLocks noChangeShapeType="1"/>
            <a:endCxn id="84" idx="2"/>
          </p:cNvCxnSpPr>
          <p:nvPr/>
        </p:nvCxnSpPr>
        <p:spPr bwMode="auto">
          <a:xfrm>
            <a:off x="39279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8" name="Straight Connector 40"/>
          <p:cNvCxnSpPr>
            <a:cxnSpLocks noChangeShapeType="1"/>
          </p:cNvCxnSpPr>
          <p:nvPr/>
        </p:nvCxnSpPr>
        <p:spPr bwMode="auto">
          <a:xfrm rot="5400000">
            <a:off x="43470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9" name="Straight Connector 41"/>
          <p:cNvCxnSpPr>
            <a:cxnSpLocks noChangeShapeType="1"/>
          </p:cNvCxnSpPr>
          <p:nvPr/>
        </p:nvCxnSpPr>
        <p:spPr bwMode="auto">
          <a:xfrm>
            <a:off x="44613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90" name="TextBox 42"/>
          <p:cNvSpPr txBox="1">
            <a:spLocks noChangeArrowheads="1"/>
          </p:cNvSpPr>
          <p:nvPr/>
        </p:nvSpPr>
        <p:spPr bwMode="auto">
          <a:xfrm>
            <a:off x="50709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8100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6576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58674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58674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58674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96" name="Flowchart: Magnetic Disk 36"/>
          <p:cNvSpPr>
            <a:spLocks noChangeArrowheads="1"/>
          </p:cNvSpPr>
          <p:nvPr/>
        </p:nvSpPr>
        <p:spPr bwMode="auto">
          <a:xfrm>
            <a:off x="6137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Flowchart: Magnetic Disk 37"/>
          <p:cNvSpPr>
            <a:spLocks noChangeArrowheads="1"/>
          </p:cNvSpPr>
          <p:nvPr/>
        </p:nvSpPr>
        <p:spPr bwMode="auto">
          <a:xfrm>
            <a:off x="66711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8" name="Straight Connector 38"/>
          <p:cNvCxnSpPr>
            <a:cxnSpLocks noChangeShapeType="1"/>
          </p:cNvCxnSpPr>
          <p:nvPr/>
        </p:nvCxnSpPr>
        <p:spPr bwMode="auto">
          <a:xfrm rot="5400000">
            <a:off x="58710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99" name="Straight Connector 39"/>
          <p:cNvCxnSpPr>
            <a:cxnSpLocks noChangeShapeType="1"/>
            <a:endCxn id="96" idx="2"/>
          </p:cNvCxnSpPr>
          <p:nvPr/>
        </p:nvCxnSpPr>
        <p:spPr bwMode="auto">
          <a:xfrm>
            <a:off x="59853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0" name="Straight Connector 40"/>
          <p:cNvCxnSpPr>
            <a:cxnSpLocks noChangeShapeType="1"/>
          </p:cNvCxnSpPr>
          <p:nvPr/>
        </p:nvCxnSpPr>
        <p:spPr bwMode="auto">
          <a:xfrm rot="5400000">
            <a:off x="64044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1" name="Straight Connector 41"/>
          <p:cNvCxnSpPr>
            <a:cxnSpLocks noChangeShapeType="1"/>
          </p:cNvCxnSpPr>
          <p:nvPr/>
        </p:nvCxnSpPr>
        <p:spPr bwMode="auto">
          <a:xfrm>
            <a:off x="65187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71283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8674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7150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25908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25908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27432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47244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 submission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48768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953000" y="6400800"/>
            <a:ext cx="40407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(Not Quite… We’ll come back to YARN later)</a:t>
            </a:r>
            <a:endParaRPr lang="en-US" sz="105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7323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Major Differences between Hadoop 1 and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HDFS Federation</a:t>
            </a:r>
          </a:p>
          <a:p>
            <a:r>
              <a:rPr lang="en-US" altLang="zh-TW" dirty="0" smtClean="0"/>
              <a:t>Resource manager YARN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99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Hadoop 2: HDFS Federation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major components in HDFS</a:t>
            </a:r>
          </a:p>
          <a:p>
            <a:pPr lvl="1"/>
            <a:r>
              <a:rPr lang="en-US" altLang="zh-TW" dirty="0" smtClean="0"/>
              <a:t>Namespaces</a:t>
            </a:r>
          </a:p>
          <a:p>
            <a:pPr lvl="1"/>
            <a:r>
              <a:rPr lang="en-US" altLang="zh-TW" dirty="0" smtClean="0"/>
              <a:t>Blocks storage service</a:t>
            </a:r>
          </a:p>
          <a:p>
            <a:r>
              <a:rPr lang="en-US" altLang="zh-TW" dirty="0" smtClean="0"/>
              <a:t>Hadoop 1</a:t>
            </a:r>
          </a:p>
          <a:p>
            <a:pPr lvl="1"/>
            <a:r>
              <a:rPr lang="en-US" altLang="zh-TW" dirty="0" smtClean="0"/>
              <a:t>A single </a:t>
            </a:r>
            <a:r>
              <a:rPr lang="en-US" altLang="zh-TW" dirty="0" err="1" smtClean="0"/>
              <a:t>namenode</a:t>
            </a:r>
            <a:r>
              <a:rPr lang="en-US" altLang="zh-TW" dirty="0" smtClean="0"/>
              <a:t> manages the entire namespace</a:t>
            </a:r>
          </a:p>
          <a:p>
            <a:r>
              <a:rPr lang="en-US" altLang="zh-TW" dirty="0" smtClean="0"/>
              <a:t>HDFS federation</a:t>
            </a:r>
          </a:p>
          <a:p>
            <a:pPr lvl="1"/>
            <a:r>
              <a:rPr lang="en-US" altLang="zh-TW" dirty="0" smtClean="0"/>
              <a:t>Multiple </a:t>
            </a:r>
            <a:r>
              <a:rPr lang="en-US" altLang="zh-TW" dirty="0" err="1" smtClean="0"/>
              <a:t>namenode</a:t>
            </a:r>
            <a:r>
              <a:rPr lang="en-US" altLang="zh-TW" smtClean="0"/>
              <a:t> servers </a:t>
            </a:r>
            <a:r>
              <a:rPr lang="en-US" altLang="zh-TW" dirty="0" smtClean="0"/>
              <a:t>manage namespaces</a:t>
            </a:r>
          </a:p>
          <a:p>
            <a:pPr lvl="1"/>
            <a:r>
              <a:rPr lang="en-US" altLang="zh-TW" dirty="0" smtClean="0"/>
              <a:t>Horizontal scaling, performance improvement, multiple namespaces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29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Hadoop 2: YARN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Brings significant performance improvements for some applications</a:t>
            </a:r>
          </a:p>
          <a:p>
            <a:r>
              <a:rPr lang="en-US" altLang="zh-TW" dirty="0" smtClean="0"/>
              <a:t>Supports additional processing models</a:t>
            </a:r>
          </a:p>
          <a:p>
            <a:r>
              <a:rPr lang="en-US" altLang="zh-TW" dirty="0" smtClean="0"/>
              <a:t>Implements a more flexible execution engine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88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YARN: from Hadoop 2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7" y="1600200"/>
            <a:ext cx="7296048" cy="4516042"/>
          </a:xfrm>
        </p:spPr>
      </p:pic>
    </p:spTree>
    <p:extLst>
      <p:ext uri="{BB962C8B-B14F-4D97-AF65-F5344CB8AC3E}">
        <p14:creationId xmlns:p14="http://schemas.microsoft.com/office/powerpoint/2010/main" val="5855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YARN?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resource manager separated from MapReduce in Hadoop 1</a:t>
            </a:r>
          </a:p>
          <a:p>
            <a:r>
              <a:rPr lang="en-US" altLang="zh-TW" dirty="0" smtClean="0"/>
              <a:t>The operating system of Hadoop</a:t>
            </a:r>
          </a:p>
          <a:p>
            <a:pPr lvl="1"/>
            <a:r>
              <a:rPr lang="en-US" altLang="zh-TW" dirty="0" smtClean="0"/>
              <a:t>Managing and monitoring workloads</a:t>
            </a:r>
          </a:p>
          <a:p>
            <a:pPr lvl="1"/>
            <a:r>
              <a:rPr lang="en-US" altLang="zh-TW" dirty="0" smtClean="0"/>
              <a:t>Maintaining a multi-tenant environment</a:t>
            </a:r>
          </a:p>
          <a:p>
            <a:pPr lvl="1"/>
            <a:r>
              <a:rPr lang="en-US" altLang="zh-TW" dirty="0" smtClean="0"/>
              <a:t>Implementing security controls</a:t>
            </a:r>
          </a:p>
          <a:p>
            <a:pPr lvl="1"/>
            <a:r>
              <a:rPr lang="en-US" altLang="zh-TW" dirty="0" smtClean="0"/>
              <a:t>Managing high-availability features of Hadoop</a:t>
            </a:r>
          </a:p>
          <a:p>
            <a:r>
              <a:rPr lang="en-US" altLang="zh-TW" dirty="0" smtClean="0"/>
              <a:t>No longer limited to the I/O intensive, high-latency MapReduce model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36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Spark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MapReduce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Two major limitations of MapReduce:  </a:t>
            </a:r>
          </a:p>
          <a:p>
            <a:pPr lvl="1"/>
            <a:r>
              <a:rPr lang="en-US" dirty="0"/>
              <a:t>Difficultly of programming directly in MR </a:t>
            </a:r>
          </a:p>
          <a:p>
            <a:pPr lvl="2"/>
            <a:r>
              <a:rPr lang="en-US" dirty="0"/>
              <a:t>Many problems aren’t easily described as map-reduce</a:t>
            </a:r>
          </a:p>
          <a:p>
            <a:pPr lvl="1"/>
            <a:r>
              <a:rPr lang="en-US" dirty="0"/>
              <a:t>Performance bottlenecks, or batch not fitting the use cases </a:t>
            </a:r>
          </a:p>
          <a:p>
            <a:pPr lvl="2"/>
            <a:r>
              <a:rPr lang="en-US" dirty="0"/>
              <a:t>Persistence to disk typically slower than in-memory work</a:t>
            </a:r>
          </a:p>
          <a:p>
            <a:pPr lvl="2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In short, MR doesn’t compose well for large applications</a:t>
            </a:r>
          </a:p>
          <a:p>
            <a:pPr lvl="1"/>
            <a:r>
              <a:rPr lang="en-US" dirty="0"/>
              <a:t>Many times one needs to chain multiple map-reduce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E3F7-C222-0A4A-99AE-2783E0255C0F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Data-Flow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MapReduce uses two “ranks” of tasks:</a:t>
            </a:r>
            <a:r>
              <a:rPr lang="en-US" dirty="0">
                <a:solidFill>
                  <a:srgbClr val="FF0066"/>
                </a:solidFill>
              </a:rPr>
              <a:t> </a:t>
            </a:r>
            <a:br>
              <a:rPr lang="en-US" dirty="0">
                <a:solidFill>
                  <a:srgbClr val="FF0066"/>
                </a:solidFill>
              </a:rPr>
            </a:br>
            <a:r>
              <a:rPr lang="en-US" dirty="0"/>
              <a:t>One for </a:t>
            </a:r>
            <a:r>
              <a:rPr lang="en-US" dirty="0" smtClean="0"/>
              <a:t>Map, </a:t>
            </a:r>
            <a:r>
              <a:rPr lang="en-US" dirty="0"/>
              <a:t>the second for Reduce</a:t>
            </a:r>
          </a:p>
          <a:p>
            <a:pPr lvl="1"/>
            <a:r>
              <a:rPr lang="en-US" dirty="0"/>
              <a:t>Data flows from the first rank to the second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Data-Flow Systems generalize this in two ways: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Allow any number of tasks/ranks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Allow functions other than Map and Reduce</a:t>
            </a:r>
          </a:p>
          <a:p>
            <a:pPr lvl="1"/>
            <a:r>
              <a:rPr lang="en-US" dirty="0"/>
              <a:t>As long as data flow is in one direction only, we can have the blocking property and allow recovery of tasks rather than whole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EBB2-83F8-2445-8CCF-69B5FC99501C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1321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Divide and Conquer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6764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“Work”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anchor="ctr"/>
          <a:lstStyle/>
          <a:p>
            <a:pPr algn="ctr"/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w</a:t>
            </a:r>
            <a:r>
              <a:rPr lang="en-US" sz="1800" b="0" i="1" baseline="-25000">
                <a:solidFill>
                  <a:schemeClr val="bg2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504407" y="2439194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572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286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04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anchor="ctr"/>
          <a:lstStyle/>
          <a:p>
            <a:pPr algn="ctr"/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w</a:t>
            </a:r>
            <a:r>
              <a:rPr lang="en-US" sz="1800" b="0" i="1" baseline="-25000">
                <a:solidFill>
                  <a:schemeClr val="bg2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anchor="ctr"/>
          <a:lstStyle/>
          <a:p>
            <a:pPr algn="ctr"/>
            <a:r>
              <a:rPr lang="en-US" sz="1800" b="0" i="1" dirty="0">
                <a:solidFill>
                  <a:schemeClr val="bg2"/>
                </a:solidFill>
                <a:latin typeface="Gill Sans"/>
                <a:cs typeface="Gill Sans"/>
              </a:rPr>
              <a:t>w</a:t>
            </a:r>
            <a:r>
              <a:rPr lang="en-US" sz="1800" b="0" i="1" baseline="-25000" dirty="0">
                <a:solidFill>
                  <a:schemeClr val="bg2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anchor="ctr"/>
          <a:lstStyle/>
          <a:p>
            <a:pPr algn="ctr"/>
            <a:r>
              <a:rPr lang="en-US" sz="1800" b="0" i="1" dirty="0">
                <a:solidFill>
                  <a:schemeClr val="bg2"/>
                </a:solidFill>
                <a:latin typeface="Gill Sans"/>
                <a:cs typeface="Gill Sans"/>
              </a:rPr>
              <a:t>r</a:t>
            </a:r>
            <a:r>
              <a:rPr lang="en-US" sz="1800" b="0" i="1" baseline="-25000" dirty="0">
                <a:solidFill>
                  <a:schemeClr val="bg2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anchor="ctr"/>
          <a:lstStyle/>
          <a:p>
            <a:pPr algn="ctr"/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r</a:t>
            </a:r>
            <a:r>
              <a:rPr lang="en-US" sz="1800" b="0" i="1" baseline="-25000">
                <a:solidFill>
                  <a:schemeClr val="bg2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anchor="ctr"/>
          <a:lstStyle/>
          <a:p>
            <a:pPr algn="ctr"/>
            <a:r>
              <a:rPr lang="en-US" sz="1800" b="0" i="1" dirty="0">
                <a:solidFill>
                  <a:schemeClr val="bg2"/>
                </a:solidFill>
                <a:latin typeface="Gill Sans"/>
                <a:cs typeface="Gill Sans"/>
              </a:rPr>
              <a:t>r</a:t>
            </a:r>
            <a:r>
              <a:rPr lang="en-US" sz="1800" b="0" i="1" baseline="-25000" dirty="0">
                <a:solidFill>
                  <a:schemeClr val="bg2"/>
                </a:solidFill>
                <a:latin typeface="Gill Sans"/>
                <a:cs typeface="Gill Sans"/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5059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180807" y="3656806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53340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“Result”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505994" y="48760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572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2286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447800" y="3429000"/>
            <a:ext cx="12192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worker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200400" y="3429000"/>
            <a:ext cx="12192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worker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4876800" y="3429000"/>
            <a:ext cx="12192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worker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48388" y="1752600"/>
            <a:ext cx="144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96000" y="5176838"/>
            <a:ext cx="1523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414294" y="2704306"/>
            <a:ext cx="839788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6415088" y="4760913"/>
            <a:ext cx="839787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848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Spark: Most Popular </a:t>
            </a:r>
            <a:r>
              <a:rPr lang="en-US"/>
              <a:t>Data-Flow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Expressive computing system, not limited to the map-reduce model</a:t>
            </a:r>
          </a:p>
          <a:p>
            <a:pPr lvl="8"/>
            <a:endParaRPr lang="en-US" dirty="0"/>
          </a:p>
          <a:p>
            <a:r>
              <a:rPr lang="en-US" b="1" dirty="0"/>
              <a:t>Additions to MapReduce model: </a:t>
            </a:r>
          </a:p>
          <a:p>
            <a:pPr lvl="1"/>
            <a:r>
              <a:rPr lang="en-US" dirty="0"/>
              <a:t>Fast data sharing </a:t>
            </a:r>
          </a:p>
          <a:p>
            <a:pPr lvl="2"/>
            <a:r>
              <a:rPr lang="en-US" dirty="0"/>
              <a:t>Avoids saving intermediate results to disk</a:t>
            </a:r>
          </a:p>
          <a:p>
            <a:pPr lvl="2"/>
            <a:r>
              <a:rPr lang="en-US" dirty="0"/>
              <a:t>Caches data for repetitive queries </a:t>
            </a:r>
            <a:r>
              <a:rPr lang="en-US" sz="2000" dirty="0"/>
              <a:t>(e.g. for machine learning)</a:t>
            </a:r>
          </a:p>
          <a:p>
            <a:pPr lvl="1"/>
            <a:r>
              <a:rPr lang="en-US" dirty="0"/>
              <a:t>General execution graphs (DAGs)</a:t>
            </a:r>
          </a:p>
          <a:p>
            <a:pPr lvl="1"/>
            <a:r>
              <a:rPr lang="en-US" dirty="0"/>
              <a:t>Richer functions than just map and reduce</a:t>
            </a:r>
          </a:p>
          <a:p>
            <a:pPr lvl="8"/>
            <a:endParaRPr lang="en-US" sz="1400" dirty="0"/>
          </a:p>
          <a:p>
            <a:r>
              <a:rPr lang="en-US" dirty="0"/>
              <a:t>Compatible with Hadoop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9C6A-19C0-2640-8B32-D2E4DC948E70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Spark Architecture</a:t>
            </a:r>
            <a:endParaRPr lang="zh-TW" altLang="en-US" dirty="0"/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11" y="2321984"/>
            <a:ext cx="6402779" cy="3072474"/>
          </a:xfrm>
        </p:spPr>
      </p:pic>
    </p:spTree>
    <p:extLst>
      <p:ext uri="{BB962C8B-B14F-4D97-AF65-F5344CB8AC3E}">
        <p14:creationId xmlns:p14="http://schemas.microsoft.com/office/powerpoint/2010/main" val="30906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Spark applications</a:t>
            </a:r>
          </a:p>
          <a:p>
            <a:pPr lvl="1"/>
            <a:r>
              <a:rPr lang="en-US" altLang="zh-TW" dirty="0" smtClean="0"/>
              <a:t>Independent sets of processes on a cluster, coordinated by the </a:t>
            </a:r>
            <a:r>
              <a:rPr lang="en-US" altLang="zh-TW" dirty="0" err="1" smtClean="0"/>
              <a:t>SparkContext</a:t>
            </a:r>
            <a:r>
              <a:rPr lang="en-US" altLang="zh-TW" dirty="0" smtClean="0"/>
              <a:t> object in main (Driver) program</a:t>
            </a:r>
          </a:p>
          <a:p>
            <a:r>
              <a:rPr lang="en-US" altLang="zh-TW" dirty="0" smtClean="0"/>
              <a:t>Cluster managers</a:t>
            </a:r>
          </a:p>
          <a:p>
            <a:pPr lvl="1"/>
            <a:r>
              <a:rPr lang="en-US" altLang="zh-TW" dirty="0" smtClean="0"/>
              <a:t>Allocate resources across applications</a:t>
            </a:r>
          </a:p>
          <a:p>
            <a:r>
              <a:rPr lang="en-US" altLang="zh-TW" dirty="0" smtClean="0"/>
              <a:t>Executors</a:t>
            </a:r>
          </a:p>
          <a:p>
            <a:pPr lvl="1"/>
            <a:r>
              <a:rPr lang="en-US" altLang="zh-TW" dirty="0" smtClean="0"/>
              <a:t>Processes that run computations and store data</a:t>
            </a:r>
          </a:p>
          <a:p>
            <a:pPr lvl="1"/>
            <a:r>
              <a:rPr lang="en-US" altLang="zh-TW" dirty="0" smtClean="0"/>
              <a:t>Spark sends your application code (JAR or python files) to executors, and </a:t>
            </a:r>
            <a:r>
              <a:rPr lang="en-US" altLang="zh-TW" dirty="0" err="1" smtClean="0"/>
              <a:t>SparkContext</a:t>
            </a:r>
            <a:r>
              <a:rPr lang="en-US" altLang="zh-TW" dirty="0" smtClean="0"/>
              <a:t> sends tasks to executors to run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57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Note about the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Each application has its own executor processes</a:t>
            </a:r>
          </a:p>
          <a:p>
            <a:pPr lvl="1"/>
            <a:r>
              <a:rPr lang="en-US" altLang="zh-TW" dirty="0" smtClean="0"/>
              <a:t>Benefit: isolating applications from each other</a:t>
            </a:r>
          </a:p>
          <a:p>
            <a:pPr lvl="1"/>
            <a:r>
              <a:rPr lang="en-US" altLang="zh-TW" dirty="0" smtClean="0"/>
              <a:t>Cons: data cannot be shared across different applications without writing to external storage</a:t>
            </a:r>
          </a:p>
          <a:p>
            <a:r>
              <a:rPr lang="en-US" altLang="zh-TW" dirty="0"/>
              <a:t>Spark is agnostic to the underlying cluster </a:t>
            </a:r>
            <a:r>
              <a:rPr lang="en-US" altLang="zh-TW" dirty="0" smtClean="0"/>
              <a:t>manager</a:t>
            </a:r>
          </a:p>
          <a:p>
            <a:r>
              <a:rPr lang="en-US" altLang="zh-TW" dirty="0" smtClean="0"/>
              <a:t>Driver program must </a:t>
            </a:r>
            <a:r>
              <a:rPr lang="en-US" altLang="zh-TW" dirty="0"/>
              <a:t>listen for and accept incoming connections from its </a:t>
            </a:r>
            <a:r>
              <a:rPr lang="en-US" altLang="zh-TW" dirty="0" smtClean="0"/>
              <a:t>executors </a:t>
            </a:r>
            <a:r>
              <a:rPr lang="en-US" altLang="zh-TW" dirty="0"/>
              <a:t>throughout its </a:t>
            </a:r>
            <a:r>
              <a:rPr lang="en-US" altLang="zh-TW" dirty="0" smtClean="0"/>
              <a:t>lifetime</a:t>
            </a:r>
          </a:p>
          <a:p>
            <a:pPr lvl="1"/>
            <a:r>
              <a:rPr lang="en-US" altLang="zh-TW" dirty="0" smtClean="0"/>
              <a:t>Driver must be network addressable from the workers</a:t>
            </a:r>
          </a:p>
          <a:p>
            <a:r>
              <a:rPr lang="en-US" altLang="zh-TW" dirty="0" smtClean="0"/>
              <a:t>Driver program should be run close to the worker nodes, since it schedules tasks on the cluster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0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Cluster Manager Types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Standalone</a:t>
            </a:r>
            <a:r>
              <a:rPr lang="en-US" altLang="zh-TW" dirty="0" smtClean="0"/>
              <a:t>: a simple cluster manager included in Spark</a:t>
            </a:r>
          </a:p>
          <a:p>
            <a:pPr lvl="1"/>
            <a:r>
              <a:rPr lang="en-US" altLang="zh-TW" dirty="0" smtClean="0"/>
              <a:t>Faster job startup, but</a:t>
            </a:r>
            <a:r>
              <a:rPr lang="en-US" altLang="zh-TW" dirty="0"/>
              <a:t> it doesn’t support communication with an HDFS secured with Kerberos authentication protocol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0000FF"/>
                </a:solidFill>
              </a:rPr>
              <a:t>Apache </a:t>
            </a:r>
            <a:r>
              <a:rPr lang="en-US" altLang="zh-TW" dirty="0" err="1" smtClean="0">
                <a:solidFill>
                  <a:srgbClr val="0000FF"/>
                </a:solidFill>
              </a:rPr>
              <a:t>Mesos</a:t>
            </a:r>
            <a:r>
              <a:rPr lang="en-US" altLang="zh-TW" dirty="0" smtClean="0"/>
              <a:t>: a general cluster manager that can also runs Hadoop MapReduce</a:t>
            </a:r>
          </a:p>
          <a:p>
            <a:pPr lvl="1"/>
            <a:r>
              <a:rPr lang="en-US" altLang="zh-TW" dirty="0" smtClean="0"/>
              <a:t>A</a:t>
            </a:r>
            <a:r>
              <a:rPr lang="en-US" altLang="zh-TW" dirty="0"/>
              <a:t> scalable and fault-tolerant “distributed systems kernel” written in C</a:t>
            </a:r>
            <a:r>
              <a:rPr lang="en-US" altLang="zh-TW" dirty="0" smtClean="0"/>
              <a:t>++, which also </a:t>
            </a:r>
            <a:r>
              <a:rPr lang="en-US" altLang="zh-TW" dirty="0"/>
              <a:t>supports C++ and Python </a:t>
            </a:r>
            <a:r>
              <a:rPr lang="en-US" altLang="zh-TW" dirty="0" smtClean="0"/>
              <a:t>applications</a:t>
            </a:r>
          </a:p>
          <a:p>
            <a:pPr lvl="1"/>
            <a:r>
              <a:rPr lang="en-US" altLang="zh-TW" dirty="0" smtClean="0"/>
              <a:t>It</a:t>
            </a:r>
            <a:r>
              <a:rPr lang="en-US" altLang="zh-TW" dirty="0"/>
              <a:t> is actually a “scheduler of scheduler frameworks” because of its two-level scheduling architecture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0000FF"/>
                </a:solidFill>
              </a:rPr>
              <a:t>Hadoop YARN</a:t>
            </a:r>
            <a:r>
              <a:rPr lang="en-US" altLang="zh-TW" dirty="0" smtClean="0"/>
              <a:t>: resource manager in Hadoop 2</a:t>
            </a:r>
          </a:p>
          <a:p>
            <a:pPr lvl="1"/>
            <a:r>
              <a:rPr lang="en-US" altLang="zh-TW" dirty="0"/>
              <a:t>YARN lets you run different types of Java applications, not just </a:t>
            </a:r>
            <a:r>
              <a:rPr lang="en-US" altLang="zh-TW" dirty="0" smtClean="0"/>
              <a:t>Spark</a:t>
            </a:r>
          </a:p>
          <a:p>
            <a:pPr lvl="1"/>
            <a:r>
              <a:rPr lang="en-US" altLang="zh-TW" dirty="0" smtClean="0"/>
              <a:t>It also </a:t>
            </a:r>
            <a:r>
              <a:rPr lang="en-US" altLang="zh-TW" dirty="0"/>
              <a:t>provides methods for isolating and prioritizing applications among users and </a:t>
            </a:r>
            <a:r>
              <a:rPr lang="en-US" altLang="zh-TW" dirty="0" smtClean="0"/>
              <a:t>organizations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only cluster type that supports Kerberos-secured </a:t>
            </a:r>
            <a:r>
              <a:rPr lang="en-US" altLang="zh-TW" dirty="0" smtClean="0"/>
              <a:t>HDFS</a:t>
            </a:r>
          </a:p>
          <a:p>
            <a:pPr lvl="1"/>
            <a:r>
              <a:rPr lang="en-US" altLang="zh-TW" dirty="0" smtClean="0"/>
              <a:t>You </a:t>
            </a:r>
            <a:r>
              <a:rPr lang="en-US" altLang="zh-TW" dirty="0"/>
              <a:t>don’t have to install Spark on all nodes in the cluster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74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Spark Standalone Cluster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deploy modes for Spark Standalone cluster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Client</a:t>
            </a:r>
            <a:r>
              <a:rPr lang="en-US" altLang="zh-TW" dirty="0" smtClean="0"/>
              <a:t> mode: driver is launched in the same process as the client that submits the application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Cluster</a:t>
            </a:r>
            <a:r>
              <a:rPr lang="en-US" altLang="zh-TW" dirty="0" smtClean="0"/>
              <a:t> mode: driver is launched from one of the Worker processes in the cluster, and the client exits as soon as it fulfills its submission of application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17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Client mode vs. Cluster mode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28D-17BF-3E4D-8186-12B40FA58415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CS246: Mining Massive Datasets, http://cs246.stanford.edu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1" y="2090850"/>
            <a:ext cx="4318000" cy="32689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821588"/>
            <a:ext cx="3420536" cy="38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Spark on YARN cluster mode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455413"/>
            <a:ext cx="6400800" cy="4805616"/>
          </a:xfrm>
        </p:spPr>
      </p:pic>
    </p:spTree>
    <p:extLst>
      <p:ext uri="{BB962C8B-B14F-4D97-AF65-F5344CB8AC3E}">
        <p14:creationId xmlns:p14="http://schemas.microsoft.com/office/powerpoint/2010/main" val="16958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Spark on YARN client mode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398204"/>
            <a:ext cx="6553198" cy="4920034"/>
          </a:xfrm>
        </p:spPr>
      </p:pic>
    </p:spTree>
    <p:extLst>
      <p:ext uri="{BB962C8B-B14F-4D97-AF65-F5344CB8AC3E}">
        <p14:creationId xmlns:p14="http://schemas.microsoft.com/office/powerpoint/2010/main" val="41693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Spark: RDD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dirty="0"/>
              <a:t>Key concept </a:t>
            </a:r>
            <a:r>
              <a:rPr lang="en-US" b="1" i="1" dirty="0">
                <a:solidFill>
                  <a:srgbClr val="FF0000"/>
                </a:solidFill>
              </a:rPr>
              <a:t>Resilient Distributed Dataset </a:t>
            </a:r>
            <a:r>
              <a:rPr lang="en-US" b="1" dirty="0"/>
              <a:t>(RDD)</a:t>
            </a:r>
          </a:p>
          <a:p>
            <a:pPr lvl="1"/>
            <a:r>
              <a:rPr lang="en-US" dirty="0"/>
              <a:t>Partitioned collection of records</a:t>
            </a:r>
          </a:p>
          <a:p>
            <a:pPr lvl="2"/>
            <a:r>
              <a:rPr lang="en-US" dirty="0"/>
              <a:t>Generalizes (key-value) pairs</a:t>
            </a:r>
          </a:p>
          <a:p>
            <a:r>
              <a:rPr lang="en-US" dirty="0"/>
              <a:t>Spread across the cluster, Read-only</a:t>
            </a:r>
          </a:p>
          <a:p>
            <a:r>
              <a:rPr lang="en-US" dirty="0"/>
              <a:t>Caching dataset in memory</a:t>
            </a:r>
          </a:p>
          <a:p>
            <a:pPr lvl="1"/>
            <a:r>
              <a:rPr lang="en-US" dirty="0"/>
              <a:t>Different storage levels available</a:t>
            </a:r>
          </a:p>
          <a:p>
            <a:pPr lvl="1"/>
            <a:r>
              <a:rPr lang="en-US" dirty="0"/>
              <a:t>Fallback to disk possible</a:t>
            </a:r>
          </a:p>
          <a:p>
            <a:pPr lvl="8"/>
            <a:endParaRPr lang="en-US" dirty="0"/>
          </a:p>
          <a:p>
            <a:r>
              <a:rPr lang="en-US" dirty="0"/>
              <a:t>RDDs can be created from Hadoop, or by transforming other RDDs (you can stack RDDs)</a:t>
            </a:r>
          </a:p>
          <a:p>
            <a:pPr lvl="8"/>
            <a:endParaRPr lang="en-US" dirty="0"/>
          </a:p>
          <a:p>
            <a:r>
              <a:rPr lang="en-US" dirty="0"/>
              <a:t>RDDs are best suited for applications that apply the same operation to all elements of a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E512-A4B8-3A42-9B54-958039394058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8462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Parallelization Challenges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How do we assign work units to workers?</a:t>
            </a:r>
          </a:p>
          <a:p>
            <a:pPr eaLnBrk="1" hangingPunct="1"/>
            <a:r>
              <a:rPr lang="en-GB" dirty="0" smtClean="0"/>
              <a:t>What if we have more work units than workers?</a:t>
            </a:r>
          </a:p>
          <a:p>
            <a:pPr eaLnBrk="1" hangingPunct="1"/>
            <a:r>
              <a:rPr lang="en-GB" dirty="0" smtClean="0"/>
              <a:t>What if workers need to share partial results?</a:t>
            </a:r>
          </a:p>
          <a:p>
            <a:pPr eaLnBrk="1" hangingPunct="1"/>
            <a:r>
              <a:rPr lang="en-GB" dirty="0" smtClean="0"/>
              <a:t>How do we aggregate partial results?</a:t>
            </a:r>
          </a:p>
          <a:p>
            <a:pPr eaLnBrk="1" hangingPunct="1"/>
            <a:r>
              <a:rPr lang="en-GB" dirty="0" smtClean="0"/>
              <a:t>How do we know all the workers have finished?</a:t>
            </a:r>
          </a:p>
          <a:p>
            <a:pPr eaLnBrk="1" hangingPunct="1"/>
            <a:r>
              <a:rPr lang="en-GB" dirty="0" smtClean="0"/>
              <a:t>What if workers die?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924770" y="5862935"/>
            <a:ext cx="64370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</a:t>
            </a:r>
            <a:r>
              <a:rPr 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common theme of all </a:t>
            </a:r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problems?</a:t>
            </a:r>
          </a:p>
        </p:txBody>
      </p:sp>
    </p:spTree>
    <p:extLst>
      <p:ext uri="{BB962C8B-B14F-4D97-AF65-F5344CB8AC3E}">
        <p14:creationId xmlns:p14="http://schemas.microsoft.com/office/powerpoint/2010/main" val="34760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RDD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Transformations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build RDDs through deterministic operations on other RDDs:</a:t>
            </a:r>
          </a:p>
          <a:p>
            <a:pPr lvl="1"/>
            <a:r>
              <a:rPr lang="en-US" dirty="0"/>
              <a:t>Transformations include </a:t>
            </a:r>
            <a:r>
              <a:rPr lang="en-US" i="1" dirty="0">
                <a:solidFill>
                  <a:srgbClr val="0000FF"/>
                </a:solidFill>
              </a:rPr>
              <a:t>map</a:t>
            </a:r>
            <a:r>
              <a:rPr lang="en-US" dirty="0"/>
              <a:t>, </a:t>
            </a:r>
            <a:r>
              <a:rPr lang="en-US" i="1" dirty="0"/>
              <a:t>filter</a:t>
            </a:r>
            <a:r>
              <a:rPr lang="en-US" dirty="0"/>
              <a:t>, </a:t>
            </a:r>
            <a:r>
              <a:rPr lang="en-US" i="1" dirty="0"/>
              <a:t>join, union, intersection, distinct</a:t>
            </a:r>
          </a:p>
          <a:p>
            <a:pPr lvl="1"/>
            <a:r>
              <a:rPr lang="en-US" b="1" dirty="0"/>
              <a:t>Lazy evaluation:</a:t>
            </a:r>
            <a:r>
              <a:rPr lang="en-US" dirty="0"/>
              <a:t> Nothing computed until an action requires it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Actions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to return value or export data</a:t>
            </a:r>
          </a:p>
          <a:p>
            <a:pPr lvl="1"/>
            <a:r>
              <a:rPr lang="en-US" dirty="0"/>
              <a:t>Actions include </a:t>
            </a:r>
            <a:r>
              <a:rPr lang="en-US" i="1" dirty="0"/>
              <a:t>count</a:t>
            </a:r>
            <a:r>
              <a:rPr lang="en-US" dirty="0"/>
              <a:t>, </a:t>
            </a:r>
            <a:r>
              <a:rPr lang="en-US" i="1" dirty="0"/>
              <a:t>collect</a:t>
            </a:r>
            <a:r>
              <a:rPr lang="en-US" dirty="0"/>
              <a:t>, </a:t>
            </a:r>
            <a:r>
              <a:rPr lang="en-US" i="1" dirty="0">
                <a:solidFill>
                  <a:srgbClr val="0000FF"/>
                </a:solidFill>
              </a:rPr>
              <a:t>reduce</a:t>
            </a:r>
            <a:r>
              <a:rPr lang="en-US" i="1" dirty="0"/>
              <a:t>, save</a:t>
            </a:r>
          </a:p>
          <a:p>
            <a:pPr lvl="1"/>
            <a:r>
              <a:rPr lang="en-US" dirty="0"/>
              <a:t>Actions can be applied to RDDs; actions force calculations and return values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C31B-822E-8C42-9EFD-DFFC56F5A100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4297" y="1228117"/>
            <a:ext cx="8374503" cy="3490679"/>
            <a:chOff x="4800600" y="1771650"/>
            <a:chExt cx="6565355" cy="2836835"/>
          </a:xfrm>
        </p:grpSpPr>
        <p:sp>
          <p:nvSpPr>
            <p:cNvPr id="171" name="Rounded Rectangle 170"/>
            <p:cNvSpPr/>
            <p:nvPr/>
          </p:nvSpPr>
          <p:spPr>
            <a:xfrm>
              <a:off x="4800600" y="1771650"/>
              <a:ext cx="4114800" cy="2836835"/>
            </a:xfrm>
            <a:prstGeom prst="roundRect">
              <a:avLst>
                <a:gd name="adj" fmla="val 11363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4920436" y="1877762"/>
              <a:ext cx="1330397" cy="990905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4920436" y="2996811"/>
              <a:ext cx="2837903" cy="1504713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7076249" y="3154700"/>
              <a:ext cx="430535" cy="1096909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7144361" y="3218101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7144361" y="3478963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7144361" y="3731884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7144361" y="3992746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5688622" y="1953913"/>
              <a:ext cx="430535" cy="825026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5756734" y="2011958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5756734" y="2272819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5756734" y="2520833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7076249" y="1958278"/>
              <a:ext cx="430535" cy="825026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7144361" y="2016323"/>
              <a:ext cx="295992" cy="189969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7144361" y="2277185"/>
              <a:ext cx="295992" cy="189969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7144361" y="2525199"/>
              <a:ext cx="295992" cy="189969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8362982" y="2637171"/>
              <a:ext cx="430535" cy="825026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8431095" y="2695217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8431095" y="2956079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8431095" y="3204092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97" name="Straight Arrow Connector 196"/>
            <p:cNvCxnSpPr>
              <a:stCxn id="190" idx="3"/>
              <a:endCxn id="194" idx="1"/>
            </p:cNvCxnSpPr>
            <p:nvPr/>
          </p:nvCxnSpPr>
          <p:spPr>
            <a:xfrm>
              <a:off x="7440353" y="2111308"/>
              <a:ext cx="990741" cy="678893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198" name="Straight Arrow Connector 197"/>
            <p:cNvCxnSpPr>
              <a:stCxn id="191" idx="3"/>
              <a:endCxn id="195" idx="1"/>
            </p:cNvCxnSpPr>
            <p:nvPr/>
          </p:nvCxnSpPr>
          <p:spPr>
            <a:xfrm>
              <a:off x="7440353" y="2372170"/>
              <a:ext cx="990741" cy="678893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199" name="Straight Arrow Connector 198"/>
            <p:cNvCxnSpPr>
              <a:stCxn id="192" idx="3"/>
              <a:endCxn id="196" idx="1"/>
            </p:cNvCxnSpPr>
            <p:nvPr/>
          </p:nvCxnSpPr>
          <p:spPr>
            <a:xfrm>
              <a:off x="7440353" y="2620184"/>
              <a:ext cx="990741" cy="678893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0" name="Straight Arrow Connector 199"/>
            <p:cNvCxnSpPr>
              <a:stCxn id="187" idx="3"/>
              <a:endCxn id="191" idx="1"/>
            </p:cNvCxnSpPr>
            <p:nvPr/>
          </p:nvCxnSpPr>
          <p:spPr>
            <a:xfrm>
              <a:off x="6052726" y="2367805"/>
              <a:ext cx="1091634" cy="436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1" name="Straight Arrow Connector 200"/>
            <p:cNvCxnSpPr>
              <a:stCxn id="186" idx="3"/>
              <a:endCxn id="190" idx="1"/>
            </p:cNvCxnSpPr>
            <p:nvPr/>
          </p:nvCxnSpPr>
          <p:spPr>
            <a:xfrm>
              <a:off x="6052726" y="2106943"/>
              <a:ext cx="1091634" cy="436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3" name="Straight Arrow Connector 202"/>
            <p:cNvCxnSpPr>
              <a:stCxn id="181" idx="3"/>
              <a:endCxn id="194" idx="1"/>
            </p:cNvCxnSpPr>
            <p:nvPr/>
          </p:nvCxnSpPr>
          <p:spPr>
            <a:xfrm flipV="1">
              <a:off x="7440353" y="2790201"/>
              <a:ext cx="990742" cy="522884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4" name="Straight Arrow Connector 203"/>
            <p:cNvCxnSpPr>
              <a:stCxn id="188" idx="3"/>
              <a:endCxn id="192" idx="1"/>
            </p:cNvCxnSpPr>
            <p:nvPr/>
          </p:nvCxnSpPr>
          <p:spPr>
            <a:xfrm>
              <a:off x="6052726" y="2615818"/>
              <a:ext cx="1091634" cy="436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5" name="Straight Arrow Connector 204"/>
            <p:cNvCxnSpPr>
              <a:stCxn id="183" idx="3"/>
              <a:endCxn id="194" idx="1"/>
            </p:cNvCxnSpPr>
            <p:nvPr/>
          </p:nvCxnSpPr>
          <p:spPr>
            <a:xfrm flipV="1">
              <a:off x="7440353" y="2790202"/>
              <a:ext cx="990742" cy="103666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9" name="Straight Arrow Connector 208"/>
            <p:cNvCxnSpPr>
              <a:stCxn id="181" idx="3"/>
              <a:endCxn id="195" idx="1"/>
            </p:cNvCxnSpPr>
            <p:nvPr/>
          </p:nvCxnSpPr>
          <p:spPr>
            <a:xfrm flipV="1">
              <a:off x="7440353" y="3051063"/>
              <a:ext cx="990742" cy="262023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0" name="Straight Arrow Connector 209"/>
            <p:cNvCxnSpPr>
              <a:stCxn id="182" idx="3"/>
              <a:endCxn id="195" idx="1"/>
            </p:cNvCxnSpPr>
            <p:nvPr/>
          </p:nvCxnSpPr>
          <p:spPr>
            <a:xfrm flipV="1">
              <a:off x="7440353" y="3051063"/>
              <a:ext cx="990742" cy="522884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1" name="Straight Arrow Connector 210"/>
            <p:cNvCxnSpPr>
              <a:stCxn id="183" idx="3"/>
              <a:endCxn id="195" idx="1"/>
            </p:cNvCxnSpPr>
            <p:nvPr/>
          </p:nvCxnSpPr>
          <p:spPr>
            <a:xfrm flipV="1">
              <a:off x="7440353" y="3051063"/>
              <a:ext cx="990742" cy="77580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2" name="Straight Arrow Connector 211"/>
            <p:cNvCxnSpPr>
              <a:stCxn id="184" idx="3"/>
              <a:endCxn id="195" idx="1"/>
            </p:cNvCxnSpPr>
            <p:nvPr/>
          </p:nvCxnSpPr>
          <p:spPr>
            <a:xfrm flipV="1">
              <a:off x="7440353" y="3051063"/>
              <a:ext cx="990742" cy="103666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3" name="Straight Arrow Connector 212"/>
            <p:cNvCxnSpPr>
              <a:stCxn id="182" idx="3"/>
              <a:endCxn id="194" idx="1"/>
            </p:cNvCxnSpPr>
            <p:nvPr/>
          </p:nvCxnSpPr>
          <p:spPr>
            <a:xfrm flipV="1">
              <a:off x="7440353" y="2790202"/>
              <a:ext cx="990742" cy="78374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4" name="Straight Arrow Connector 213"/>
            <p:cNvCxnSpPr>
              <a:stCxn id="187" idx="3"/>
              <a:endCxn id="192" idx="1"/>
            </p:cNvCxnSpPr>
            <p:nvPr/>
          </p:nvCxnSpPr>
          <p:spPr>
            <a:xfrm>
              <a:off x="6052726" y="2367805"/>
              <a:ext cx="1091634" cy="25237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5" name="Straight Arrow Connector 214"/>
            <p:cNvCxnSpPr>
              <a:stCxn id="187" idx="3"/>
              <a:endCxn id="190" idx="1"/>
            </p:cNvCxnSpPr>
            <p:nvPr/>
          </p:nvCxnSpPr>
          <p:spPr>
            <a:xfrm flipV="1">
              <a:off x="6052726" y="2111308"/>
              <a:ext cx="1091634" cy="25649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6" name="Straight Arrow Connector 215"/>
            <p:cNvCxnSpPr>
              <a:stCxn id="188" idx="3"/>
              <a:endCxn id="191" idx="1"/>
            </p:cNvCxnSpPr>
            <p:nvPr/>
          </p:nvCxnSpPr>
          <p:spPr>
            <a:xfrm flipV="1">
              <a:off x="6052726" y="2372170"/>
              <a:ext cx="1091634" cy="24364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7" name="Straight Arrow Connector 216"/>
            <p:cNvCxnSpPr>
              <a:stCxn id="186" idx="3"/>
              <a:endCxn id="192" idx="1"/>
            </p:cNvCxnSpPr>
            <p:nvPr/>
          </p:nvCxnSpPr>
          <p:spPr>
            <a:xfrm>
              <a:off x="6052726" y="2106942"/>
              <a:ext cx="1091634" cy="513242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8" name="Straight Arrow Connector 217"/>
            <p:cNvCxnSpPr>
              <a:stCxn id="184" idx="3"/>
              <a:endCxn id="194" idx="1"/>
            </p:cNvCxnSpPr>
            <p:nvPr/>
          </p:nvCxnSpPr>
          <p:spPr>
            <a:xfrm flipV="1">
              <a:off x="7440353" y="2790201"/>
              <a:ext cx="990742" cy="129752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9" name="Straight Arrow Connector 218"/>
            <p:cNvCxnSpPr>
              <a:stCxn id="181" idx="3"/>
              <a:endCxn id="196" idx="1"/>
            </p:cNvCxnSpPr>
            <p:nvPr/>
          </p:nvCxnSpPr>
          <p:spPr>
            <a:xfrm flipV="1">
              <a:off x="7440353" y="3299076"/>
              <a:ext cx="990742" cy="1401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20" name="Straight Arrow Connector 219"/>
            <p:cNvCxnSpPr>
              <a:stCxn id="182" idx="3"/>
              <a:endCxn id="196" idx="1"/>
            </p:cNvCxnSpPr>
            <p:nvPr/>
          </p:nvCxnSpPr>
          <p:spPr>
            <a:xfrm flipV="1">
              <a:off x="7440353" y="3299076"/>
              <a:ext cx="990742" cy="274871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21" name="Straight Arrow Connector 220"/>
            <p:cNvCxnSpPr>
              <a:stCxn id="183" idx="3"/>
              <a:endCxn id="196" idx="1"/>
            </p:cNvCxnSpPr>
            <p:nvPr/>
          </p:nvCxnSpPr>
          <p:spPr>
            <a:xfrm flipV="1">
              <a:off x="7440353" y="3299076"/>
              <a:ext cx="990742" cy="527793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22" name="Straight Arrow Connector 221"/>
            <p:cNvCxnSpPr>
              <a:stCxn id="184" idx="3"/>
              <a:endCxn id="196" idx="1"/>
            </p:cNvCxnSpPr>
            <p:nvPr/>
          </p:nvCxnSpPr>
          <p:spPr>
            <a:xfrm flipV="1">
              <a:off x="7440353" y="3299076"/>
              <a:ext cx="990742" cy="78865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sp>
          <p:nvSpPr>
            <p:cNvPr id="223" name="TextBox 222"/>
            <p:cNvSpPr txBox="1"/>
            <p:nvPr/>
          </p:nvSpPr>
          <p:spPr>
            <a:xfrm>
              <a:off x="7865973" y="3727892"/>
              <a:ext cx="447005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join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6583661" y="4173112"/>
              <a:ext cx="509523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filter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6266306" y="2626058"/>
              <a:ext cx="842947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 err="1">
                  <a:solidFill>
                    <a:sysClr val="windowText" lastClr="000000"/>
                  </a:solidFill>
                  <a:latin typeface="Arial"/>
                  <a:cs typeface="Arial"/>
                </a:rPr>
                <a:t>groupBy</a:t>
              </a: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26" name="Straight Arrow Connector 225"/>
            <p:cNvCxnSpPr>
              <a:stCxn id="188" idx="3"/>
              <a:endCxn id="190" idx="1"/>
            </p:cNvCxnSpPr>
            <p:nvPr/>
          </p:nvCxnSpPr>
          <p:spPr>
            <a:xfrm flipV="1">
              <a:off x="6052726" y="2111309"/>
              <a:ext cx="1091634" cy="50451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27" name="Straight Arrow Connector 226"/>
            <p:cNvCxnSpPr>
              <a:stCxn id="186" idx="3"/>
              <a:endCxn id="191" idx="1"/>
            </p:cNvCxnSpPr>
            <p:nvPr/>
          </p:nvCxnSpPr>
          <p:spPr>
            <a:xfrm>
              <a:off x="6052726" y="2106942"/>
              <a:ext cx="1091634" cy="265228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sp>
          <p:nvSpPr>
            <p:cNvPr id="234" name="TextBox 233"/>
            <p:cNvSpPr txBox="1"/>
            <p:nvPr/>
          </p:nvSpPr>
          <p:spPr>
            <a:xfrm>
              <a:off x="8107209" y="4233093"/>
              <a:ext cx="793254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/>
                  <a:cs typeface="Arial"/>
                </a:rPr>
                <a:t>Stage 3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4926010" y="2575814"/>
              <a:ext cx="793255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algn="ctr" defTabSz="816411">
                <a:defRPr/>
              </a:pPr>
              <a:r>
                <a:rPr lang="en-US" sz="1425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/>
                  <a:cs typeface="Arial"/>
                </a:rPr>
                <a:t>Stage 1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5005740" y="4213017"/>
              <a:ext cx="793254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/>
                  <a:cs typeface="Arial"/>
                </a:rPr>
                <a:t>Stage 2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396255" y="1871319"/>
              <a:ext cx="338001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chemeClr val="accent2"/>
                  </a:solidFill>
                  <a:latin typeface="Arial"/>
                  <a:cs typeface="Arial"/>
                </a:rPr>
                <a:t>A: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766349" y="1834566"/>
              <a:ext cx="338001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chemeClr val="accent2"/>
                  </a:solidFill>
                  <a:latin typeface="Arial"/>
                  <a:cs typeface="Arial"/>
                </a:rPr>
                <a:t>B: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4933354" y="3018011"/>
              <a:ext cx="347619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chemeClr val="accent2"/>
                  </a:solidFill>
                  <a:latin typeface="Arial"/>
                  <a:cs typeface="Arial"/>
                </a:rPr>
                <a:t>C: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5784083" y="3018011"/>
              <a:ext cx="347619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algn="r" defTabSz="816411">
                <a:defRPr/>
              </a:pPr>
              <a:r>
                <a:rPr lang="en-US" sz="1425" kern="0" dirty="0">
                  <a:solidFill>
                    <a:schemeClr val="accent2"/>
                  </a:solidFill>
                  <a:latin typeface="Arial"/>
                  <a:cs typeface="Arial"/>
                </a:rPr>
                <a:t>D: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6788713" y="3011609"/>
              <a:ext cx="338001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chemeClr val="accent2"/>
                  </a:solidFill>
                  <a:latin typeface="Arial"/>
                  <a:cs typeface="Arial"/>
                </a:rPr>
                <a:t>E: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8116179" y="2378633"/>
              <a:ext cx="328383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rgbClr val="333399"/>
                  </a:solidFill>
                  <a:latin typeface="Arial"/>
                  <a:cs typeface="Arial"/>
                </a:rPr>
                <a:t>F: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9459990" y="4344781"/>
              <a:ext cx="298898" cy="19306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56772" y="4293545"/>
              <a:ext cx="1609183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= cached partition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467035" y="3709818"/>
              <a:ext cx="342614" cy="449093"/>
              <a:chOff x="10623631" y="3732904"/>
              <a:chExt cx="571867" cy="777635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0623631" y="3732904"/>
                <a:ext cx="571867" cy="777635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16411">
                  <a:defRPr/>
                </a:pPr>
                <a:endParaRPr lang="en-US" sz="1425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10714103" y="3811193"/>
                <a:ext cx="393163" cy="256219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1">
                  <a:defRPr/>
                </a:pPr>
                <a:endParaRPr lang="en-US" sz="1425" kern="0" dirty="0">
                  <a:solidFill>
                    <a:sysClr val="window" lastClr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10714106" y="4163030"/>
                <a:ext cx="393157" cy="256219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1">
                  <a:defRPr/>
                </a:pPr>
                <a:endParaRPr lang="en-US" sz="1425" kern="0" dirty="0">
                  <a:solidFill>
                    <a:sysClr val="window" lastClr="FFFFF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9820525" y="3771951"/>
              <a:ext cx="717913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= RDD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142231" y="3154700"/>
              <a:ext cx="430535" cy="1096909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6210343" y="3218101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210343" y="3478963"/>
              <a:ext cx="295992" cy="189969"/>
            </a:xfrm>
            <a:prstGeom prst="roundRect">
              <a:avLst/>
            </a:prstGeom>
            <a:ln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6210343" y="3731884"/>
              <a:ext cx="295992" cy="189969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210343" y="3992746"/>
              <a:ext cx="295992" cy="189969"/>
            </a:xfrm>
            <a:prstGeom prst="roundRect">
              <a:avLst/>
            </a:prstGeom>
            <a:ln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202" name="Straight Arrow Connector 201"/>
            <p:cNvCxnSpPr>
              <a:stCxn id="90" idx="3"/>
              <a:endCxn id="182" idx="1"/>
            </p:cNvCxnSpPr>
            <p:nvPr/>
          </p:nvCxnSpPr>
          <p:spPr>
            <a:xfrm>
              <a:off x="6506336" y="3573947"/>
              <a:ext cx="63802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6" name="Straight Arrow Connector 205"/>
            <p:cNvCxnSpPr>
              <a:stCxn id="89" idx="3"/>
              <a:endCxn id="181" idx="1"/>
            </p:cNvCxnSpPr>
            <p:nvPr/>
          </p:nvCxnSpPr>
          <p:spPr>
            <a:xfrm>
              <a:off x="6506336" y="3313085"/>
              <a:ext cx="63802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7" name="Straight Arrow Connector 206"/>
            <p:cNvCxnSpPr>
              <a:stCxn id="91" idx="3"/>
              <a:endCxn id="183" idx="1"/>
            </p:cNvCxnSpPr>
            <p:nvPr/>
          </p:nvCxnSpPr>
          <p:spPr>
            <a:xfrm>
              <a:off x="6506336" y="3826868"/>
              <a:ext cx="63802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8" name="Straight Arrow Connector 207"/>
            <p:cNvCxnSpPr>
              <a:stCxn id="92" idx="3"/>
              <a:endCxn id="184" idx="1"/>
            </p:cNvCxnSpPr>
            <p:nvPr/>
          </p:nvCxnSpPr>
          <p:spPr>
            <a:xfrm>
              <a:off x="6506336" y="4087730"/>
              <a:ext cx="63802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sp>
          <p:nvSpPr>
            <p:cNvPr id="97" name="Rounded Rectangle 96"/>
            <p:cNvSpPr/>
            <p:nvPr/>
          </p:nvSpPr>
          <p:spPr>
            <a:xfrm>
              <a:off x="5221651" y="3154700"/>
              <a:ext cx="430535" cy="1096909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289764" y="3218101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5289764" y="3478963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5289764" y="3731884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289764" y="3992746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02" name="Straight Arrow Connector 101"/>
            <p:cNvCxnSpPr>
              <a:stCxn id="99" idx="3"/>
              <a:endCxn id="90" idx="1"/>
            </p:cNvCxnSpPr>
            <p:nvPr/>
          </p:nvCxnSpPr>
          <p:spPr>
            <a:xfrm>
              <a:off x="5585755" y="3573947"/>
              <a:ext cx="62458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103" name="Straight Arrow Connector 102"/>
            <p:cNvCxnSpPr>
              <a:stCxn id="98" idx="3"/>
              <a:endCxn id="89" idx="1"/>
            </p:cNvCxnSpPr>
            <p:nvPr/>
          </p:nvCxnSpPr>
          <p:spPr>
            <a:xfrm>
              <a:off x="5585755" y="3313085"/>
              <a:ext cx="62458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104" name="Straight Arrow Connector 103"/>
            <p:cNvCxnSpPr>
              <a:stCxn id="100" idx="3"/>
              <a:endCxn id="91" idx="1"/>
            </p:cNvCxnSpPr>
            <p:nvPr/>
          </p:nvCxnSpPr>
          <p:spPr>
            <a:xfrm>
              <a:off x="5585755" y="3826868"/>
              <a:ext cx="62458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105" name="Straight Arrow Connector 104"/>
            <p:cNvCxnSpPr>
              <a:stCxn id="101" idx="3"/>
              <a:endCxn id="92" idx="1"/>
            </p:cNvCxnSpPr>
            <p:nvPr/>
          </p:nvCxnSpPr>
          <p:spPr>
            <a:xfrm>
              <a:off x="5585755" y="4087730"/>
              <a:ext cx="62458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5687078" y="4170894"/>
              <a:ext cx="519141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map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Scheduler: General </a:t>
            </a:r>
            <a:r>
              <a:rPr lang="sl-SI" dirty="0"/>
              <a:t>DAGs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7247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Supports general task graphs</a:t>
            </a:r>
          </a:p>
          <a:p>
            <a:r>
              <a:rPr lang="en-US" dirty="0"/>
              <a:t>Pipelines functions where possible</a:t>
            </a:r>
          </a:p>
          <a:p>
            <a:r>
              <a:rPr lang="en-US" dirty="0"/>
              <a:t>Cache-aware data reuse &amp; locality</a:t>
            </a:r>
          </a:p>
          <a:p>
            <a:r>
              <a:rPr lang="en-US" dirty="0"/>
              <a:t>Partitioning-aware to avoid shuffles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38B-3E22-C247-A7F7-3C93587DCCF6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Data Analytics Software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2A03-A455-9746-A929-B3D7A1883788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7337" b="10194"/>
          <a:stretch/>
        </p:blipFill>
        <p:spPr>
          <a:xfrm>
            <a:off x="0" y="1902150"/>
            <a:ext cx="9144000" cy="39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Problems Suited for </a:t>
            </a:r>
            <a:br>
              <a:rPr lang="en-US" dirty="0"/>
            </a:b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Host size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Suppose we have a large web corpus</a:t>
            </a:r>
          </a:p>
          <a:p>
            <a:r>
              <a:rPr lang="en-US" dirty="0"/>
              <a:t>Look at the metadata file</a:t>
            </a:r>
          </a:p>
          <a:p>
            <a:pPr lvl="1"/>
            <a:r>
              <a:rPr lang="en-US" dirty="0"/>
              <a:t>Lines of the form: (URL, size, date, …)</a:t>
            </a:r>
          </a:p>
          <a:p>
            <a:r>
              <a:rPr lang="en-US" b="1" dirty="0"/>
              <a:t>For each host, find the total number of bytes</a:t>
            </a:r>
          </a:p>
          <a:p>
            <a:pPr lvl="1"/>
            <a:r>
              <a:rPr lang="en-US" dirty="0"/>
              <a:t>That is, the sum of the page sizes for all URLs from that particular host</a:t>
            </a:r>
          </a:p>
          <a:p>
            <a:pPr lvl="8"/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Other examples: </a:t>
            </a:r>
          </a:p>
          <a:p>
            <a:pPr lvl="1"/>
            <a:r>
              <a:rPr lang="en-US" dirty="0"/>
              <a:t>Link analysis and graph processing</a:t>
            </a:r>
          </a:p>
          <a:p>
            <a:pPr lvl="1"/>
            <a:r>
              <a:rPr lang="en-US" dirty="0"/>
              <a:t>Machine Learning algorithms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B1DC-58E0-1F4F-9913-8A5FC45BEEC7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28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Language Model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Statistical machine translation:</a:t>
            </a:r>
          </a:p>
          <a:p>
            <a:pPr lvl="1"/>
            <a:r>
              <a:rPr lang="en-US" dirty="0"/>
              <a:t>Need to count number of times every 5-word sequence occurs in a large corpus of documents</a:t>
            </a:r>
          </a:p>
          <a:p>
            <a:pPr lvl="8"/>
            <a:endParaRPr lang="en-US" dirty="0"/>
          </a:p>
          <a:p>
            <a:r>
              <a:rPr lang="en-US" b="1" dirty="0"/>
              <a:t>Very easy with </a:t>
            </a:r>
            <a:r>
              <a:rPr lang="en-US" b="1" dirty="0" err="1"/>
              <a:t>MapReduce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Map: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Extract (5-word sequence, count) from document</a:t>
            </a:r>
          </a:p>
          <a:p>
            <a:pPr lvl="1"/>
            <a:r>
              <a:rPr lang="en-US" b="1" dirty="0"/>
              <a:t>Reduce: </a:t>
            </a:r>
          </a:p>
          <a:p>
            <a:pPr lvl="2"/>
            <a:r>
              <a:rPr lang="en-US" dirty="0"/>
              <a:t>Combine the counts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E78-8D21-814B-B7D9-328B3A785949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81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Join By Map-Reduce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2133600"/>
          </a:xfrm>
        </p:spPr>
        <p:txBody>
          <a:bodyPr/>
          <a:lstStyle/>
          <a:p>
            <a:r>
              <a:rPr lang="en-US" b="1" dirty="0"/>
              <a:t>Compute the natural join </a:t>
            </a:r>
            <a:r>
              <a:rPr lang="en-US" b="1" i="1" dirty="0"/>
              <a:t>R(A,B) </a:t>
            </a:r>
            <a:r>
              <a:rPr lang="en-US" b="1" dirty="0"/>
              <a:t>⋈</a:t>
            </a:r>
            <a:r>
              <a:rPr lang="en-US" b="1" i="1" dirty="0"/>
              <a:t> S(B,C)</a:t>
            </a:r>
          </a:p>
          <a:p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S</a:t>
            </a:r>
            <a:r>
              <a:rPr lang="en-US" dirty="0"/>
              <a:t> are each stored in files</a:t>
            </a:r>
          </a:p>
          <a:p>
            <a:r>
              <a:rPr lang="en-US" dirty="0"/>
              <a:t>Tuples are pairs </a:t>
            </a:r>
            <a:r>
              <a:rPr lang="en-US" i="1" dirty="0"/>
              <a:t>(</a:t>
            </a:r>
            <a:r>
              <a:rPr lang="en-US" i="1" dirty="0" err="1"/>
              <a:t>a,b</a:t>
            </a:r>
            <a:r>
              <a:rPr lang="en-US" i="1" dirty="0"/>
              <a:t>)</a:t>
            </a:r>
            <a:r>
              <a:rPr lang="en-US" dirty="0"/>
              <a:t> or </a:t>
            </a:r>
            <a:r>
              <a:rPr lang="en-US" i="1" dirty="0"/>
              <a:t>(</a:t>
            </a:r>
            <a:r>
              <a:rPr lang="en-US" i="1" dirty="0" err="1"/>
              <a:t>b,c</a:t>
            </a:r>
            <a:r>
              <a:rPr lang="en-US" i="1" dirty="0"/>
              <a:t>)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B824-E9F5-F749-A993-617257E30EA0}" type="datetime1">
              <a:rPr lang="en-US" smtClean="0"/>
              <a:t>9/20/2023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Jure Leskovec, Stanford CS246: Mining Massive Datasets, http://cs246.stanford.edu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99675"/>
              </p:ext>
            </p:extLst>
          </p:nvPr>
        </p:nvGraphicFramePr>
        <p:xfrm>
          <a:off x="304800" y="3581400"/>
          <a:ext cx="2209800" cy="185420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75983"/>
              </p:ext>
            </p:extLst>
          </p:nvPr>
        </p:nvGraphicFramePr>
        <p:xfrm>
          <a:off x="3810000" y="3657600"/>
          <a:ext cx="2209800" cy="14833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667000" y="4038600"/>
            <a:ext cx="696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⋈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93815"/>
              </p:ext>
            </p:extLst>
          </p:nvPr>
        </p:nvGraphicFramePr>
        <p:xfrm>
          <a:off x="6705600" y="3657600"/>
          <a:ext cx="2209800" cy="14833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085776" y="4064000"/>
            <a:ext cx="500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6154" y="5562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4022" y="5257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611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 Join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10600" cy="5257801"/>
          </a:xfrm>
        </p:spPr>
        <p:txBody>
          <a:bodyPr/>
          <a:lstStyle/>
          <a:p>
            <a:r>
              <a:rPr lang="en-US" b="1" dirty="0"/>
              <a:t>Use a hash function </a:t>
            </a:r>
            <a:r>
              <a:rPr lang="en-US" b="1" i="1" dirty="0"/>
              <a:t>h</a:t>
            </a:r>
            <a:r>
              <a:rPr lang="en-US" b="1" dirty="0"/>
              <a:t> from B-values to </a:t>
            </a:r>
            <a:r>
              <a:rPr lang="en-US" b="1" i="1" dirty="0"/>
              <a:t>1...k</a:t>
            </a:r>
          </a:p>
          <a:p>
            <a:r>
              <a:rPr lang="en-US" b="1" dirty="0">
                <a:solidFill>
                  <a:srgbClr val="FF0066"/>
                </a:solidFill>
              </a:rPr>
              <a:t>A Map process turns:</a:t>
            </a:r>
          </a:p>
          <a:p>
            <a:pPr lvl="1"/>
            <a:r>
              <a:rPr lang="en-US" dirty="0"/>
              <a:t>Each input tuple </a:t>
            </a:r>
            <a:r>
              <a:rPr lang="en-US" i="1" dirty="0"/>
              <a:t>R(</a:t>
            </a:r>
            <a:r>
              <a:rPr lang="en-US" i="1" dirty="0" err="1"/>
              <a:t>a,b</a:t>
            </a:r>
            <a:r>
              <a:rPr lang="en-US" i="1" dirty="0"/>
              <a:t>)</a:t>
            </a:r>
            <a:r>
              <a:rPr lang="en-US" dirty="0"/>
              <a:t> into key-value pair </a:t>
            </a:r>
            <a:r>
              <a:rPr lang="en-US" i="1" dirty="0"/>
              <a:t>(b,(</a:t>
            </a:r>
            <a:r>
              <a:rPr lang="en-US" i="1" dirty="0" err="1"/>
              <a:t>a,R</a:t>
            </a:r>
            <a:r>
              <a:rPr lang="en-US" i="1" dirty="0"/>
              <a:t>))</a:t>
            </a:r>
          </a:p>
          <a:p>
            <a:pPr lvl="1"/>
            <a:r>
              <a:rPr lang="en-US" dirty="0"/>
              <a:t>Each input tuple </a:t>
            </a:r>
            <a:r>
              <a:rPr lang="en-US" i="1" dirty="0"/>
              <a:t>S(</a:t>
            </a:r>
            <a:r>
              <a:rPr lang="en-US" i="1" dirty="0" err="1"/>
              <a:t>b,c</a:t>
            </a:r>
            <a:r>
              <a:rPr lang="en-US" i="1" dirty="0"/>
              <a:t>)</a:t>
            </a:r>
            <a:r>
              <a:rPr lang="en-US" dirty="0"/>
              <a:t> into </a:t>
            </a:r>
            <a:r>
              <a:rPr lang="en-US" i="1" dirty="0"/>
              <a:t>(b,(</a:t>
            </a:r>
            <a:r>
              <a:rPr lang="en-US" i="1" dirty="0" err="1"/>
              <a:t>c,S</a:t>
            </a:r>
            <a:r>
              <a:rPr lang="en-US" i="1" dirty="0"/>
              <a:t>))</a:t>
            </a:r>
          </a:p>
          <a:p>
            <a:pPr lvl="8"/>
            <a:endParaRPr lang="en-US" dirty="0"/>
          </a:p>
          <a:p>
            <a:r>
              <a:rPr lang="en-US" b="1" dirty="0"/>
              <a:t>Map processes</a:t>
            </a:r>
            <a:r>
              <a:rPr lang="en-US" dirty="0"/>
              <a:t> send each key-value pair with key </a:t>
            </a:r>
            <a:r>
              <a:rPr lang="en-US" i="1" dirty="0"/>
              <a:t>b</a:t>
            </a:r>
            <a:r>
              <a:rPr lang="en-US" dirty="0"/>
              <a:t> to Reduce process </a:t>
            </a:r>
            <a:r>
              <a:rPr lang="en-US" i="1" dirty="0"/>
              <a:t>h(b)</a:t>
            </a:r>
            <a:endParaRPr lang="en-US" dirty="0"/>
          </a:p>
          <a:p>
            <a:pPr lvl="1"/>
            <a:r>
              <a:rPr lang="en-US" dirty="0"/>
              <a:t>Hadoop does this automatically; just tell it what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is</a:t>
            </a:r>
            <a:endParaRPr lang="en-US" dirty="0"/>
          </a:p>
          <a:p>
            <a:r>
              <a:rPr lang="en-US" dirty="0"/>
              <a:t>Each </a:t>
            </a:r>
            <a:r>
              <a:rPr lang="en-US" b="1" dirty="0"/>
              <a:t>Reduce process</a:t>
            </a:r>
            <a:r>
              <a:rPr lang="en-US" dirty="0"/>
              <a:t> matches all the pairs </a:t>
            </a:r>
            <a:r>
              <a:rPr lang="en-US" i="1" dirty="0"/>
              <a:t>(b,(</a:t>
            </a:r>
            <a:r>
              <a:rPr lang="en-US" i="1" dirty="0" err="1"/>
              <a:t>a,R</a:t>
            </a:r>
            <a:r>
              <a:rPr lang="en-US" i="1" dirty="0"/>
              <a:t>))</a:t>
            </a:r>
            <a:r>
              <a:rPr lang="en-US" dirty="0"/>
              <a:t> with all </a:t>
            </a:r>
            <a:r>
              <a:rPr lang="en-US" i="1" dirty="0"/>
              <a:t>(b,(</a:t>
            </a:r>
            <a:r>
              <a:rPr lang="en-US" i="1" dirty="0" err="1"/>
              <a:t>c,S</a:t>
            </a:r>
            <a:r>
              <a:rPr lang="en-US" i="1" dirty="0"/>
              <a:t>)) </a:t>
            </a:r>
            <a:r>
              <a:rPr lang="en-US" dirty="0"/>
              <a:t>and outputs </a:t>
            </a:r>
            <a:r>
              <a:rPr lang="en-US" i="1" dirty="0"/>
              <a:t>(</a:t>
            </a:r>
            <a:r>
              <a:rPr lang="en-US" i="1" dirty="0" err="1"/>
              <a:t>a,b,c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949-AA54-4D42-AE48-0B1B4B751498}" type="datetime1">
              <a:rPr lang="en-US" smtClean="0"/>
              <a:t>9/20/2023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NOT suitable for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MapReduce</a:t>
            </a:r>
            <a:r>
              <a:rPr lang="en-US" b="1" dirty="0">
                <a:solidFill>
                  <a:srgbClr val="0000FF"/>
                </a:solidFill>
              </a:rPr>
              <a:t> is great for: </a:t>
            </a:r>
          </a:p>
          <a:p>
            <a:pPr lvl="1"/>
            <a:r>
              <a:rPr lang="en-US" dirty="0"/>
              <a:t>Problems that require sequential data access</a:t>
            </a:r>
          </a:p>
          <a:p>
            <a:pPr lvl="1"/>
            <a:r>
              <a:rPr lang="en-US" dirty="0"/>
              <a:t>Large batch jobs (</a:t>
            </a:r>
            <a:r>
              <a:rPr lang="en-US" b="1" dirty="0"/>
              <a:t>not</a:t>
            </a:r>
            <a:r>
              <a:rPr lang="en-US" dirty="0"/>
              <a:t> interactive, real-time)</a:t>
            </a:r>
          </a:p>
          <a:p>
            <a:pPr lvl="8"/>
            <a:endParaRPr lang="en-US" dirty="0"/>
          </a:p>
          <a:p>
            <a:r>
              <a:rPr lang="en-US" b="1" dirty="0" err="1">
                <a:solidFill>
                  <a:srgbClr val="FF0066"/>
                </a:solidFill>
              </a:rPr>
              <a:t>MapReduce</a:t>
            </a:r>
            <a:r>
              <a:rPr lang="en-US" b="1" dirty="0">
                <a:solidFill>
                  <a:srgbClr val="FF0066"/>
                </a:solidFill>
              </a:rPr>
              <a:t> is inefficient for problems where random (or irregular) access to data required:</a:t>
            </a:r>
          </a:p>
          <a:p>
            <a:pPr lvl="1"/>
            <a:r>
              <a:rPr lang="en-US" b="1" dirty="0"/>
              <a:t>Graphs</a:t>
            </a:r>
          </a:p>
          <a:p>
            <a:pPr lvl="1"/>
            <a:r>
              <a:rPr lang="en-US" dirty="0"/>
              <a:t>Interdependent data </a:t>
            </a:r>
          </a:p>
          <a:p>
            <a:pPr lvl="2"/>
            <a:r>
              <a:rPr lang="en-US" dirty="0"/>
              <a:t>Machine learning</a:t>
            </a:r>
          </a:p>
          <a:p>
            <a:pPr lvl="2"/>
            <a:r>
              <a:rPr lang="en-US" dirty="0"/>
              <a:t>Comparisons of many pairs of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58FE-FA8A-4644-BE2D-5C9338B23C9E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Measures for Algorithms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b="1" dirty="0">
                <a:solidFill>
                  <a:srgbClr val="008000"/>
                </a:solidFill>
              </a:rPr>
              <a:t>In </a:t>
            </a:r>
            <a:r>
              <a:rPr lang="en-US" b="1" dirty="0" err="1">
                <a:solidFill>
                  <a:srgbClr val="008000"/>
                </a:solidFill>
              </a:rPr>
              <a:t>MapReduce</a:t>
            </a:r>
            <a:r>
              <a:rPr lang="en-US" b="1" dirty="0">
                <a:solidFill>
                  <a:srgbClr val="008000"/>
                </a:solidFill>
              </a:rPr>
              <a:t> we quantify the cost of an algorithm using 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i="1" dirty="0">
                <a:solidFill>
                  <a:srgbClr val="FF0066"/>
                </a:solidFill>
              </a:rPr>
              <a:t>Communication cost</a:t>
            </a:r>
            <a:r>
              <a:rPr lang="en-US" dirty="0"/>
              <a:t>  = total I/O of all processes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i="1" dirty="0">
                <a:solidFill>
                  <a:srgbClr val="FF0066"/>
                </a:solidFill>
              </a:rPr>
              <a:t>Elapsed communication cost</a:t>
            </a:r>
            <a:r>
              <a:rPr lang="en-US" dirty="0"/>
              <a:t> = max of I/O along any path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(</a:t>
            </a:r>
            <a:r>
              <a:rPr lang="en-US" i="1" dirty="0">
                <a:solidFill>
                  <a:srgbClr val="FF0066"/>
                </a:solidFill>
              </a:rPr>
              <a:t>Elapsed</a:t>
            </a:r>
            <a:r>
              <a:rPr lang="en-US" dirty="0"/>
              <a:t>) </a:t>
            </a:r>
            <a:r>
              <a:rPr lang="en-US" i="1" dirty="0">
                <a:solidFill>
                  <a:srgbClr val="FF0066"/>
                </a:solidFill>
              </a:rPr>
              <a:t>computation cost</a:t>
            </a:r>
            <a:r>
              <a:rPr lang="en-US" dirty="0"/>
              <a:t> analogous, but count only running time of processes</a:t>
            </a:r>
          </a:p>
          <a:p>
            <a:pPr marL="609600" indent="-609600"/>
            <a:endParaRPr lang="en-US" sz="500" dirty="0"/>
          </a:p>
          <a:p>
            <a:pPr marL="609600" indent="-609600"/>
            <a:endParaRPr lang="en-US" sz="500" dirty="0"/>
          </a:p>
          <a:p>
            <a:pPr marL="609600" indent="-609600"/>
            <a:endParaRPr lang="en-US" sz="500" dirty="0"/>
          </a:p>
          <a:p>
            <a:pPr marL="609600" indent="-609600"/>
            <a:endParaRPr lang="en-US" sz="500" dirty="0"/>
          </a:p>
          <a:p>
            <a:pPr marL="292608" lvl="1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Note that here the big-O notation is not the most useful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(adding more machines is always an option)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3BA-BC29-A447-AF85-68F3E7A0214E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Common Theme?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Parallelization problems arise from:</a:t>
            </a:r>
          </a:p>
          <a:p>
            <a:pPr lvl="1" eaLnBrk="1" hangingPunct="1"/>
            <a:r>
              <a:rPr lang="en-GB" dirty="0" smtClean="0"/>
              <a:t>Communication between workers (e.g., to exchange state)</a:t>
            </a:r>
          </a:p>
          <a:p>
            <a:pPr lvl="1" eaLnBrk="1" hangingPunct="1"/>
            <a:r>
              <a:rPr lang="en-GB" dirty="0" smtClean="0"/>
              <a:t>Access to shared resources (e.g., data)</a:t>
            </a:r>
          </a:p>
          <a:p>
            <a:pPr eaLnBrk="1" hangingPunct="1"/>
            <a:r>
              <a:rPr lang="en-GB" dirty="0" smtClean="0"/>
              <a:t>Thus, we need a </a:t>
            </a:r>
            <a:r>
              <a:rPr lang="en-GB" dirty="0" smtClean="0">
                <a:solidFill>
                  <a:srgbClr val="0000FF"/>
                </a:solidFill>
              </a:rPr>
              <a:t>synchronization</a:t>
            </a:r>
            <a:r>
              <a:rPr lang="en-GB" dirty="0" smtClean="0"/>
              <a:t> mechanism</a:t>
            </a:r>
          </a:p>
          <a:p>
            <a:pPr lvl="1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764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371600" y="33289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84300" y="3305175"/>
            <a:ext cx="5613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split 0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371600" y="35575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384300" y="3533775"/>
            <a:ext cx="5517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split 1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1371600" y="37861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384300" y="3762375"/>
            <a:ext cx="5613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split 2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1371600" y="40147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1384300" y="3990975"/>
            <a:ext cx="553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split 3</a:t>
            </a:r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1371600" y="42433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1384300" y="42195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split 4</a:t>
            </a:r>
          </a:p>
        </p:txBody>
      </p:sp>
      <p:sp>
        <p:nvSpPr>
          <p:cNvPr id="28684" name="Oval 18"/>
          <p:cNvSpPr>
            <a:spLocks noChangeArrowheads="1"/>
          </p:cNvSpPr>
          <p:nvPr/>
        </p:nvSpPr>
        <p:spPr bwMode="auto">
          <a:xfrm>
            <a:off x="2514600" y="29718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2611438" y="30622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worker</a:t>
            </a:r>
            <a:endParaRPr lang="en-US" b="0"/>
          </a:p>
        </p:txBody>
      </p:sp>
      <p:sp>
        <p:nvSpPr>
          <p:cNvPr id="28686" name="Oval 21"/>
          <p:cNvSpPr>
            <a:spLocks noChangeArrowheads="1"/>
          </p:cNvSpPr>
          <p:nvPr/>
        </p:nvSpPr>
        <p:spPr bwMode="auto">
          <a:xfrm>
            <a:off x="2514600" y="38100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TextBox 22"/>
          <p:cNvSpPr txBox="1">
            <a:spLocks noChangeArrowheads="1"/>
          </p:cNvSpPr>
          <p:nvPr/>
        </p:nvSpPr>
        <p:spPr bwMode="auto">
          <a:xfrm>
            <a:off x="2611438" y="39004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worker</a:t>
            </a:r>
            <a:endParaRPr lang="en-US" b="0"/>
          </a:p>
        </p:txBody>
      </p:sp>
      <p:sp>
        <p:nvSpPr>
          <p:cNvPr id="28688" name="Oval 24"/>
          <p:cNvSpPr>
            <a:spLocks noChangeArrowheads="1"/>
          </p:cNvSpPr>
          <p:nvPr/>
        </p:nvSpPr>
        <p:spPr bwMode="auto">
          <a:xfrm>
            <a:off x="2514600" y="46482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TextBox 25"/>
          <p:cNvSpPr txBox="1">
            <a:spLocks noChangeArrowheads="1"/>
          </p:cNvSpPr>
          <p:nvPr/>
        </p:nvSpPr>
        <p:spPr bwMode="auto">
          <a:xfrm>
            <a:off x="2611438" y="47386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worker</a:t>
            </a:r>
            <a:endParaRPr lang="en-US" b="0"/>
          </a:p>
        </p:txBody>
      </p:sp>
      <p:sp>
        <p:nvSpPr>
          <p:cNvPr id="28690" name="Oval 27"/>
          <p:cNvSpPr>
            <a:spLocks noChangeArrowheads="1"/>
          </p:cNvSpPr>
          <p:nvPr/>
        </p:nvSpPr>
        <p:spPr bwMode="auto">
          <a:xfrm>
            <a:off x="5791200" y="3430588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TextBox 28"/>
          <p:cNvSpPr txBox="1">
            <a:spLocks noChangeArrowheads="1"/>
          </p:cNvSpPr>
          <p:nvPr/>
        </p:nvSpPr>
        <p:spPr bwMode="auto">
          <a:xfrm>
            <a:off x="5888038" y="3521075"/>
            <a:ext cx="644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worker</a:t>
            </a:r>
            <a:endParaRPr lang="en-US" b="0"/>
          </a:p>
        </p:txBody>
      </p:sp>
      <p:sp>
        <p:nvSpPr>
          <p:cNvPr id="28692" name="Oval 30"/>
          <p:cNvSpPr>
            <a:spLocks noChangeArrowheads="1"/>
          </p:cNvSpPr>
          <p:nvPr/>
        </p:nvSpPr>
        <p:spPr bwMode="auto">
          <a:xfrm>
            <a:off x="5791200" y="4189413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TextBox 31"/>
          <p:cNvSpPr txBox="1">
            <a:spLocks noChangeArrowheads="1"/>
          </p:cNvSpPr>
          <p:nvPr/>
        </p:nvSpPr>
        <p:spPr bwMode="auto">
          <a:xfrm>
            <a:off x="5888038" y="4278313"/>
            <a:ext cx="644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worker</a:t>
            </a:r>
            <a:endParaRPr lang="en-US" b="0"/>
          </a:p>
        </p:txBody>
      </p:sp>
      <p:sp>
        <p:nvSpPr>
          <p:cNvPr id="28694" name="Oval 33"/>
          <p:cNvSpPr>
            <a:spLocks noChangeArrowheads="1"/>
          </p:cNvSpPr>
          <p:nvPr/>
        </p:nvSpPr>
        <p:spPr bwMode="auto">
          <a:xfrm>
            <a:off x="4191000" y="21336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TextBox 34"/>
          <p:cNvSpPr txBox="1">
            <a:spLocks noChangeArrowheads="1"/>
          </p:cNvSpPr>
          <p:nvPr/>
        </p:nvSpPr>
        <p:spPr bwMode="auto">
          <a:xfrm>
            <a:off x="4287838" y="2224088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Master</a:t>
            </a:r>
            <a:endParaRPr lang="en-US" b="0"/>
          </a:p>
        </p:txBody>
      </p:sp>
      <p:sp>
        <p:nvSpPr>
          <p:cNvPr id="28696" name="Oval 36"/>
          <p:cNvSpPr>
            <a:spLocks noChangeArrowheads="1"/>
          </p:cNvSpPr>
          <p:nvPr/>
        </p:nvSpPr>
        <p:spPr bwMode="auto">
          <a:xfrm>
            <a:off x="4114800" y="1143000"/>
            <a:ext cx="990600" cy="6096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TextBox 37"/>
          <p:cNvSpPr txBox="1">
            <a:spLocks noChangeArrowheads="1"/>
          </p:cNvSpPr>
          <p:nvPr/>
        </p:nvSpPr>
        <p:spPr bwMode="auto">
          <a:xfrm>
            <a:off x="4224338" y="1217613"/>
            <a:ext cx="771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/>
              <a:t>User</a:t>
            </a:r>
            <a:br>
              <a:rPr lang="en-US" sz="1200" b="0"/>
            </a:br>
            <a:r>
              <a:rPr lang="en-US" sz="1200" b="0"/>
              <a:t>Program</a:t>
            </a:r>
            <a:endParaRPr lang="en-US" b="0"/>
          </a:p>
        </p:txBody>
      </p:sp>
      <p:sp>
        <p:nvSpPr>
          <p:cNvPr id="28698" name="Rectangle 39"/>
          <p:cNvSpPr>
            <a:spLocks noChangeArrowheads="1"/>
          </p:cNvSpPr>
          <p:nvPr/>
        </p:nvSpPr>
        <p:spPr bwMode="auto">
          <a:xfrm>
            <a:off x="7315200" y="3443288"/>
            <a:ext cx="609600" cy="433387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9" name="TextBox 40"/>
          <p:cNvSpPr txBox="1">
            <a:spLocks noChangeArrowheads="1"/>
          </p:cNvSpPr>
          <p:nvPr/>
        </p:nvSpPr>
        <p:spPr bwMode="auto">
          <a:xfrm>
            <a:off x="7313613" y="3429000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/>
              <a:t>output</a:t>
            </a:r>
          </a:p>
          <a:p>
            <a:pPr algn="ctr"/>
            <a:r>
              <a:rPr lang="en-US" sz="1200" b="0" dirty="0"/>
              <a:t>file 0</a:t>
            </a:r>
          </a:p>
        </p:txBody>
      </p:sp>
      <p:sp>
        <p:nvSpPr>
          <p:cNvPr id="28700" name="Rectangle 44"/>
          <p:cNvSpPr>
            <a:spLocks noChangeArrowheads="1"/>
          </p:cNvSpPr>
          <p:nvPr/>
        </p:nvSpPr>
        <p:spPr bwMode="auto">
          <a:xfrm>
            <a:off x="7315200" y="4200525"/>
            <a:ext cx="609600" cy="433388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TextBox 45"/>
          <p:cNvSpPr txBox="1">
            <a:spLocks noChangeArrowheads="1"/>
          </p:cNvSpPr>
          <p:nvPr/>
        </p:nvSpPr>
        <p:spPr bwMode="auto">
          <a:xfrm>
            <a:off x="7315200" y="4186238"/>
            <a:ext cx="611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/>
              <a:t>output</a:t>
            </a:r>
          </a:p>
          <a:p>
            <a:pPr algn="ctr"/>
            <a:r>
              <a:rPr lang="en-US" sz="1200" b="0"/>
              <a:t>file 1</a:t>
            </a:r>
          </a:p>
        </p:txBody>
      </p:sp>
      <p:sp>
        <p:nvSpPr>
          <p:cNvPr id="28702" name="Rectangle 46"/>
          <p:cNvSpPr>
            <a:spLocks noChangeArrowheads="1"/>
          </p:cNvSpPr>
          <p:nvPr/>
        </p:nvSpPr>
        <p:spPr bwMode="auto">
          <a:xfrm>
            <a:off x="44196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3" name="Rectangle 47"/>
          <p:cNvSpPr>
            <a:spLocks noChangeArrowheads="1"/>
          </p:cNvSpPr>
          <p:nvPr/>
        </p:nvSpPr>
        <p:spPr bwMode="auto">
          <a:xfrm>
            <a:off x="45720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Rectangle 48"/>
          <p:cNvSpPr>
            <a:spLocks noChangeArrowheads="1"/>
          </p:cNvSpPr>
          <p:nvPr/>
        </p:nvSpPr>
        <p:spPr bwMode="auto">
          <a:xfrm>
            <a:off x="44196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5" name="Rectangle 49"/>
          <p:cNvSpPr>
            <a:spLocks noChangeArrowheads="1"/>
          </p:cNvSpPr>
          <p:nvPr/>
        </p:nvSpPr>
        <p:spPr bwMode="auto">
          <a:xfrm>
            <a:off x="45720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6" name="Rectangle 50"/>
          <p:cNvSpPr>
            <a:spLocks noChangeArrowheads="1"/>
          </p:cNvSpPr>
          <p:nvPr/>
        </p:nvSpPr>
        <p:spPr bwMode="auto">
          <a:xfrm>
            <a:off x="44196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7" name="Rectangle 51"/>
          <p:cNvSpPr>
            <a:spLocks noChangeArrowheads="1"/>
          </p:cNvSpPr>
          <p:nvPr/>
        </p:nvSpPr>
        <p:spPr bwMode="auto">
          <a:xfrm>
            <a:off x="45720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8708" name="Curved Connector 53"/>
          <p:cNvCxnSpPr>
            <a:cxnSpLocks noChangeShapeType="1"/>
            <a:stCxn id="28674" idx="3"/>
            <a:endCxn id="28684" idx="2"/>
          </p:cNvCxnSpPr>
          <p:nvPr/>
        </p:nvCxnSpPr>
        <p:spPr bwMode="auto">
          <a:xfrm flipV="1">
            <a:off x="1981200" y="3200400"/>
            <a:ext cx="533400" cy="242888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09" name="Curved Connector 55"/>
          <p:cNvCxnSpPr>
            <a:cxnSpLocks noChangeShapeType="1"/>
            <a:stCxn id="28677" idx="3"/>
            <a:endCxn id="28684" idx="3"/>
          </p:cNvCxnSpPr>
          <p:nvPr/>
        </p:nvCxnSpPr>
        <p:spPr bwMode="auto">
          <a:xfrm flipV="1">
            <a:off x="1936054" y="3362045"/>
            <a:ext cx="701298" cy="31023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0" name="Curved Connector 55"/>
          <p:cNvCxnSpPr>
            <a:cxnSpLocks noChangeShapeType="1"/>
            <a:stCxn id="28681" idx="3"/>
            <a:endCxn id="28688" idx="1"/>
          </p:cNvCxnSpPr>
          <p:nvPr/>
        </p:nvCxnSpPr>
        <p:spPr bwMode="auto">
          <a:xfrm>
            <a:off x="1937657" y="4129475"/>
            <a:ext cx="699695" cy="58568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1" name="Straight Arrow Connector 66"/>
          <p:cNvCxnSpPr>
            <a:cxnSpLocks noChangeShapeType="1"/>
            <a:stCxn id="28678" idx="3"/>
            <a:endCxn id="28686" idx="2"/>
          </p:cNvCxnSpPr>
          <p:nvPr/>
        </p:nvCxnSpPr>
        <p:spPr bwMode="auto">
          <a:xfrm>
            <a:off x="1981200" y="3900488"/>
            <a:ext cx="533400" cy="1381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2" name="Straight Arrow Connector 68"/>
          <p:cNvCxnSpPr>
            <a:cxnSpLocks noChangeShapeType="1"/>
            <a:stCxn id="28682" idx="3"/>
            <a:endCxn id="28686" idx="3"/>
          </p:cNvCxnSpPr>
          <p:nvPr/>
        </p:nvCxnSpPr>
        <p:spPr bwMode="auto">
          <a:xfrm flipV="1">
            <a:off x="1981200" y="4200525"/>
            <a:ext cx="655638" cy="15716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3" name="Straight Arrow Connector 72"/>
          <p:cNvCxnSpPr>
            <a:cxnSpLocks noChangeShapeType="1"/>
            <a:stCxn id="28684" idx="6"/>
            <a:endCxn id="28702" idx="1"/>
          </p:cNvCxnSpPr>
          <p:nvPr/>
        </p:nvCxnSpPr>
        <p:spPr bwMode="auto">
          <a:xfrm>
            <a:off x="3352800" y="3200400"/>
            <a:ext cx="1066800" cy="158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4" name="Straight Arrow Connector 75"/>
          <p:cNvCxnSpPr>
            <a:cxnSpLocks noChangeShapeType="1"/>
          </p:cNvCxnSpPr>
          <p:nvPr/>
        </p:nvCxnSpPr>
        <p:spPr bwMode="auto">
          <a:xfrm>
            <a:off x="3352800" y="4037013"/>
            <a:ext cx="1066800" cy="3175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5" name="Straight Arrow Connector 78"/>
          <p:cNvCxnSpPr>
            <a:cxnSpLocks noChangeShapeType="1"/>
          </p:cNvCxnSpPr>
          <p:nvPr/>
        </p:nvCxnSpPr>
        <p:spPr bwMode="auto">
          <a:xfrm>
            <a:off x="3352800" y="4875213"/>
            <a:ext cx="10668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6" name="Straight Arrow Connector 81"/>
          <p:cNvCxnSpPr>
            <a:cxnSpLocks noChangeShapeType="1"/>
            <a:stCxn id="28690" idx="6"/>
            <a:endCxn id="28699" idx="1"/>
          </p:cNvCxnSpPr>
          <p:nvPr/>
        </p:nvCxnSpPr>
        <p:spPr bwMode="auto">
          <a:xfrm>
            <a:off x="6629400" y="3659188"/>
            <a:ext cx="684213" cy="0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7" name="Straight Arrow Connector 84"/>
          <p:cNvCxnSpPr>
            <a:cxnSpLocks noChangeShapeType="1"/>
            <a:stCxn id="28692" idx="6"/>
            <a:endCxn id="28701" idx="1"/>
          </p:cNvCxnSpPr>
          <p:nvPr/>
        </p:nvCxnSpPr>
        <p:spPr bwMode="auto">
          <a:xfrm>
            <a:off x="6629400" y="4418013"/>
            <a:ext cx="685800" cy="0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8" name="Straight Arrow Connector 90"/>
          <p:cNvCxnSpPr>
            <a:cxnSpLocks noChangeShapeType="1"/>
            <a:stCxn id="28705" idx="3"/>
            <a:endCxn id="28690" idx="2"/>
          </p:cNvCxnSpPr>
          <p:nvPr/>
        </p:nvCxnSpPr>
        <p:spPr bwMode="auto">
          <a:xfrm flipV="1">
            <a:off x="4724400" y="3659188"/>
            <a:ext cx="1066800" cy="3794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9" name="Straight Arrow Connector 93"/>
          <p:cNvCxnSpPr>
            <a:cxnSpLocks noChangeShapeType="1"/>
            <a:stCxn id="28705" idx="3"/>
            <a:endCxn id="28692" idx="2"/>
          </p:cNvCxnSpPr>
          <p:nvPr/>
        </p:nvCxnSpPr>
        <p:spPr bwMode="auto">
          <a:xfrm>
            <a:off x="4724400" y="4038600"/>
            <a:ext cx="1066800" cy="37941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0" name="Curved Connector 98"/>
          <p:cNvCxnSpPr>
            <a:cxnSpLocks noChangeShapeType="1"/>
            <a:stCxn id="28703" idx="3"/>
            <a:endCxn id="28690" idx="1"/>
          </p:cNvCxnSpPr>
          <p:nvPr/>
        </p:nvCxnSpPr>
        <p:spPr bwMode="auto">
          <a:xfrm>
            <a:off x="4724400" y="320040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1" name="Curved Connector 98"/>
          <p:cNvCxnSpPr>
            <a:cxnSpLocks noChangeShapeType="1"/>
          </p:cNvCxnSpPr>
          <p:nvPr/>
        </p:nvCxnSpPr>
        <p:spPr bwMode="auto">
          <a:xfrm>
            <a:off x="4724400" y="32004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2" name="Curved Connector 98"/>
          <p:cNvCxnSpPr>
            <a:cxnSpLocks noChangeShapeType="1"/>
            <a:stCxn id="28707" idx="3"/>
          </p:cNvCxnSpPr>
          <p:nvPr/>
        </p:nvCxnSpPr>
        <p:spPr bwMode="auto">
          <a:xfrm flipV="1">
            <a:off x="4724400" y="38100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3" name="Curved Connector 98"/>
          <p:cNvCxnSpPr>
            <a:cxnSpLocks noChangeShapeType="1"/>
            <a:stCxn id="28707" idx="3"/>
            <a:endCxn id="28692" idx="3"/>
          </p:cNvCxnSpPr>
          <p:nvPr/>
        </p:nvCxnSpPr>
        <p:spPr bwMode="auto">
          <a:xfrm flipV="1">
            <a:off x="4724400" y="457835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5" name="Straight Arrow Connector 120"/>
          <p:cNvCxnSpPr>
            <a:cxnSpLocks noChangeShapeType="1"/>
            <a:stCxn id="28696" idx="4"/>
            <a:endCxn id="28694" idx="0"/>
          </p:cNvCxnSpPr>
          <p:nvPr/>
        </p:nvCxnSpPr>
        <p:spPr bwMode="auto">
          <a:xfrm rot="5400000">
            <a:off x="4419601" y="1943100"/>
            <a:ext cx="3810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7" name="Straight Arrow Connector 127"/>
          <p:cNvCxnSpPr>
            <a:cxnSpLocks noChangeShapeType="1"/>
            <a:stCxn id="28694" idx="3"/>
          </p:cNvCxnSpPr>
          <p:nvPr/>
        </p:nvCxnSpPr>
        <p:spPr bwMode="auto">
          <a:xfrm rot="5400000">
            <a:off x="3532981" y="2343944"/>
            <a:ext cx="600075" cy="96043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8" name="Straight Arrow Connector 133"/>
          <p:cNvCxnSpPr>
            <a:cxnSpLocks noChangeShapeType="1"/>
            <a:stCxn id="28694" idx="5"/>
          </p:cNvCxnSpPr>
          <p:nvPr/>
        </p:nvCxnSpPr>
        <p:spPr bwMode="auto">
          <a:xfrm rot="16200000" flipH="1">
            <a:off x="5010944" y="2420144"/>
            <a:ext cx="904875" cy="1112837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8730" name="TextBox 137"/>
          <p:cNvSpPr txBox="1">
            <a:spLocks noChangeArrowheads="1"/>
          </p:cNvSpPr>
          <p:nvPr/>
        </p:nvSpPr>
        <p:spPr bwMode="auto">
          <a:xfrm>
            <a:off x="4572000" y="1752600"/>
            <a:ext cx="7649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(1) </a:t>
            </a:r>
            <a:r>
              <a:rPr lang="en-US" sz="1100" b="0" dirty="0" smtClean="0">
                <a:solidFill>
                  <a:srgbClr val="FF0000"/>
                </a:solidFill>
              </a:rPr>
              <a:t>submit</a:t>
            </a:r>
            <a:endParaRPr lang="en-US" sz="1100" b="0" dirty="0">
              <a:solidFill>
                <a:srgbClr val="FF0000"/>
              </a:solidFill>
            </a:endParaRPr>
          </a:p>
        </p:txBody>
      </p:sp>
      <p:sp>
        <p:nvSpPr>
          <p:cNvPr id="28732" name="TextBox 139"/>
          <p:cNvSpPr txBox="1">
            <a:spLocks noChangeArrowheads="1"/>
          </p:cNvSpPr>
          <p:nvPr/>
        </p:nvSpPr>
        <p:spPr bwMode="auto">
          <a:xfrm>
            <a:off x="3352800" y="2633663"/>
            <a:ext cx="11769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28733" name="TextBox 140"/>
          <p:cNvSpPr txBox="1">
            <a:spLocks noChangeArrowheads="1"/>
          </p:cNvSpPr>
          <p:nvPr/>
        </p:nvSpPr>
        <p:spPr bwMode="auto">
          <a:xfrm>
            <a:off x="4742000" y="2633990"/>
            <a:ext cx="13147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28734" name="TextBox 141"/>
          <p:cNvSpPr txBox="1">
            <a:spLocks noChangeArrowheads="1"/>
          </p:cNvSpPr>
          <p:nvPr/>
        </p:nvSpPr>
        <p:spPr bwMode="auto">
          <a:xfrm>
            <a:off x="1990725" y="3657600"/>
            <a:ext cx="6222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(3) read</a:t>
            </a:r>
          </a:p>
        </p:txBody>
      </p:sp>
      <p:sp>
        <p:nvSpPr>
          <p:cNvPr id="28735" name="TextBox 142"/>
          <p:cNvSpPr txBox="1">
            <a:spLocks noChangeArrowheads="1"/>
          </p:cNvSpPr>
          <p:nvPr/>
        </p:nvSpPr>
        <p:spPr bwMode="auto">
          <a:xfrm>
            <a:off x="3352800" y="3776663"/>
            <a:ext cx="9685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(4) local write</a:t>
            </a:r>
          </a:p>
        </p:txBody>
      </p:sp>
      <p:sp>
        <p:nvSpPr>
          <p:cNvPr id="28736" name="TextBox 143"/>
          <p:cNvSpPr txBox="1">
            <a:spLocks noChangeArrowheads="1"/>
          </p:cNvSpPr>
          <p:nvPr/>
        </p:nvSpPr>
        <p:spPr bwMode="auto">
          <a:xfrm>
            <a:off x="4562475" y="3505200"/>
            <a:ext cx="10839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(5) remote read</a:t>
            </a:r>
          </a:p>
        </p:txBody>
      </p:sp>
      <p:sp>
        <p:nvSpPr>
          <p:cNvPr id="28737" name="TextBox 144"/>
          <p:cNvSpPr txBox="1">
            <a:spLocks noChangeArrowheads="1"/>
          </p:cNvSpPr>
          <p:nvPr/>
        </p:nvSpPr>
        <p:spPr bwMode="auto">
          <a:xfrm>
            <a:off x="6623050" y="3395663"/>
            <a:ext cx="692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(6) write</a:t>
            </a:r>
          </a:p>
        </p:txBody>
      </p:sp>
      <p:sp>
        <p:nvSpPr>
          <p:cNvPr id="28738" name="TextBox 145"/>
          <p:cNvSpPr txBox="1">
            <a:spLocks noChangeArrowheads="1"/>
          </p:cNvSpPr>
          <p:nvPr/>
        </p:nvSpPr>
        <p:spPr bwMode="auto">
          <a:xfrm>
            <a:off x="1382836" y="5267325"/>
            <a:ext cx="598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Input</a:t>
            </a:r>
          </a:p>
          <a:p>
            <a:pPr algn="ctr"/>
            <a:r>
              <a:rPr lang="en-US" sz="1400" b="1"/>
              <a:t>files</a:t>
            </a:r>
          </a:p>
        </p:txBody>
      </p:sp>
      <p:sp>
        <p:nvSpPr>
          <p:cNvPr id="28739" name="TextBox 146"/>
          <p:cNvSpPr txBox="1">
            <a:spLocks noChangeArrowheads="1"/>
          </p:cNvSpPr>
          <p:nvPr/>
        </p:nvSpPr>
        <p:spPr bwMode="auto">
          <a:xfrm>
            <a:off x="2646262" y="5267325"/>
            <a:ext cx="644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Map</a:t>
            </a:r>
          </a:p>
          <a:p>
            <a:pPr algn="ctr"/>
            <a:r>
              <a:rPr lang="en-US" sz="1400" b="1"/>
              <a:t>phase</a:t>
            </a:r>
          </a:p>
        </p:txBody>
      </p:sp>
      <p:sp>
        <p:nvSpPr>
          <p:cNvPr id="28740" name="TextBox 147"/>
          <p:cNvSpPr txBox="1">
            <a:spLocks noChangeArrowheads="1"/>
          </p:cNvSpPr>
          <p:nvPr/>
        </p:nvSpPr>
        <p:spPr bwMode="auto">
          <a:xfrm>
            <a:off x="3808710" y="5267325"/>
            <a:ext cx="15472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Intermediate files</a:t>
            </a:r>
          </a:p>
          <a:p>
            <a:pPr algn="ctr"/>
            <a:r>
              <a:rPr lang="en-US" sz="1400" b="1"/>
              <a:t>(on local disk)</a:t>
            </a:r>
          </a:p>
        </p:txBody>
      </p:sp>
      <p:sp>
        <p:nvSpPr>
          <p:cNvPr id="28741" name="TextBox 148"/>
          <p:cNvSpPr txBox="1">
            <a:spLocks noChangeArrowheads="1"/>
          </p:cNvSpPr>
          <p:nvPr/>
        </p:nvSpPr>
        <p:spPr bwMode="auto">
          <a:xfrm>
            <a:off x="5974095" y="5267325"/>
            <a:ext cx="751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Reduce</a:t>
            </a:r>
          </a:p>
          <a:p>
            <a:pPr algn="ctr"/>
            <a:r>
              <a:rPr lang="en-US" sz="1400" b="1"/>
              <a:t>phase</a:t>
            </a:r>
          </a:p>
        </p:txBody>
      </p:sp>
      <p:sp>
        <p:nvSpPr>
          <p:cNvPr id="28742" name="TextBox 149"/>
          <p:cNvSpPr txBox="1">
            <a:spLocks noChangeArrowheads="1"/>
          </p:cNvSpPr>
          <p:nvPr/>
        </p:nvSpPr>
        <p:spPr bwMode="auto">
          <a:xfrm>
            <a:off x="7327310" y="5267325"/>
            <a:ext cx="745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Output</a:t>
            </a:r>
          </a:p>
          <a:p>
            <a:pPr algn="ctr"/>
            <a:r>
              <a:rPr lang="en-US" sz="1400" b="1"/>
              <a:t>files</a:t>
            </a:r>
          </a:p>
        </p:txBody>
      </p:sp>
      <p:sp>
        <p:nvSpPr>
          <p:cNvPr id="28743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Adapted </a:t>
            </a:r>
            <a:r>
              <a:rPr lang="en-US" sz="1000" b="0" dirty="0"/>
              <a:t>from </a:t>
            </a:r>
            <a:r>
              <a:rPr lang="en-US" sz="1000" b="0" dirty="0" smtClean="0"/>
              <a:t>(Dean </a:t>
            </a:r>
            <a:r>
              <a:rPr lang="en-US" sz="1000" b="0" dirty="0"/>
              <a:t>and </a:t>
            </a:r>
            <a:r>
              <a:rPr lang="en-US" sz="1000" b="0" dirty="0" err="1" smtClean="0"/>
              <a:t>Ghemawat</a:t>
            </a:r>
            <a:r>
              <a:rPr lang="en-US" sz="1000" b="0" dirty="0" smtClean="0"/>
              <a:t>, OSDI </a:t>
            </a:r>
            <a:r>
              <a:rPr lang="en-US" sz="1000" b="0" dirty="0"/>
              <a:t>2004)</a:t>
            </a:r>
          </a:p>
        </p:txBody>
      </p:sp>
    </p:spTree>
    <p:extLst>
      <p:ext uri="{BB962C8B-B14F-4D97-AF65-F5344CB8AC3E}">
        <p14:creationId xmlns:p14="http://schemas.microsoft.com/office/powerpoint/2010/main" val="25533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Cost Measures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For a map-reduce algorithm: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Communication cost 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input file size + 2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(sum of the sizes of all files passed from Map processes to Reduce processes) + the sum of the output sizes of the Reduce processes.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Elapsed communication cost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the sum of the largest input + output for any map process, plus the same for any reduce process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490A-6B50-D64A-9F62-2597F1632124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Cost Measures Mean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Either the I/O (communication) or processing (computation) cost dominates</a:t>
            </a:r>
          </a:p>
          <a:p>
            <a:pPr lvl="1"/>
            <a:r>
              <a:rPr lang="en-US" dirty="0"/>
              <a:t>Ignore one or the other</a:t>
            </a:r>
          </a:p>
          <a:p>
            <a:endParaRPr lang="en-US" dirty="0"/>
          </a:p>
          <a:p>
            <a:r>
              <a:rPr lang="en-US" dirty="0"/>
              <a:t>Total cost tells what you pay in rent from </a:t>
            </a:r>
            <a:br>
              <a:rPr lang="en-US" dirty="0"/>
            </a:br>
            <a:r>
              <a:rPr lang="en-US" dirty="0"/>
              <a:t>your friendly neighborhood cloud</a:t>
            </a:r>
          </a:p>
          <a:p>
            <a:endParaRPr lang="en-US" dirty="0"/>
          </a:p>
          <a:p>
            <a:r>
              <a:rPr lang="en-US" dirty="0"/>
              <a:t>Elapsed cost is wall-clock time using parallelism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F4CE-ED94-6741-A940-D10185354324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of Map-Reduce Join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Total communication cost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= O(|R|+|S|+|R ⋈ S|)</a:t>
            </a:r>
          </a:p>
          <a:p>
            <a:r>
              <a:rPr lang="en-US" b="1" dirty="0">
                <a:solidFill>
                  <a:srgbClr val="0000FF"/>
                </a:solidFill>
              </a:rPr>
              <a:t>Elapsed communication cost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= O(s)</a:t>
            </a:r>
          </a:p>
          <a:p>
            <a:pPr lvl="1"/>
            <a:r>
              <a:rPr lang="en-US" dirty="0"/>
              <a:t>We’re going to pick </a:t>
            </a:r>
            <a:r>
              <a:rPr lang="en-US" b="1" i="1" dirty="0"/>
              <a:t>k</a:t>
            </a:r>
            <a:r>
              <a:rPr lang="en-US" dirty="0"/>
              <a:t> and the number of Map processes so that the I/O limit </a:t>
            </a:r>
            <a:r>
              <a:rPr lang="en-US" b="1" i="1" dirty="0"/>
              <a:t>s</a:t>
            </a:r>
            <a:r>
              <a:rPr lang="en-US" dirty="0"/>
              <a:t> is respected</a:t>
            </a:r>
          </a:p>
          <a:p>
            <a:pPr lvl="1"/>
            <a:r>
              <a:rPr lang="en-US" dirty="0"/>
              <a:t>We put a limit </a:t>
            </a:r>
            <a:r>
              <a:rPr lang="en-US" b="1" i="1" dirty="0"/>
              <a:t>s</a:t>
            </a:r>
            <a:r>
              <a:rPr lang="en-US" dirty="0"/>
              <a:t> on the amount of input or output that any one process can have. </a:t>
            </a:r>
            <a:r>
              <a:rPr lang="en-US" b="1" i="1" dirty="0"/>
              <a:t>s</a:t>
            </a:r>
            <a:r>
              <a:rPr lang="en-US" b="1" dirty="0"/>
              <a:t> could be:</a:t>
            </a:r>
          </a:p>
          <a:p>
            <a:pPr lvl="2"/>
            <a:r>
              <a:rPr lang="en-US" dirty="0"/>
              <a:t>What fits in main memory</a:t>
            </a:r>
          </a:p>
          <a:p>
            <a:pPr lvl="2"/>
            <a:r>
              <a:rPr lang="en-US" dirty="0"/>
              <a:t>What fits on local disk</a:t>
            </a:r>
          </a:p>
          <a:p>
            <a:r>
              <a:rPr lang="en-US" dirty="0"/>
              <a:t>With proper indexes, computation cost is linear in the input + output size</a:t>
            </a:r>
          </a:p>
          <a:p>
            <a:pPr lvl="1"/>
            <a:r>
              <a:rPr lang="en-US" dirty="0"/>
              <a:t>So computation cost is like comm. cost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F45D-244C-7848-8F5A-81D3EB0B268B}" type="datetime1">
              <a:rPr lang="en-US" smtClean="0"/>
              <a:t>9/20/2023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Thanks for Your Attention!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28D-17BF-3E4D-8186-12B40FA58415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CS246: Mining Massive Datasets, http://cs246.stanford.edu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Jure </a:t>
            </a:r>
            <a:r>
              <a:rPr lang="en-US" altLang="zh-TW" dirty="0" err="1"/>
              <a:t>Leskovec</a:t>
            </a:r>
            <a:r>
              <a:rPr lang="en-US" altLang="zh-TW" dirty="0"/>
              <a:t>, </a:t>
            </a:r>
            <a:r>
              <a:rPr lang="en-US" altLang="zh-TW" dirty="0" err="1"/>
              <a:t>Anand</a:t>
            </a:r>
            <a:r>
              <a:rPr lang="en-US" altLang="zh-TW" dirty="0"/>
              <a:t> </a:t>
            </a:r>
            <a:r>
              <a:rPr lang="en-US" altLang="zh-TW" dirty="0" err="1"/>
              <a:t>Rajaraman</a:t>
            </a:r>
            <a:r>
              <a:rPr lang="en-US" altLang="zh-TW" dirty="0"/>
              <a:t>, Jeffrey David Ullman, Mining of Massive Datasets, </a:t>
            </a:r>
            <a:r>
              <a:rPr lang="en-US" altLang="zh-TW" dirty="0" smtClean="0"/>
              <a:t>3rd </a:t>
            </a:r>
            <a:r>
              <a:rPr lang="en-US" altLang="zh-TW" dirty="0"/>
              <a:t>Edition, Cambridge University Press, </a:t>
            </a:r>
            <a:r>
              <a:rPr lang="en-US" altLang="zh-TW" dirty="0" smtClean="0"/>
              <a:t>Feb. 2020.</a:t>
            </a:r>
            <a:r>
              <a:rPr lang="en-US" altLang="zh-TW" dirty="0"/>
              <a:t> </a:t>
            </a:r>
            <a:r>
              <a:rPr lang="en-US" altLang="zh-TW" dirty="0" smtClean="0"/>
              <a:t> (Ch.1-2)</a:t>
            </a:r>
          </a:p>
          <a:p>
            <a:pPr lvl="1"/>
            <a:r>
              <a:rPr lang="en-US" altLang="zh-TW" dirty="0" smtClean="0"/>
              <a:t>Slides from Stanford CS246 “</a:t>
            </a:r>
            <a:r>
              <a:rPr lang="en-US" altLang="zh-TW" dirty="0"/>
              <a:t>Mining Massive </a:t>
            </a:r>
            <a:r>
              <a:rPr lang="en-US" altLang="zh-TW" dirty="0" smtClean="0"/>
              <a:t>Datasets” (by </a:t>
            </a:r>
            <a:r>
              <a:rPr lang="en-US" altLang="zh-TW" dirty="0"/>
              <a:t>Jure </a:t>
            </a:r>
            <a:r>
              <a:rPr lang="en-US" altLang="zh-TW" dirty="0" err="1" smtClean="0"/>
              <a:t>Leskovec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Jimmy </a:t>
            </a:r>
            <a:r>
              <a:rPr lang="en-US" altLang="zh-TW" dirty="0"/>
              <a:t>Lin and Chris Dyer, “Data-Intensive Text Processing with MapReduce</a:t>
            </a:r>
            <a:r>
              <a:rPr lang="en-US" altLang="zh-TW" dirty="0" smtClean="0"/>
              <a:t>”. (Ch.1-2) </a:t>
            </a:r>
            <a:endParaRPr lang="en-US" altLang="zh-TW" dirty="0"/>
          </a:p>
          <a:p>
            <a:pPr lvl="1"/>
            <a:r>
              <a:rPr lang="en-US" altLang="zh-TW" dirty="0"/>
              <a:t>Slides from Jimmy Lin’s “Big Data Infrastructure” course, Univ. Maryland (and Univ. Waterloo)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28D-17BF-3E4D-8186-12B40FA58415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CS246: Mining Massive Datasets, http://cs246.stanford.edu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Papers:</a:t>
            </a:r>
          </a:p>
          <a:p>
            <a:pPr lvl="1">
              <a:defRPr/>
            </a:pPr>
            <a:r>
              <a:rPr lang="en-US" altLang="zh-TW" dirty="0"/>
              <a:t>Google File System (GFS)</a:t>
            </a:r>
          </a:p>
          <a:p>
            <a:pPr lvl="2">
              <a:defRPr/>
            </a:pPr>
            <a:r>
              <a:rPr lang="en-US" altLang="zh-TW" dirty="0"/>
              <a:t>Sanjay </a:t>
            </a:r>
            <a:r>
              <a:rPr lang="en-US" altLang="zh-TW" dirty="0" err="1"/>
              <a:t>Ghemawat</a:t>
            </a:r>
            <a:r>
              <a:rPr lang="en-US" altLang="zh-TW" dirty="0"/>
              <a:t>, Howard </a:t>
            </a:r>
            <a:r>
              <a:rPr lang="en-US" altLang="zh-TW" dirty="0" err="1"/>
              <a:t>Gobioff</a:t>
            </a:r>
            <a:r>
              <a:rPr lang="en-US" altLang="zh-TW" dirty="0"/>
              <a:t>, Shun-</a:t>
            </a:r>
            <a:r>
              <a:rPr lang="en-US" altLang="zh-TW" dirty="0" err="1"/>
              <a:t>Tak</a:t>
            </a:r>
            <a:r>
              <a:rPr lang="en-US" altLang="zh-TW" dirty="0"/>
              <a:t> Leung, The Google File System, Proceedings of the 19th ACM Symposium on Operating Systems Principles (SOSP), pp. 20-43, 2003.</a:t>
            </a:r>
          </a:p>
          <a:p>
            <a:pPr lvl="1">
              <a:defRPr/>
            </a:pPr>
            <a:r>
              <a:rPr lang="en-US" altLang="zh-TW" dirty="0" err="1"/>
              <a:t>MapReduce</a:t>
            </a:r>
            <a:endParaRPr lang="en-US" altLang="zh-TW" dirty="0"/>
          </a:p>
          <a:p>
            <a:pPr lvl="2">
              <a:defRPr/>
            </a:pPr>
            <a:r>
              <a:rPr lang="en-US" altLang="zh-TW" dirty="0"/>
              <a:t>Jeffrey Dean, Sanjay </a:t>
            </a:r>
            <a:r>
              <a:rPr lang="en-US" altLang="zh-TW" dirty="0" err="1"/>
              <a:t>Ghemawat</a:t>
            </a:r>
            <a:r>
              <a:rPr lang="en-US" altLang="zh-TW" dirty="0"/>
              <a:t>, </a:t>
            </a:r>
            <a:r>
              <a:rPr lang="en-US" altLang="zh-TW" dirty="0" err="1"/>
              <a:t>MapReduce</a:t>
            </a:r>
            <a:r>
              <a:rPr lang="en-US" altLang="zh-TW" dirty="0"/>
              <a:t>: Simplified Data Processing on Large Clusters, OSDI'04: Sixth Symposium on Operating System Design and Implementation, pp. 137-150, 2004.</a:t>
            </a:r>
          </a:p>
          <a:p>
            <a:pPr lvl="1">
              <a:defRPr/>
            </a:pPr>
            <a:r>
              <a:rPr lang="en-US" altLang="zh-TW" dirty="0" err="1"/>
              <a:t>BigTable</a:t>
            </a:r>
            <a:endParaRPr lang="en-US" altLang="zh-TW" dirty="0"/>
          </a:p>
          <a:p>
            <a:pPr lvl="2">
              <a:defRPr/>
            </a:pPr>
            <a:r>
              <a:rPr lang="en-US" altLang="zh-TW" dirty="0"/>
              <a:t>Fay Chang, Jeffrey Dean, Sanjay </a:t>
            </a:r>
            <a:r>
              <a:rPr lang="en-US" altLang="zh-TW" dirty="0" err="1"/>
              <a:t>Ghemawat</a:t>
            </a:r>
            <a:r>
              <a:rPr lang="en-US" altLang="zh-TW" dirty="0"/>
              <a:t>, Wilson C. Hsieh, Deborah A. Wallach, Mike Burrows, </a:t>
            </a:r>
            <a:r>
              <a:rPr lang="en-US" altLang="zh-TW" dirty="0" err="1"/>
              <a:t>Tushar</a:t>
            </a:r>
            <a:r>
              <a:rPr lang="en-US" altLang="zh-TW" dirty="0"/>
              <a:t> Chandra, Andrew </a:t>
            </a:r>
            <a:r>
              <a:rPr lang="en-US" altLang="zh-TW" dirty="0" err="1"/>
              <a:t>Fikes</a:t>
            </a:r>
            <a:r>
              <a:rPr lang="en-US" altLang="zh-TW" dirty="0"/>
              <a:t>, Robert E. Gruber, 7th USENIX Symposium on Operating Systems Design and Implementation (OSDI), pp. 205-218, 2006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28D-17BF-3E4D-8186-12B40FA58415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CS246: Mining Massive Datasets, http://cs246.stanford.edu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Managing Multiple Workers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GB" dirty="0" smtClean="0"/>
              <a:t>Difficult because</a:t>
            </a:r>
          </a:p>
          <a:p>
            <a:pPr lvl="1" eaLnBrk="1" hangingPunct="1"/>
            <a:r>
              <a:rPr lang="en-GB" dirty="0" smtClean="0"/>
              <a:t>We don’t know the order in which workers run</a:t>
            </a:r>
          </a:p>
          <a:p>
            <a:pPr lvl="1" eaLnBrk="1" hangingPunct="1"/>
            <a:r>
              <a:rPr lang="en-GB" dirty="0" smtClean="0"/>
              <a:t>We don’t know when workers interrupt each other</a:t>
            </a:r>
          </a:p>
          <a:p>
            <a:pPr lvl="1" eaLnBrk="1" hangingPunct="1"/>
            <a:r>
              <a:rPr lang="en-GB" dirty="0" smtClean="0"/>
              <a:t>We don’t know when workers need to communicate partial results</a:t>
            </a:r>
          </a:p>
          <a:p>
            <a:pPr lvl="1" eaLnBrk="1" hangingPunct="1"/>
            <a:r>
              <a:rPr lang="en-GB" dirty="0" smtClean="0"/>
              <a:t>We don’t know the order in which workers access shared data</a:t>
            </a:r>
          </a:p>
          <a:p>
            <a:pPr eaLnBrk="1" hangingPunct="1"/>
            <a:r>
              <a:rPr lang="en-GB" dirty="0" smtClean="0"/>
              <a:t>Thus, we need:</a:t>
            </a:r>
          </a:p>
          <a:p>
            <a:pPr lvl="1" eaLnBrk="1" hangingPunct="1"/>
            <a:r>
              <a:rPr lang="en-GB" dirty="0" smtClean="0"/>
              <a:t>Semaphores (lock, unlock)</a:t>
            </a:r>
          </a:p>
          <a:p>
            <a:pPr lvl="1" eaLnBrk="1" hangingPunct="1"/>
            <a:r>
              <a:rPr lang="en-GB" dirty="0" smtClean="0"/>
              <a:t>Conditional variables (wait, notify, broadcast)</a:t>
            </a:r>
          </a:p>
          <a:p>
            <a:pPr lvl="1" eaLnBrk="1" hangingPunct="1"/>
            <a:r>
              <a:rPr lang="en-GB" dirty="0" smtClean="0"/>
              <a:t>Barriers</a:t>
            </a:r>
          </a:p>
          <a:p>
            <a:pPr eaLnBrk="1" hangingPunct="1"/>
            <a:r>
              <a:rPr lang="en-GB" dirty="0" smtClean="0"/>
              <a:t>Still, lots of problems:</a:t>
            </a:r>
          </a:p>
          <a:p>
            <a:pPr lvl="1" eaLnBrk="1" hangingPunct="1"/>
            <a:r>
              <a:rPr lang="en-GB" dirty="0" smtClean="0"/>
              <a:t>Deadlock, </a:t>
            </a:r>
            <a:r>
              <a:rPr lang="en-GB" dirty="0" err="1" smtClean="0"/>
              <a:t>livelock</a:t>
            </a:r>
            <a:r>
              <a:rPr lang="en-GB" dirty="0" smtClean="0"/>
              <a:t>, race conditions...</a:t>
            </a:r>
          </a:p>
          <a:p>
            <a:pPr lvl="1" eaLnBrk="1" hangingPunct="1"/>
            <a:r>
              <a:rPr lang="en-GB" dirty="0" smtClean="0"/>
              <a:t>Dining philosophers, sleeping barbers, cigarette smokers...</a:t>
            </a:r>
          </a:p>
          <a:p>
            <a:pPr eaLnBrk="1" hangingPunct="1"/>
            <a:r>
              <a:rPr lang="en-GB" dirty="0" smtClean="0"/>
              <a:t>Moral of the story: be careful!</a:t>
            </a:r>
          </a:p>
        </p:txBody>
      </p:sp>
    </p:spTree>
    <p:extLst>
      <p:ext uri="{BB962C8B-B14F-4D97-AF65-F5344CB8AC3E}">
        <p14:creationId xmlns:p14="http://schemas.microsoft.com/office/powerpoint/2010/main" val="14411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Programming models</a:t>
            </a:r>
          </a:p>
          <a:p>
            <a:pPr lvl="1"/>
            <a:r>
              <a:rPr lang="en-US" sz="2400" dirty="0" smtClean="0"/>
              <a:t>Shared memory (</a:t>
            </a:r>
            <a:r>
              <a:rPr lang="en-US" sz="2400" dirty="0" err="1" smtClean="0"/>
              <a:t>pthreads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Message passing (MPI)</a:t>
            </a:r>
          </a:p>
          <a:p>
            <a:r>
              <a:rPr lang="en-US" sz="2800" dirty="0" smtClean="0"/>
              <a:t>Design Patterns</a:t>
            </a:r>
          </a:p>
          <a:p>
            <a:pPr lvl="1"/>
            <a:r>
              <a:rPr lang="en-US" sz="2400" dirty="0" smtClean="0"/>
              <a:t>Master-slaves</a:t>
            </a:r>
          </a:p>
          <a:p>
            <a:pPr lvl="1"/>
            <a:r>
              <a:rPr lang="en-US" sz="2400" dirty="0" smtClean="0"/>
              <a:t>Producer-consumer flows</a:t>
            </a:r>
          </a:p>
          <a:p>
            <a:pPr lvl="1"/>
            <a:r>
              <a:rPr lang="en-US" sz="2400" dirty="0" smtClean="0"/>
              <a:t>Shared work queues</a:t>
            </a:r>
          </a:p>
          <a:p>
            <a:pPr lvl="1"/>
            <a:endParaRPr lang="en-US" dirty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265219" y="1578587"/>
            <a:ext cx="1476375" cy="1630362"/>
            <a:chOff x="2667000" y="1524000"/>
            <a:chExt cx="2032346" cy="2243288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2134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2682875" y="1524000"/>
              <a:ext cx="20164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Message Passing</a:t>
              </a:r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667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15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048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0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896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429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2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277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3810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4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58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41910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16" name="Straight Arrow Connector 43"/>
            <p:cNvCxnSpPr>
              <a:cxnSpLocks noChangeShapeType="1"/>
            </p:cNvCxnSpPr>
            <p:nvPr/>
          </p:nvCxnSpPr>
          <p:spPr bwMode="auto">
            <a:xfrm>
              <a:off x="2835275" y="1981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3216275" y="2057400"/>
              <a:ext cx="1143000" cy="2286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58"/>
            <p:cNvCxnSpPr>
              <a:cxnSpLocks noChangeShapeType="1"/>
            </p:cNvCxnSpPr>
            <p:nvPr/>
          </p:nvCxnSpPr>
          <p:spPr bwMode="auto">
            <a:xfrm>
              <a:off x="3597275" y="2362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59"/>
            <p:cNvCxnSpPr>
              <a:cxnSpLocks noChangeShapeType="1"/>
            </p:cNvCxnSpPr>
            <p:nvPr/>
          </p:nvCxnSpPr>
          <p:spPr bwMode="auto">
            <a:xfrm flipH="1">
              <a:off x="3978275" y="25908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60"/>
            <p:cNvCxnSpPr>
              <a:cxnSpLocks noChangeShapeType="1"/>
            </p:cNvCxnSpPr>
            <p:nvPr/>
          </p:nvCxnSpPr>
          <p:spPr bwMode="auto">
            <a:xfrm rot="10800000" flipV="1">
              <a:off x="3597275" y="2819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62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438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2835275" y="26670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64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9718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5087341" y="1544401"/>
            <a:ext cx="2005012" cy="1630362"/>
            <a:chOff x="5181600" y="1524000"/>
            <a:chExt cx="2759075" cy="2243288"/>
          </a:xfrm>
        </p:grpSpPr>
        <p:cxnSp>
          <p:nvCxnSpPr>
            <p:cNvPr id="25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4648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6" name="TextBox 31"/>
            <p:cNvSpPr txBox="1">
              <a:spLocks noChangeArrowheads="1"/>
            </p:cNvSpPr>
            <p:nvPr/>
          </p:nvSpPr>
          <p:spPr bwMode="auto">
            <a:xfrm>
              <a:off x="5273675" y="1524000"/>
              <a:ext cx="1840014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Shared Memory</a:t>
              </a:r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5181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029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5562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30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5410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1" name="TextBox 36"/>
            <p:cNvSpPr txBox="1">
              <a:spLocks noChangeArrowheads="1"/>
            </p:cNvSpPr>
            <p:nvPr/>
          </p:nvSpPr>
          <p:spPr bwMode="auto">
            <a:xfrm>
              <a:off x="59436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32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91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3" name="TextBox 38"/>
            <p:cNvSpPr txBox="1">
              <a:spLocks noChangeArrowheads="1"/>
            </p:cNvSpPr>
            <p:nvPr/>
          </p:nvSpPr>
          <p:spPr bwMode="auto">
            <a:xfrm>
              <a:off x="6324599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34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6172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6705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331075" y="1905000"/>
              <a:ext cx="6096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7" name="Straight Arrow Connector 65"/>
            <p:cNvCxnSpPr>
              <a:cxnSpLocks noChangeShapeType="1"/>
            </p:cNvCxnSpPr>
            <p:nvPr/>
          </p:nvCxnSpPr>
          <p:spPr bwMode="auto">
            <a:xfrm>
              <a:off x="5349875" y="21336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7"/>
            <p:cNvCxnSpPr>
              <a:cxnSpLocks noChangeShapeType="1"/>
            </p:cNvCxnSpPr>
            <p:nvPr/>
          </p:nvCxnSpPr>
          <p:spPr bwMode="auto">
            <a:xfrm>
              <a:off x="6111875" y="2286000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Straight Arrow Connector 69"/>
            <p:cNvCxnSpPr>
              <a:cxnSpLocks noChangeShapeType="1"/>
            </p:cNvCxnSpPr>
            <p:nvPr/>
          </p:nvCxnSpPr>
          <p:spPr bwMode="auto">
            <a:xfrm rot="10800000">
              <a:off x="5730875" y="2438400"/>
              <a:ext cx="1600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71"/>
            <p:cNvCxnSpPr>
              <a:cxnSpLocks noChangeShapeType="1"/>
            </p:cNvCxnSpPr>
            <p:nvPr/>
          </p:nvCxnSpPr>
          <p:spPr bwMode="auto">
            <a:xfrm rot="10800000">
              <a:off x="6492875" y="2667000"/>
              <a:ext cx="838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74"/>
            <p:cNvCxnSpPr>
              <a:cxnSpLocks noChangeShapeType="1"/>
            </p:cNvCxnSpPr>
            <p:nvPr/>
          </p:nvCxnSpPr>
          <p:spPr bwMode="auto">
            <a:xfrm rot="10800000" flipH="1">
              <a:off x="6492875" y="2817813"/>
              <a:ext cx="838200" cy="158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349875" y="29718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77"/>
            <p:cNvSpPr txBox="1">
              <a:spLocks noChangeArrowheads="1"/>
            </p:cNvSpPr>
            <p:nvPr/>
          </p:nvSpPr>
          <p:spPr bwMode="auto">
            <a:xfrm rot="-5400000">
              <a:off x="6856413" y="2476425"/>
              <a:ext cx="152400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Memory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1251130" y="4680364"/>
            <a:ext cx="1471246" cy="1459672"/>
            <a:chOff x="1271954" y="4419600"/>
            <a:chExt cx="1471246" cy="1459672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1271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8"/>
            <p:cNvSpPr>
              <a:spLocks noChangeArrowheads="1"/>
            </p:cNvSpPr>
            <p:nvPr/>
          </p:nvSpPr>
          <p:spPr bwMode="auto">
            <a:xfrm>
              <a:off x="1828800" y="4648200"/>
              <a:ext cx="381000" cy="353786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1676400" y="44196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master</a:t>
              </a:r>
            </a:p>
          </p:txBody>
        </p:sp>
        <p:sp>
          <p:nvSpPr>
            <p:cNvPr id="134" name="AutoShape 4"/>
            <p:cNvSpPr>
              <a:spLocks noChangeArrowheads="1"/>
            </p:cNvSpPr>
            <p:nvPr/>
          </p:nvSpPr>
          <p:spPr bwMode="auto">
            <a:xfrm>
              <a:off x="1652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AutoShape 4"/>
            <p:cNvSpPr>
              <a:spLocks noChangeArrowheads="1"/>
            </p:cNvSpPr>
            <p:nvPr/>
          </p:nvSpPr>
          <p:spPr bwMode="auto">
            <a:xfrm>
              <a:off x="2033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AutoShape 4"/>
            <p:cNvSpPr>
              <a:spLocks noChangeArrowheads="1"/>
            </p:cNvSpPr>
            <p:nvPr/>
          </p:nvSpPr>
          <p:spPr bwMode="auto">
            <a:xfrm>
              <a:off x="2414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9" name="Straight Arrow Connector 128"/>
            <p:cNvCxnSpPr>
              <a:stCxn id="63" idx="2"/>
              <a:endCxn id="59" idx="0"/>
            </p:cNvCxnSpPr>
            <p:nvPr/>
          </p:nvCxnSpPr>
          <p:spPr bwMode="auto">
            <a:xfrm rot="5400000">
              <a:off x="1561682" y="4876382"/>
              <a:ext cx="332014" cy="583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63" idx="2"/>
              <a:endCxn id="134" idx="0"/>
            </p:cNvCxnSpPr>
            <p:nvPr/>
          </p:nvCxnSpPr>
          <p:spPr bwMode="auto">
            <a:xfrm rot="5400000">
              <a:off x="1752182" y="5066882"/>
              <a:ext cx="332014" cy="202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63" idx="2"/>
              <a:endCxn id="135" idx="0"/>
            </p:cNvCxnSpPr>
            <p:nvPr/>
          </p:nvCxnSpPr>
          <p:spPr bwMode="auto">
            <a:xfrm rot="16200000" flipH="1">
              <a:off x="1942681" y="5078604"/>
              <a:ext cx="332014" cy="178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63" idx="2"/>
              <a:endCxn id="136" idx="0"/>
            </p:cNvCxnSpPr>
            <p:nvPr/>
          </p:nvCxnSpPr>
          <p:spPr bwMode="auto">
            <a:xfrm rot="16200000" flipH="1">
              <a:off x="2133181" y="4888104"/>
              <a:ext cx="332014" cy="559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 Box 14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slaves</a:t>
              </a: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150268" y="4470320"/>
            <a:ext cx="2743200" cy="1916872"/>
            <a:chOff x="3276600" y="4267200"/>
            <a:chExt cx="2743200" cy="1916872"/>
          </a:xfrm>
        </p:grpSpPr>
        <p:sp>
          <p:nvSpPr>
            <p:cNvPr id="149" name="AutoShape 8"/>
            <p:cNvSpPr>
              <a:spLocks noChangeArrowheads="1"/>
            </p:cNvSpPr>
            <p:nvPr/>
          </p:nvSpPr>
          <p:spPr bwMode="auto">
            <a:xfrm>
              <a:off x="36869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AutoShape 4"/>
            <p:cNvSpPr>
              <a:spLocks noChangeArrowheads="1"/>
            </p:cNvSpPr>
            <p:nvPr/>
          </p:nvSpPr>
          <p:spPr bwMode="auto">
            <a:xfrm>
              <a:off x="42965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1" name="Straight Arrow Connector 150"/>
            <p:cNvCxnSpPr>
              <a:stCxn id="149" idx="3"/>
              <a:endCxn id="150" idx="1"/>
            </p:cNvCxnSpPr>
            <p:nvPr/>
          </p:nvCxnSpPr>
          <p:spPr bwMode="auto">
            <a:xfrm>
              <a:off x="4015154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AutoShape 8"/>
            <p:cNvSpPr>
              <a:spLocks noChangeArrowheads="1"/>
            </p:cNvSpPr>
            <p:nvPr/>
          </p:nvSpPr>
          <p:spPr bwMode="auto">
            <a:xfrm>
              <a:off x="36869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AutoShape 4"/>
            <p:cNvSpPr>
              <a:spLocks noChangeArrowheads="1"/>
            </p:cNvSpPr>
            <p:nvPr/>
          </p:nvSpPr>
          <p:spPr bwMode="auto">
            <a:xfrm>
              <a:off x="42965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0" name="Straight Arrow Connector 159"/>
            <p:cNvCxnSpPr>
              <a:stCxn id="158" idx="3"/>
              <a:endCxn id="159" idx="1"/>
            </p:cNvCxnSpPr>
            <p:nvPr/>
          </p:nvCxnSpPr>
          <p:spPr bwMode="auto">
            <a:xfrm>
              <a:off x="4015154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AutoShape 8"/>
            <p:cNvSpPr>
              <a:spLocks noChangeArrowheads="1"/>
            </p:cNvSpPr>
            <p:nvPr/>
          </p:nvSpPr>
          <p:spPr bwMode="auto">
            <a:xfrm>
              <a:off x="36869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AutoShape 4"/>
            <p:cNvSpPr>
              <a:spLocks noChangeArrowheads="1"/>
            </p:cNvSpPr>
            <p:nvPr/>
          </p:nvSpPr>
          <p:spPr bwMode="auto">
            <a:xfrm>
              <a:off x="42965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3" name="Straight Arrow Connector 162"/>
            <p:cNvCxnSpPr>
              <a:stCxn id="161" idx="3"/>
              <a:endCxn id="162" idx="1"/>
            </p:cNvCxnSpPr>
            <p:nvPr/>
          </p:nvCxnSpPr>
          <p:spPr bwMode="auto">
            <a:xfrm>
              <a:off x="4015154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AutoShape 8"/>
            <p:cNvSpPr>
              <a:spLocks noChangeArrowheads="1"/>
            </p:cNvSpPr>
            <p:nvPr/>
          </p:nvSpPr>
          <p:spPr bwMode="auto">
            <a:xfrm>
              <a:off x="36869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AutoShape 4"/>
            <p:cNvSpPr>
              <a:spLocks noChangeArrowheads="1"/>
            </p:cNvSpPr>
            <p:nvPr/>
          </p:nvSpPr>
          <p:spPr bwMode="auto">
            <a:xfrm>
              <a:off x="42965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6" name="Straight Arrow Connector 165"/>
            <p:cNvCxnSpPr>
              <a:stCxn id="164" idx="3"/>
              <a:endCxn id="165" idx="1"/>
            </p:cNvCxnSpPr>
            <p:nvPr/>
          </p:nvCxnSpPr>
          <p:spPr bwMode="auto">
            <a:xfrm>
              <a:off x="4015154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AutoShape 8"/>
            <p:cNvSpPr>
              <a:spLocks noChangeArrowheads="1"/>
            </p:cNvSpPr>
            <p:nvPr/>
          </p:nvSpPr>
          <p:spPr bwMode="auto">
            <a:xfrm>
              <a:off x="4624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AutoShape 4"/>
            <p:cNvSpPr>
              <a:spLocks noChangeArrowheads="1"/>
            </p:cNvSpPr>
            <p:nvPr/>
          </p:nvSpPr>
          <p:spPr bwMode="auto">
            <a:xfrm>
              <a:off x="52343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9" name="Straight Arrow Connector 168"/>
            <p:cNvCxnSpPr>
              <a:stCxn id="167" idx="3"/>
              <a:endCxn id="168" idx="1"/>
            </p:cNvCxnSpPr>
            <p:nvPr/>
          </p:nvCxnSpPr>
          <p:spPr bwMode="auto">
            <a:xfrm>
              <a:off x="4953000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AutoShape 8"/>
            <p:cNvSpPr>
              <a:spLocks noChangeArrowheads="1"/>
            </p:cNvSpPr>
            <p:nvPr/>
          </p:nvSpPr>
          <p:spPr bwMode="auto">
            <a:xfrm>
              <a:off x="4624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AutoShape 4"/>
            <p:cNvSpPr>
              <a:spLocks noChangeArrowheads="1"/>
            </p:cNvSpPr>
            <p:nvPr/>
          </p:nvSpPr>
          <p:spPr bwMode="auto">
            <a:xfrm>
              <a:off x="52343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2" name="Straight Arrow Connector 171"/>
            <p:cNvCxnSpPr>
              <a:stCxn id="170" idx="3"/>
              <a:endCxn id="171" idx="1"/>
            </p:cNvCxnSpPr>
            <p:nvPr/>
          </p:nvCxnSpPr>
          <p:spPr bwMode="auto">
            <a:xfrm>
              <a:off x="4953000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AutoShape 8"/>
            <p:cNvSpPr>
              <a:spLocks noChangeArrowheads="1"/>
            </p:cNvSpPr>
            <p:nvPr/>
          </p:nvSpPr>
          <p:spPr bwMode="auto">
            <a:xfrm>
              <a:off x="4624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AutoShape 4"/>
            <p:cNvSpPr>
              <a:spLocks noChangeArrowheads="1"/>
            </p:cNvSpPr>
            <p:nvPr/>
          </p:nvSpPr>
          <p:spPr bwMode="auto">
            <a:xfrm>
              <a:off x="52343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5" name="Straight Arrow Connector 174"/>
            <p:cNvCxnSpPr>
              <a:stCxn id="173" idx="3"/>
              <a:endCxn id="174" idx="1"/>
            </p:cNvCxnSpPr>
            <p:nvPr/>
          </p:nvCxnSpPr>
          <p:spPr bwMode="auto">
            <a:xfrm>
              <a:off x="4953000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AutoShape 8"/>
            <p:cNvSpPr>
              <a:spLocks noChangeArrowheads="1"/>
            </p:cNvSpPr>
            <p:nvPr/>
          </p:nvSpPr>
          <p:spPr bwMode="auto">
            <a:xfrm>
              <a:off x="4624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AutoShape 4"/>
            <p:cNvSpPr>
              <a:spLocks noChangeArrowheads="1"/>
            </p:cNvSpPr>
            <p:nvPr/>
          </p:nvSpPr>
          <p:spPr bwMode="auto">
            <a:xfrm>
              <a:off x="52343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8" name="Straight Arrow Connector 177"/>
            <p:cNvCxnSpPr>
              <a:stCxn id="176" idx="3"/>
              <a:endCxn id="177" idx="1"/>
            </p:cNvCxnSpPr>
            <p:nvPr/>
          </p:nvCxnSpPr>
          <p:spPr bwMode="auto">
            <a:xfrm>
              <a:off x="4953000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Text Box 14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4343400" y="59436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2" name="Text Box 14"/>
            <p:cNvSpPr txBox="1">
              <a:spLocks noChangeArrowheads="1"/>
            </p:cNvSpPr>
            <p:nvPr/>
          </p:nvSpPr>
          <p:spPr bwMode="auto">
            <a:xfrm>
              <a:off x="5029200" y="59436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199058" y="4685515"/>
            <a:ext cx="2133600" cy="1447800"/>
            <a:chOff x="6248400" y="4495800"/>
            <a:chExt cx="2133600" cy="1447800"/>
          </a:xfrm>
        </p:grpSpPr>
        <p:sp>
          <p:nvSpPr>
            <p:cNvPr id="184" name="AutoShape 4"/>
            <p:cNvSpPr>
              <a:spLocks noChangeArrowheads="1"/>
            </p:cNvSpPr>
            <p:nvPr/>
          </p:nvSpPr>
          <p:spPr bwMode="auto">
            <a:xfrm>
              <a:off x="8053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AutoShape 4"/>
            <p:cNvSpPr>
              <a:spLocks noChangeArrowheads="1"/>
            </p:cNvSpPr>
            <p:nvPr/>
          </p:nvSpPr>
          <p:spPr bwMode="auto">
            <a:xfrm>
              <a:off x="8053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AutoShape 4"/>
            <p:cNvSpPr>
              <a:spLocks noChangeArrowheads="1"/>
            </p:cNvSpPr>
            <p:nvPr/>
          </p:nvSpPr>
          <p:spPr bwMode="auto">
            <a:xfrm>
              <a:off x="8053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AutoShape 4"/>
            <p:cNvSpPr>
              <a:spLocks noChangeArrowheads="1"/>
            </p:cNvSpPr>
            <p:nvPr/>
          </p:nvSpPr>
          <p:spPr bwMode="auto">
            <a:xfrm>
              <a:off x="8053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AutoShape 4"/>
            <p:cNvSpPr>
              <a:spLocks noChangeArrowheads="1"/>
            </p:cNvSpPr>
            <p:nvPr/>
          </p:nvSpPr>
          <p:spPr bwMode="auto">
            <a:xfrm>
              <a:off x="6910754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AutoShape 4"/>
            <p:cNvSpPr>
              <a:spLocks noChangeArrowheads="1"/>
            </p:cNvSpPr>
            <p:nvPr/>
          </p:nvSpPr>
          <p:spPr bwMode="auto">
            <a:xfrm>
              <a:off x="70866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AutoShape 4"/>
            <p:cNvSpPr>
              <a:spLocks noChangeArrowheads="1"/>
            </p:cNvSpPr>
            <p:nvPr/>
          </p:nvSpPr>
          <p:spPr bwMode="auto">
            <a:xfrm>
              <a:off x="72390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AutoShape 4"/>
            <p:cNvSpPr>
              <a:spLocks noChangeArrowheads="1"/>
            </p:cNvSpPr>
            <p:nvPr/>
          </p:nvSpPr>
          <p:spPr bwMode="auto">
            <a:xfrm>
              <a:off x="73914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AutoShape 4"/>
            <p:cNvSpPr>
              <a:spLocks noChangeArrowheads="1"/>
            </p:cNvSpPr>
            <p:nvPr/>
          </p:nvSpPr>
          <p:spPr bwMode="auto">
            <a:xfrm>
              <a:off x="75438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96" name="Straight Arrow Connector 195"/>
            <p:cNvCxnSpPr>
              <a:stCxn id="183" idx="3"/>
              <a:endCxn id="191" idx="1"/>
            </p:cNvCxnSpPr>
            <p:nvPr/>
          </p:nvCxnSpPr>
          <p:spPr bwMode="auto">
            <a:xfrm>
              <a:off x="6576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89" idx="3"/>
              <a:endCxn id="191" idx="1"/>
            </p:cNvCxnSpPr>
            <p:nvPr/>
          </p:nvCxnSpPr>
          <p:spPr bwMode="auto">
            <a:xfrm flipV="1">
              <a:off x="6576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85" idx="3"/>
              <a:endCxn id="191" idx="1"/>
            </p:cNvCxnSpPr>
            <p:nvPr/>
          </p:nvCxnSpPr>
          <p:spPr bwMode="auto">
            <a:xfrm>
              <a:off x="6576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endCxn id="191" idx="1"/>
            </p:cNvCxnSpPr>
            <p:nvPr/>
          </p:nvCxnSpPr>
          <p:spPr bwMode="auto">
            <a:xfrm flipV="1">
              <a:off x="6553200" y="5219700"/>
              <a:ext cx="357554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AutoShape 8"/>
            <p:cNvSpPr>
              <a:spLocks noChangeArrowheads="1"/>
            </p:cNvSpPr>
            <p:nvPr/>
          </p:nvSpPr>
          <p:spPr bwMode="auto">
            <a:xfrm>
              <a:off x="6248400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AutoShape 8"/>
            <p:cNvSpPr>
              <a:spLocks noChangeArrowheads="1"/>
            </p:cNvSpPr>
            <p:nvPr/>
          </p:nvSpPr>
          <p:spPr bwMode="auto">
            <a:xfrm>
              <a:off x="6248400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AutoShape 8"/>
            <p:cNvSpPr>
              <a:spLocks noChangeArrowheads="1"/>
            </p:cNvSpPr>
            <p:nvPr/>
          </p:nvSpPr>
          <p:spPr bwMode="auto">
            <a:xfrm>
              <a:off x="6248400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AutoShape 8"/>
            <p:cNvSpPr>
              <a:spLocks noChangeArrowheads="1"/>
            </p:cNvSpPr>
            <p:nvPr/>
          </p:nvSpPr>
          <p:spPr bwMode="auto">
            <a:xfrm>
              <a:off x="6248400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14" name="Straight Arrow Connector 213"/>
            <p:cNvCxnSpPr>
              <a:stCxn id="195" idx="3"/>
              <a:endCxn id="184" idx="1"/>
            </p:cNvCxnSpPr>
            <p:nvPr/>
          </p:nvCxnSpPr>
          <p:spPr bwMode="auto">
            <a:xfrm flipV="1">
              <a:off x="7719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95" idx="3"/>
              <a:endCxn id="186" idx="1"/>
            </p:cNvCxnSpPr>
            <p:nvPr/>
          </p:nvCxnSpPr>
          <p:spPr bwMode="auto">
            <a:xfrm flipV="1">
              <a:off x="7719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195" idx="3"/>
              <a:endCxn id="188" idx="1"/>
            </p:cNvCxnSpPr>
            <p:nvPr/>
          </p:nvCxnSpPr>
          <p:spPr bwMode="auto">
            <a:xfrm>
              <a:off x="7719646" y="52197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195" idx="3"/>
              <a:endCxn id="190" idx="1"/>
            </p:cNvCxnSpPr>
            <p:nvPr/>
          </p:nvCxnSpPr>
          <p:spPr bwMode="auto">
            <a:xfrm>
              <a:off x="7719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6" name="Text Box 14"/>
            <p:cNvSpPr txBox="1">
              <a:spLocks noChangeArrowheads="1"/>
            </p:cNvSpPr>
            <p:nvPr/>
          </p:nvSpPr>
          <p:spPr bwMode="auto">
            <a:xfrm>
              <a:off x="6781800" y="53340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b="0" kern="0" noProof="0" dirty="0" smtClean="0">
                  <a:solidFill>
                    <a:sysClr val="windowText" lastClr="000000"/>
                  </a:solidFill>
                </a:rPr>
                <a:t>work queue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8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29266</TotalTime>
  <Words>3929</Words>
  <Application>Microsoft Office PowerPoint</Application>
  <PresentationFormat>如螢幕大小 (4:3)</PresentationFormat>
  <Paragraphs>928</Paragraphs>
  <Slides>76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76</vt:i4>
      </vt:variant>
    </vt:vector>
  </HeadingPairs>
  <TitlesOfParts>
    <vt:vector size="92" baseType="lpstr">
      <vt:lpstr>Arial Unicode MS</vt:lpstr>
      <vt:lpstr>Gill Sans</vt:lpstr>
      <vt:lpstr>Monotype Sorts</vt:lpstr>
      <vt:lpstr>ＭＳ Ｐゴシック</vt:lpstr>
      <vt:lpstr>TradeGothic</vt:lpstr>
      <vt:lpstr>新細明體</vt:lpstr>
      <vt:lpstr>Arial</vt:lpstr>
      <vt:lpstr>Arial Narrow</vt:lpstr>
      <vt:lpstr>Calibri</vt:lpstr>
      <vt:lpstr>Corbel</vt:lpstr>
      <vt:lpstr>Courier New</vt:lpstr>
      <vt:lpstr>Helvetica</vt:lpstr>
      <vt:lpstr>Symbol</vt:lpstr>
      <vt:lpstr>Wingdings</vt:lpstr>
      <vt:lpstr>Wingdings 2</vt:lpstr>
      <vt:lpstr>Module</vt:lpstr>
      <vt:lpstr>Introduction to the Distributed Platforms &amp; MapReduce</vt:lpstr>
      <vt:lpstr>Outline</vt:lpstr>
      <vt:lpstr>Why Distribution?</vt:lpstr>
      <vt:lpstr>Motivation</vt:lpstr>
      <vt:lpstr>Divide and Conquer</vt:lpstr>
      <vt:lpstr>Parallelization Challenges</vt:lpstr>
      <vt:lpstr>Common Theme?</vt:lpstr>
      <vt:lpstr>Managing Multiple Workers</vt:lpstr>
      <vt:lpstr>Current Tools</vt:lpstr>
      <vt:lpstr>Where the rubber meets the road</vt:lpstr>
      <vt:lpstr>“Big Ideas”</vt:lpstr>
      <vt:lpstr>Scaling “up” vs. “out”</vt:lpstr>
      <vt:lpstr>Distributed Computing for Data Mining</vt:lpstr>
      <vt:lpstr>Single Node Architecture</vt:lpstr>
      <vt:lpstr>Motivation: Google Example</vt:lpstr>
      <vt:lpstr>Cluster Architecture</vt:lpstr>
      <vt:lpstr>Large-scale Computing</vt:lpstr>
      <vt:lpstr>An Idea and a Solution</vt:lpstr>
      <vt:lpstr>Storage Infrastructure</vt:lpstr>
      <vt:lpstr>Distributed File System</vt:lpstr>
      <vt:lpstr>Distributed File System</vt:lpstr>
      <vt:lpstr>Google File System (GFS) Architecture</vt:lpstr>
      <vt:lpstr>HDFS Architecture – Master/Slave</vt:lpstr>
      <vt:lpstr>Typical Big Data Problem</vt:lpstr>
      <vt:lpstr>Roots in Functional Programming</vt:lpstr>
      <vt:lpstr>Programming Model</vt:lpstr>
      <vt:lpstr>MapReduce Implementations</vt:lpstr>
      <vt:lpstr>PowerPoint 簡報</vt:lpstr>
      <vt:lpstr>MapReduce: Overview</vt:lpstr>
      <vt:lpstr>MapReduce: The Map Step</vt:lpstr>
      <vt:lpstr>MapReduce: The Reduce Step</vt:lpstr>
      <vt:lpstr>Map-Reduce: A diagram</vt:lpstr>
      <vt:lpstr>Map-Reduce: In Parallel</vt:lpstr>
      <vt:lpstr>MapReduce Pattern</vt:lpstr>
      <vt:lpstr>Example: Word Counting</vt:lpstr>
      <vt:lpstr>MapReduce: Word Counting</vt:lpstr>
      <vt:lpstr>Word Count Using MapReduce</vt:lpstr>
      <vt:lpstr>Map-Reduce</vt:lpstr>
      <vt:lpstr>MapReduce: Environment</vt:lpstr>
      <vt:lpstr>Dealing with Failures</vt:lpstr>
      <vt:lpstr>Putting everything together…</vt:lpstr>
      <vt:lpstr>Major Differences between Hadoop 1 and 2</vt:lpstr>
      <vt:lpstr>Hadoop 2: HDFS Federation</vt:lpstr>
      <vt:lpstr>Hadoop 2: YARN</vt:lpstr>
      <vt:lpstr>YARN: from Hadoop 2</vt:lpstr>
      <vt:lpstr>What is YARN?</vt:lpstr>
      <vt:lpstr>Spark</vt:lpstr>
      <vt:lpstr>Problems with MapReduce</vt:lpstr>
      <vt:lpstr>Data-Flow Systems</vt:lpstr>
      <vt:lpstr>Spark: Most Popular Data-Flow System</vt:lpstr>
      <vt:lpstr>Spark Architecture</vt:lpstr>
      <vt:lpstr>Components</vt:lpstr>
      <vt:lpstr>Note about the architecture</vt:lpstr>
      <vt:lpstr>Cluster Manager Types</vt:lpstr>
      <vt:lpstr>Spark Standalone Cluster</vt:lpstr>
      <vt:lpstr>Client mode vs. Cluster mode</vt:lpstr>
      <vt:lpstr>Spark on YARN cluster mode</vt:lpstr>
      <vt:lpstr>Spark on YARN client mode</vt:lpstr>
      <vt:lpstr>Spark: RDD</vt:lpstr>
      <vt:lpstr>Spark RDD Operations</vt:lpstr>
      <vt:lpstr>Task Scheduler: General DAGs</vt:lpstr>
      <vt:lpstr>Data Analytics Software Stack</vt:lpstr>
      <vt:lpstr>Problems Suited for  MapReduce</vt:lpstr>
      <vt:lpstr>Example: Host size</vt:lpstr>
      <vt:lpstr>Example: Language Model</vt:lpstr>
      <vt:lpstr>Example: Join By Map-Reduce</vt:lpstr>
      <vt:lpstr>Map-Reduce Join</vt:lpstr>
      <vt:lpstr>Problems NOT suitable for MapReduce</vt:lpstr>
      <vt:lpstr>Cost Measures for Algorithms</vt:lpstr>
      <vt:lpstr>PowerPoint 簡報</vt:lpstr>
      <vt:lpstr>Example: Cost Measures</vt:lpstr>
      <vt:lpstr>What Cost Measures Mean</vt:lpstr>
      <vt:lpstr>Cost of Map-Reduce Join</vt:lpstr>
      <vt:lpstr>Thanks for Your Attention!</vt:lpstr>
      <vt:lpstr>References</vt:lpstr>
      <vt:lpstr>References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Windows 使用者</cp:lastModifiedBy>
  <cp:revision>1413</cp:revision>
  <cp:lastPrinted>2018-01-09T20:20:55Z</cp:lastPrinted>
  <dcterms:created xsi:type="dcterms:W3CDTF">2009-06-12T17:14:38Z</dcterms:created>
  <dcterms:modified xsi:type="dcterms:W3CDTF">2023-09-20T09:14:38Z</dcterms:modified>
</cp:coreProperties>
</file>