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2" r:id="rId2"/>
  </p:sldMasterIdLst>
  <p:notesMasterIdLst>
    <p:notesMasterId r:id="rId76"/>
  </p:notesMasterIdLst>
  <p:sldIdLst>
    <p:sldId id="1615" r:id="rId3"/>
    <p:sldId id="1371" r:id="rId4"/>
    <p:sldId id="1555" r:id="rId5"/>
    <p:sldId id="1556" r:id="rId6"/>
    <p:sldId id="1557" r:id="rId7"/>
    <p:sldId id="1558" r:id="rId8"/>
    <p:sldId id="1487" r:id="rId9"/>
    <p:sldId id="1488" r:id="rId10"/>
    <p:sldId id="1489" r:id="rId11"/>
    <p:sldId id="1490" r:id="rId12"/>
    <p:sldId id="1491" r:id="rId13"/>
    <p:sldId id="1492" r:id="rId14"/>
    <p:sldId id="1551" r:id="rId15"/>
    <p:sldId id="1494" r:id="rId16"/>
    <p:sldId id="1495" r:id="rId17"/>
    <p:sldId id="1559" r:id="rId18"/>
    <p:sldId id="1561" r:id="rId19"/>
    <p:sldId id="1496" r:id="rId20"/>
    <p:sldId id="1500" r:id="rId21"/>
    <p:sldId id="1562" r:id="rId22"/>
    <p:sldId id="1501" r:id="rId23"/>
    <p:sldId id="1497" r:id="rId24"/>
    <p:sldId id="1499" r:id="rId25"/>
    <p:sldId id="1502" r:id="rId26"/>
    <p:sldId id="1503" r:id="rId27"/>
    <p:sldId id="1504" r:id="rId28"/>
    <p:sldId id="1505" r:id="rId29"/>
    <p:sldId id="1506" r:id="rId30"/>
    <p:sldId id="1507" r:id="rId31"/>
    <p:sldId id="1508" r:id="rId32"/>
    <p:sldId id="1552" r:id="rId33"/>
    <p:sldId id="1510" r:id="rId34"/>
    <p:sldId id="1511" r:id="rId35"/>
    <p:sldId id="1512" r:id="rId36"/>
    <p:sldId id="1513" r:id="rId37"/>
    <p:sldId id="1514" r:id="rId38"/>
    <p:sldId id="1515" r:id="rId39"/>
    <p:sldId id="1516" r:id="rId40"/>
    <p:sldId id="1517" r:id="rId41"/>
    <p:sldId id="1518" r:id="rId42"/>
    <p:sldId id="1565" r:id="rId43"/>
    <p:sldId id="1520" r:id="rId44"/>
    <p:sldId id="1521" r:id="rId45"/>
    <p:sldId id="1522" r:id="rId46"/>
    <p:sldId id="1523" r:id="rId47"/>
    <p:sldId id="1524" r:id="rId48"/>
    <p:sldId id="1525" r:id="rId49"/>
    <p:sldId id="1526" r:id="rId50"/>
    <p:sldId id="1527" r:id="rId51"/>
    <p:sldId id="1528" r:id="rId52"/>
    <p:sldId id="1529" r:id="rId53"/>
    <p:sldId id="1563" r:id="rId54"/>
    <p:sldId id="1553" r:id="rId55"/>
    <p:sldId id="1611" r:id="rId56"/>
    <p:sldId id="1598" r:id="rId57"/>
    <p:sldId id="1614" r:id="rId58"/>
    <p:sldId id="1599" r:id="rId59"/>
    <p:sldId id="1600" r:id="rId60"/>
    <p:sldId id="1601" r:id="rId61"/>
    <p:sldId id="1602" r:id="rId62"/>
    <p:sldId id="1603" r:id="rId63"/>
    <p:sldId id="1604" r:id="rId64"/>
    <p:sldId id="1605" r:id="rId65"/>
    <p:sldId id="1606" r:id="rId66"/>
    <p:sldId id="1607" r:id="rId67"/>
    <p:sldId id="1609" r:id="rId68"/>
    <p:sldId id="1610" r:id="rId69"/>
    <p:sldId id="1545" r:id="rId70"/>
    <p:sldId id="1612" r:id="rId71"/>
    <p:sldId id="1546" r:id="rId72"/>
    <p:sldId id="1554" r:id="rId73"/>
    <p:sldId id="1548" r:id="rId74"/>
    <p:sldId id="1549" r:id="rId75"/>
  </p:sldIdLst>
  <p:sldSz cx="12192000" cy="6858000"/>
  <p:notesSz cx="7010400" cy="9296400"/>
  <p:defaultTextStyle>
    <a:defPPr>
      <a:defRPr lang="en-US"/>
    </a:defPPr>
    <a:lvl1pPr marL="0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qing Liu" initials="XL" lastIdx="3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DBC"/>
    <a:srgbClr val="008080"/>
    <a:srgbClr val="0033CC"/>
    <a:srgbClr val="0000CC"/>
    <a:srgbClr val="BD582C"/>
    <a:srgbClr val="E48312"/>
    <a:srgbClr val="7F7F7F"/>
    <a:srgbClr val="94A088"/>
    <a:srgbClr val="865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1" autoAdjust="0"/>
    <p:restoredTop sz="95113" autoAdjust="0"/>
  </p:normalViewPr>
  <p:slideViewPr>
    <p:cSldViewPr snapToGrid="0">
      <p:cViewPr varScale="1">
        <p:scale>
          <a:sx n="64" d="100"/>
          <a:sy n="64" d="100"/>
        </p:scale>
        <p:origin x="980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5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7" Type="http://schemas.openxmlformats.org/officeDocument/2006/relationships/slide" Target="slides/slide22.xml"/><Relationship Id="rId2" Type="http://schemas.openxmlformats.org/officeDocument/2006/relationships/slide" Target="slides/slide15.xml"/><Relationship Id="rId1" Type="http://schemas.openxmlformats.org/officeDocument/2006/relationships/slide" Target="slides/slide14.xml"/><Relationship Id="rId6" Type="http://schemas.openxmlformats.org/officeDocument/2006/relationships/slide" Target="slides/slide21.xml"/><Relationship Id="rId5" Type="http://schemas.openxmlformats.org/officeDocument/2006/relationships/slide" Target="slides/slide20.xml"/><Relationship Id="rId4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Relationship Id="rId5" Type="http://schemas.openxmlformats.org/officeDocument/2006/relationships/image" Target="../media/image83.wmf"/><Relationship Id="rId4" Type="http://schemas.openxmlformats.org/officeDocument/2006/relationships/image" Target="../media/image9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F87AF23C-6CAB-4A6A-B3BC-A88F610E057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A6F8110F-5CB8-4B7A-89C2-96B671E6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Visualizing-Data-Explaining-Processing-Environment/dp/0596514557/ref=pd_bbs_sr_3?ie=UTF8&amp;s=books&amp;qid=1226165329&amp;sr=8-3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md.edu/hcil/treemap-history/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95583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515979-15B8-40FE-999C-378DAE3E647C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698500"/>
            <a:ext cx="6192838" cy="3484563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7774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5DDDA9-5F3C-4F15-8095-45AACD1E7848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698500"/>
            <a:ext cx="6192838" cy="348456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4516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3841110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661ED2-B1EC-46F8-953E-02CB7FE315D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677863"/>
            <a:ext cx="6294437" cy="3541712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446588"/>
            <a:ext cx="5065713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r>
              <a:rPr lang="en-US" altLang="en-US" smtClean="0"/>
              <a:t>Note to self (MK): last part of slide does not clearly match slides that follow</a:t>
            </a:r>
          </a:p>
          <a:p>
            <a:r>
              <a:rPr lang="en-US" altLang="en-US" smtClean="0"/>
              <a:t>Introduction slides: </a:t>
            </a:r>
          </a:p>
          <a:p>
            <a:r>
              <a:rPr lang="en-US" altLang="en-US" smtClean="0"/>
              <a:t>In the current version, we only talk about numeric data.  Can we add some materials about non-numeric data.</a:t>
            </a:r>
          </a:p>
          <a:p>
            <a:endParaRPr lang="en-US" altLang="en-US" smtClean="0"/>
          </a:p>
          <a:p>
            <a:r>
              <a:rPr lang="en-US" altLang="en-US" smtClean="0"/>
              <a:t>   - text statistics, TF/IDF</a:t>
            </a:r>
          </a:p>
          <a:p>
            <a:r>
              <a:rPr lang="en-US" altLang="en-US" smtClean="0"/>
              <a:t>   - visualization of text statistics such as word cloud</a:t>
            </a:r>
          </a:p>
          <a:p>
            <a:r>
              <a:rPr lang="en-US" altLang="en-US" smtClean="0"/>
              <a:t>   - distribution of Internet (IN, SCC, OUT, …)</a:t>
            </a:r>
          </a:p>
          <a:p>
            <a:r>
              <a:rPr lang="en-US" altLang="en-US" smtClean="0"/>
              <a:t>   - visualization of social relationship (e.g., http://renlifang.msra.cn/)</a:t>
            </a:r>
          </a:p>
        </p:txBody>
      </p:sp>
    </p:spTree>
    <p:extLst>
      <p:ext uri="{BB962C8B-B14F-4D97-AF65-F5344CB8AC3E}">
        <p14:creationId xmlns:p14="http://schemas.microsoft.com/office/powerpoint/2010/main" val="156655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45C59A-5665-4F90-B74D-3558B1173576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677863"/>
            <a:ext cx="6294437" cy="3541712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446588"/>
            <a:ext cx="5065713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208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45C59A-5665-4F90-B74D-3558B117357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677863"/>
            <a:ext cx="6294437" cy="3541712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446588"/>
            <a:ext cx="5065713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9883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45C59A-5665-4F90-B74D-3558B1173576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677863"/>
            <a:ext cx="6294437" cy="3541712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446588"/>
            <a:ext cx="5065713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8768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2074F7-FA56-40C6-8B2F-46DCAFDDCD7E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9041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E8AEE24-0EA3-4E09-9472-5755CE69974E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577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F6A872-0A59-46E4-B192-72E475259C41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677863"/>
            <a:ext cx="6294437" cy="3541712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446588"/>
            <a:ext cx="5065713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7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D32829-D2BA-444B-B42E-B3758B849273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0105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9F399F-A00E-42D3-9E81-8DE628E50397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677863"/>
            <a:ext cx="6294437" cy="3541712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446588"/>
            <a:ext cx="5065713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r>
              <a:rPr lang="en-US" altLang="en-US" smtClean="0"/>
              <a:t>JH: Maybe we can remove Loess curve</a:t>
            </a:r>
          </a:p>
        </p:txBody>
      </p:sp>
    </p:spTree>
    <p:extLst>
      <p:ext uri="{BB962C8B-B14F-4D97-AF65-F5344CB8AC3E}">
        <p14:creationId xmlns:p14="http://schemas.microsoft.com/office/powerpoint/2010/main" val="4206234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F6A872-0A59-46E4-B192-72E475259C41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677863"/>
            <a:ext cx="6294437" cy="3541712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446588"/>
            <a:ext cx="5065713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9389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099B83-8896-4872-8D6A-3BB0713E1EF2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376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31EBFC-A0A4-4E21-B20C-3F4FB1C9CC5D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JH: A better and BASIC histogram figure --- because this one overlaps with a later one!</a:t>
            </a:r>
          </a:p>
        </p:txBody>
      </p:sp>
    </p:spTree>
    <p:extLst>
      <p:ext uri="{BB962C8B-B14F-4D97-AF65-F5344CB8AC3E}">
        <p14:creationId xmlns:p14="http://schemas.microsoft.com/office/powerpoint/2010/main" val="2069637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AA24AE-7CD5-425A-9425-01AFA6CA3CB2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4775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B2C53D-2200-45E9-8A2B-978D074B6EFD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3951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BE46D1-EE33-4313-AB35-0C02F19132C6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Note: We need to </a:t>
            </a:r>
            <a:r>
              <a:rPr lang="en-US" altLang="en-US" b="1" smtClean="0"/>
              <a:t>label</a:t>
            </a:r>
            <a:r>
              <a:rPr lang="en-US" altLang="en-US" smtClean="0"/>
              <a:t> the dark plotted points as </a:t>
            </a:r>
            <a:r>
              <a:rPr lang="en-US" altLang="en-US" b="1" smtClean="0"/>
              <a:t>Q1, Median, Q3</a:t>
            </a:r>
            <a:r>
              <a:rPr lang="en-US" altLang="en-US" smtClean="0"/>
              <a:t> – that would help in understanding this graph.</a:t>
            </a:r>
          </a:p>
          <a:p>
            <a:r>
              <a:rPr lang="en-US" altLang="en-US" smtClean="0"/>
              <a:t>Tell audience: There is a shift in distribution of branch 1 WRT branch 2 in that the unit prices of items sold at branch 1 tend to be lower than those at branch 2.</a:t>
            </a:r>
          </a:p>
        </p:txBody>
      </p:sp>
    </p:spTree>
    <p:extLst>
      <p:ext uri="{BB962C8B-B14F-4D97-AF65-F5344CB8AC3E}">
        <p14:creationId xmlns:p14="http://schemas.microsoft.com/office/powerpoint/2010/main" val="1776975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C8C8CE-F8D8-4175-AD77-519B7DCB72E6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/>
              <a:t>Need a better and more MEANINGFUL scatter plot! -JH</a:t>
            </a:r>
          </a:p>
        </p:txBody>
      </p:sp>
    </p:spTree>
    <p:extLst>
      <p:ext uri="{BB962C8B-B14F-4D97-AF65-F5344CB8AC3E}">
        <p14:creationId xmlns:p14="http://schemas.microsoft.com/office/powerpoint/2010/main" val="1537270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15AC35-66F9-4340-A1A6-70CB99440241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462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18F472-7076-4759-839C-B96341DDE640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36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D32829-D2BA-444B-B42E-B3758B849273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5173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10333998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010A37-CF9B-4EC8-B805-1AA719B29CEB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CC (conference call) 08.11.02: Need to check Wiki to update references.</a:t>
            </a:r>
          </a:p>
        </p:txBody>
      </p:sp>
    </p:spTree>
    <p:extLst>
      <p:ext uri="{BB962C8B-B14F-4D97-AF65-F5344CB8AC3E}">
        <p14:creationId xmlns:p14="http://schemas.microsoft.com/office/powerpoint/2010/main" val="18343636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A92C153-E0C1-4199-AECA-9317875A58BF}" type="slidenum">
              <a:rPr lang="en-US" altLang="en-US"/>
              <a:pPr algn="r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CC (conference call) 08.11.02: Need to check Wiki to update references.</a:t>
            </a:r>
          </a:p>
        </p:txBody>
      </p:sp>
    </p:spTree>
    <p:extLst>
      <p:ext uri="{BB962C8B-B14F-4D97-AF65-F5344CB8AC3E}">
        <p14:creationId xmlns:p14="http://schemas.microsoft.com/office/powerpoint/2010/main" val="4291747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7F7FAFF-DD30-4A41-B270-FB2C2CEB86AA}" type="slidenum">
              <a:rPr lang="en-US" altLang="en-US"/>
              <a:pPr algn="r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86528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C69B9D-A83D-4DAC-8003-FEA472C297B4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CC 08/11/02: Need a good survey.  JH or JP may find a good book on amazon in order to update this slide.  JH’s colleagues may generate some images for book.</a:t>
            </a:r>
          </a:p>
          <a:p>
            <a:endParaRPr lang="en-US" altLang="en-US" smtClean="0"/>
          </a:p>
          <a:p>
            <a:r>
              <a:rPr lang="en-US" altLang="en-US" smtClean="0"/>
              <a:t>We may consider the following books.</a:t>
            </a:r>
          </a:p>
          <a:p>
            <a:endParaRPr lang="en-US" altLang="en-US" smtClean="0"/>
          </a:p>
          <a:p>
            <a:r>
              <a:rPr lang="en-US" altLang="en-US" smtClean="0">
                <a:hlinkClick r:id="rId3"/>
              </a:rPr>
              <a:t>Visualizing Data: Exploring and Explaining Data with the Processing Environment</a:t>
            </a:r>
            <a:r>
              <a:rPr lang="en-US" altLang="en-US" smtClean="0"/>
              <a:t> - Paperback - Illustrated (Jan 11, 2008) by Ben Fry.</a:t>
            </a:r>
          </a:p>
          <a:p>
            <a:endParaRPr lang="en-US" altLang="en-US" smtClean="0"/>
          </a:p>
          <a:p>
            <a:r>
              <a:rPr lang="en-US" altLang="en-US" smtClean="0"/>
              <a:t>JH: I have ordered the book.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4055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FB8825-F376-4E2C-BA67-5C51A2DB2313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http://books.elsevier.com/companions/1558606890/pictures/Chapter_01/fig1-6b.gif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17227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9AAEC1-0115-461D-8DF1-3D877850D5B0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95578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C08F03-29FE-4AF2-A027-6A4930BE757E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86739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19FB2A-5A32-4898-AEC2-392478D27A90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02858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8CE322-8367-4226-9BC9-AF1F8F59A5E2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485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D32829-D2BA-444B-B42E-B3758B849273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32074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DE8F16-2EFB-42AF-AC48-13CC02CDF9F1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62726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2D33FD-EF0D-4A32-B89A-D7BD14F59433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8190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0472D0-2236-4DD4-8375-AA7549ED59ED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“two attributes mapped to axes, remaining attributes mapped to angle or length of limbs”. Look at texture pattern.</a:t>
            </a:r>
          </a:p>
        </p:txBody>
      </p:sp>
    </p:spTree>
    <p:extLst>
      <p:ext uri="{BB962C8B-B14F-4D97-AF65-F5344CB8AC3E}">
        <p14:creationId xmlns:p14="http://schemas.microsoft.com/office/powerpoint/2010/main" val="23416572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EB12A1-9E94-433E-BCB9-50DCF18E843D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MK 08/10/18: Is it “Treemap” or “Tree-Map”? - inconsistent in this file.</a:t>
            </a:r>
          </a:p>
        </p:txBody>
      </p:sp>
    </p:spTree>
    <p:extLst>
      <p:ext uri="{BB962C8B-B14F-4D97-AF65-F5344CB8AC3E}">
        <p14:creationId xmlns:p14="http://schemas.microsoft.com/office/powerpoint/2010/main" val="4460376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723295-D342-48D5-96F6-B7FDC44284C5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94892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718EAA-9CC1-4C45-937F-BEEC014B9703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62738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CB560E-66B4-4025-AE03-CF0B33EDDB41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20946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DBB332-A0EE-4C5C-8FAA-1E3A038D8CD1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Picture</a:t>
            </a:r>
            <a:r>
              <a:rPr lang="en-US" altLang="en-US" b="1" smtClean="0">
                <a:solidFill>
                  <a:srgbClr val="121328"/>
                </a:solidFill>
              </a:rPr>
              <a:t>: </a:t>
            </a:r>
            <a:r>
              <a:rPr lang="en-US" altLang="en-US" b="1" smtClean="0">
                <a:solidFill>
                  <a:srgbClr val="121328"/>
                </a:solidFill>
                <a:hlinkClick r:id="rId3"/>
              </a:rPr>
              <a:t>http://www.cs.umd.edu/hcil/treemap-history/</a:t>
            </a:r>
            <a:endParaRPr lang="en-US" altLang="en-US" b="1" smtClean="0">
              <a:solidFill>
                <a:srgbClr val="1213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756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2A741E-CF8F-4781-9644-6E6CF1951D6D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JH:  I have not found a good infocube picture on the web</a:t>
            </a:r>
          </a:p>
        </p:txBody>
      </p:sp>
    </p:spTree>
    <p:extLst>
      <p:ext uri="{BB962C8B-B14F-4D97-AF65-F5344CB8AC3E}">
        <p14:creationId xmlns:p14="http://schemas.microsoft.com/office/powerpoint/2010/main" val="443397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77D637-633C-437E-8865-B2FE2FE34EB3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http://nadeausoftware.com/articles/visualization</a:t>
            </a:r>
          </a:p>
        </p:txBody>
      </p:sp>
    </p:spTree>
    <p:extLst>
      <p:ext uri="{BB962C8B-B14F-4D97-AF65-F5344CB8AC3E}">
        <p14:creationId xmlns:p14="http://schemas.microsoft.com/office/powerpoint/2010/main" val="27550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D32829-D2BA-444B-B42E-B3758B849273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43080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20920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30083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>
                <a:solidFill>
                  <a:prstClr val="black"/>
                </a:solidFill>
              </a:rPr>
              <a:pPr eaLnBrk="1" hangingPunct="1"/>
              <a:t>53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1450949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54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43340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65983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C83344-3EC9-4AEF-ACB3-00B66669D043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MK: For lecture, this may be OK here, but I think discussion of standardization/normalization is better kept all together in Chapter 3</a:t>
            </a:r>
          </a:p>
        </p:txBody>
      </p:sp>
    </p:spTree>
    <p:extLst>
      <p:ext uri="{BB962C8B-B14F-4D97-AF65-F5344CB8AC3E}">
        <p14:creationId xmlns:p14="http://schemas.microsoft.com/office/powerpoint/2010/main" val="37538376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4C9304-A84E-4F8D-8D41-A10CC12ECD1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4850"/>
            <a:ext cx="6172200" cy="3471863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6425"/>
            <a:ext cx="504825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0239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A4C53A-154B-483F-BB63-C5B68814D43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84592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EDAD38-CF67-46E9-8730-3F6A9ACE7D3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71546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5E966D-9331-4C9C-A98B-BCFBB5DDC2F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4850"/>
            <a:ext cx="6172200" cy="3471863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6425"/>
            <a:ext cx="504825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504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A9A000-695C-426A-A955-BCB5691A07F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698500"/>
            <a:ext cx="6192838" cy="348456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36697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805449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62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21504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63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65899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64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15661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62003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66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816929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99203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D11070-0741-4A7D-8E8E-470CB8CB6D01}" type="slidenum">
              <a:rPr lang="en-US" altLang="en-US"/>
              <a:pPr>
                <a:spcBef>
                  <a:spcPct val="0"/>
                </a:spcBef>
              </a:pPr>
              <a:t>68</a:t>
            </a:fld>
            <a:endParaRPr lang="en-US" alt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812493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D11070-0741-4A7D-8E8E-470CB8CB6D01}" type="slidenum">
              <a:rPr lang="en-US" altLang="en-US"/>
              <a:pPr>
                <a:spcBef>
                  <a:spcPct val="0"/>
                </a:spcBef>
              </a:pPr>
              <a:t>69</a:t>
            </a:fld>
            <a:endParaRPr lang="en-US" alt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80252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040A6C-D23A-42F9-B45F-6450789BDFF1}" type="slidenum">
              <a:rPr lang="en-US" altLang="en-US"/>
              <a:pPr>
                <a:spcBef>
                  <a:spcPct val="0"/>
                </a:spcBef>
              </a:pPr>
              <a:t>70</a:t>
            </a:fld>
            <a:endParaRPr lang="en-US" alt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4039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0EA108-B661-449A-8B49-8ED13120A001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85408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>
                <a:solidFill>
                  <a:prstClr val="black"/>
                </a:solidFill>
              </a:rPr>
              <a:pPr eaLnBrk="1" hangingPunct="1"/>
              <a:t>71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122493198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471613-E507-42F8-A19F-CD0E1B548D73}" type="slidenum">
              <a:rPr lang="en-US" altLang="en-US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08/10/23: This slide was out of date.  Draft of new version above.</a:t>
            </a:r>
          </a:p>
          <a:p>
            <a:pPr>
              <a:lnSpc>
                <a:spcPct val="120000"/>
              </a:lnSpc>
            </a:pPr>
            <a:r>
              <a:rPr lang="en-US" altLang="en-US" smtClean="0"/>
              <a:t>Cut out the following: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mtClean="0"/>
              <a:t>Data description, data exploration, and measure data similarity set the basis for quality data preprocessing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mtClean="0"/>
              <a:t>A lot of methods have been developed but data preprocessing still an active area of research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2238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B33277-72B7-4E8D-B589-5E87AADE9832}" type="slidenum">
              <a:rPr lang="en-US" altLang="en-US"/>
              <a:pPr>
                <a:spcBef>
                  <a:spcPct val="0"/>
                </a:spcBef>
              </a:pPr>
              <a:t>73</a:t>
            </a:fld>
            <a:endParaRPr lang="en-US" alt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MK 08.11.02: This needs to be updated to reflect changes.</a:t>
            </a:r>
          </a:p>
        </p:txBody>
      </p:sp>
    </p:spTree>
    <p:extLst>
      <p:ext uri="{BB962C8B-B14F-4D97-AF65-F5344CB8AC3E}">
        <p14:creationId xmlns:p14="http://schemas.microsoft.com/office/powerpoint/2010/main" val="2600971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1E230E-4AD5-40B1-BE3E-2B62A0E13469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139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D4C30E-8644-4685-AE37-561BF0C21D59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698500"/>
            <a:ext cx="6192838" cy="348456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13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2343945"/>
            <a:ext cx="11303000" cy="1034256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600" spc="-5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5871" y="3529775"/>
            <a:ext cx="10058400" cy="782070"/>
          </a:xfrm>
        </p:spPr>
        <p:txBody>
          <a:bodyPr lIns="91436" rIns="91436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0"/>
            <a:ext cx="12244106" cy="2281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4463419"/>
            <a:ext cx="12192000" cy="239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298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98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9628537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72800" y="6477000"/>
            <a:ext cx="1219200" cy="381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BF2BCA5-286D-4141-A2EB-331C91172E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88401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FD865-9C14-49B8-8DC5-4A4EFA0FB4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88224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295400"/>
            <a:ext cx="5486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95400"/>
            <a:ext cx="5486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F00EA-7FEC-4848-8AE3-5B6199E0A5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81055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80745-0AD1-41CE-A080-33B1A00EA3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56013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72800" y="6477000"/>
            <a:ext cx="1219200" cy="381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519947F-5783-4582-B3E0-6E6D930A02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2471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B93CD-F32F-43F2-AB5D-12DAF2074D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08987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19DBC-6463-41C9-898E-2A92E31CE0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6336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5AF79-B119-4FF0-9CDE-ADEFC360FA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34728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6E320-32B4-499F-9DCF-AD25C7259A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8828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5" y="221676"/>
            <a:ext cx="11369963" cy="73890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3" y="1219200"/>
            <a:ext cx="11406908" cy="5384800"/>
          </a:xfrm>
        </p:spPr>
        <p:txBody>
          <a:bodyPr/>
          <a:lstStyle>
            <a:lvl1pPr marL="461951" indent="-461951">
              <a:defRPr sz="2800"/>
            </a:lvl1pPr>
            <a:lvl2pPr marL="738170" indent="-538149">
              <a:defRPr sz="2800"/>
            </a:lvl2pPr>
            <a:lvl3pPr marL="858817" indent="-474651">
              <a:defRPr sz="2800"/>
            </a:lvl3pPr>
            <a:lvl4pPr marL="1144559" indent="-522275">
              <a:defRPr sz="2800"/>
            </a:lvl4pPr>
            <a:lvl5pPr marL="1376328" indent="-507987"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921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304800"/>
            <a:ext cx="855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AB683-3D30-48AB-A4A0-BB487C9C6A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94995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04800"/>
            <a:ext cx="1168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95400"/>
            <a:ext cx="5486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0" y="1295400"/>
            <a:ext cx="5486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0" y="3962400"/>
            <a:ext cx="5486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A1083-1268-4A42-B7F5-4F6EE6F4CD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9640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04800"/>
            <a:ext cx="1168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95400"/>
            <a:ext cx="5486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95400"/>
            <a:ext cx="5486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0945-3C12-41E7-B090-1D5BB38CB1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69413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04800"/>
            <a:ext cx="1168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95400"/>
            <a:ext cx="5486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096000" y="1295400"/>
            <a:ext cx="54864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418DA-E3C5-4DA3-B4BD-88B354425D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29536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3200" y="304800"/>
            <a:ext cx="1168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6400" y="1295400"/>
            <a:ext cx="5486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0" y="1295400"/>
            <a:ext cx="5486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6400" y="3962400"/>
            <a:ext cx="5486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3962400"/>
            <a:ext cx="5486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52F42-01D7-4758-AD42-3F87F929CD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72545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2000" y="6477000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A7B93CD-F32F-43F2-AB5D-12DAF2074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94022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04800"/>
            <a:ext cx="1168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95400"/>
            <a:ext cx="5486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0" y="1295400"/>
            <a:ext cx="5486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0" y="3962400"/>
            <a:ext cx="5486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2000" y="6477000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80A1083-1268-4A42-B7F5-4F6EE6F4C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66893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04800"/>
            <a:ext cx="1168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95400"/>
            <a:ext cx="5486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95400"/>
            <a:ext cx="5486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2000" y="6477000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D5C0945-3C12-41E7-B090-1D5BB38CB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08973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04800"/>
            <a:ext cx="1168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95400"/>
            <a:ext cx="5486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096000" y="1295400"/>
            <a:ext cx="54864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2000" y="6477000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3418DA-E3C5-4DA3-B4BD-88B354425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162562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295400"/>
            <a:ext cx="5486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95400"/>
            <a:ext cx="5486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2000" y="6477000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CCF00EA-7FEC-4848-8AE3-5B6199E0A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7311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3200" y="304800"/>
            <a:ext cx="1168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6400" y="1295400"/>
            <a:ext cx="5486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0" y="1295400"/>
            <a:ext cx="5486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6400" y="3962400"/>
            <a:ext cx="5486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3962400"/>
            <a:ext cx="54864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2000" y="6477000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4F52F42-01D7-4758-AD42-3F87F929CD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150281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72800" y="6477000"/>
            <a:ext cx="12192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519947F-5783-4582-B3E0-6E6D930A0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381057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83" y="1219203"/>
            <a:ext cx="11406908" cy="52093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91131" y="1100537"/>
            <a:ext cx="10972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0" y="6565686"/>
            <a:ext cx="1066800" cy="273844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F2234-F0AC-4578-99CD-21C2B01FA7D4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54" rtl="0" eaLnBrk="1" latinLnBrk="0" hangingPunct="1">
        <a:lnSpc>
          <a:spcPct val="85000"/>
        </a:lnSpc>
        <a:spcBef>
          <a:spcPct val="0"/>
        </a:spcBef>
        <a:buNone/>
        <a:defRPr sz="4400" kern="1200" spc="-51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341305" indent="-341305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C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74" indent="-37305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BD582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79" indent="-30002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808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2791" indent="-290506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74632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7030A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56"/>
          <p:cNvSpPr>
            <a:spLocks noChangeArrowheads="1"/>
          </p:cNvSpPr>
          <p:nvPr/>
        </p:nvSpPr>
        <p:spPr bwMode="gray">
          <a:xfrm>
            <a:off x="406401" y="1143000"/>
            <a:ext cx="10968567" cy="46038"/>
          </a:xfrm>
          <a:prstGeom prst="rect">
            <a:avLst/>
          </a:prstGeom>
          <a:gradFill rotWithShape="0">
            <a:gsLst>
              <a:gs pos="0">
                <a:srgbClr val="008080">
                  <a:alpha val="95000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2051" name="Rectangle 2057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304800"/>
            <a:ext cx="1168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20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95400"/>
            <a:ext cx="1117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8781" name="Rectangle 20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477000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DE5E639-12BF-4B50-92D4-DA62F252029C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1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>
    <p:zo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erlin Sans FB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erlin Sans FB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erlin Sans FB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erlin Sans FB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lfram.com/products/mathematica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hyperlink" Target="http://mathworld.wolfram.com/ChernoffFace.html" TargetMode="External"/><Relationship Id="rId4" Type="http://schemas.openxmlformats.org/officeDocument/2006/relationships/hyperlink" Target="http://www.amazon.com/exec/obidos/ASIN/0062731025/ref=nosim/weisstein-20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gif"/><Relationship Id="rId4" Type="http://schemas.openxmlformats.org/officeDocument/2006/relationships/image" Target="../media/image7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3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79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8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81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83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22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83.wmf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89.e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91.emf"/><Relationship Id="rId5" Type="http://schemas.openxmlformats.org/officeDocument/2006/relationships/image" Target="../media/image88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9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30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99.wmf"/><Relationship Id="rId4" Type="http://schemas.openxmlformats.org/officeDocument/2006/relationships/oleObject" Target="../embeddings/oleObject32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33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35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104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105.wmf"/><Relationship Id="rId10" Type="http://schemas.openxmlformats.org/officeDocument/2006/relationships/image" Target="../media/image107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103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0985" y="221676"/>
            <a:ext cx="11369963" cy="99752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Data Mining: Concepts and </a:t>
            </a:r>
            <a:r>
              <a:rPr lang="en-US" altLang="zh-TW" dirty="0"/>
              <a:t>Principles</a:t>
            </a:r>
            <a:br>
              <a:rPr lang="en-US" altLang="zh-TW" dirty="0"/>
            </a:br>
            <a:r>
              <a:rPr lang="en-US" altLang="zh-TW" dirty="0"/>
              <a:t>Chapter 2. </a:t>
            </a:r>
            <a:r>
              <a:rPr lang="en-US" altLang="en-US" dirty="0"/>
              <a:t>Getting to Know Your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Slightly Modified from the slides by Prof. </a:t>
            </a:r>
            <a:r>
              <a:rPr lang="en-US" altLang="zh-TW" dirty="0" err="1" smtClean="0"/>
              <a:t>Jiawei</a:t>
            </a:r>
            <a:r>
              <a:rPr lang="en-US" altLang="zh-TW" dirty="0" smtClean="0"/>
              <a:t> Han, UIUC CS412 Course (Introduction to Data Mining)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597539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Attribute Types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583" y="1152525"/>
            <a:ext cx="10907567" cy="5562600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altLang="en-US" sz="2400" b="1" dirty="0"/>
              <a:t>Nominal:</a:t>
            </a:r>
            <a:r>
              <a:rPr lang="en-US" altLang="en-US" sz="2400" dirty="0"/>
              <a:t> categories, states, or “names of things”</a:t>
            </a:r>
          </a:p>
          <a:p>
            <a:pPr marL="749300" lvl="1" indent="-342900">
              <a:lnSpc>
                <a:spcPct val="90000"/>
              </a:lnSpc>
            </a:pPr>
            <a:r>
              <a:rPr lang="en-US" altLang="en-US" sz="2400" i="1" dirty="0" err="1"/>
              <a:t>Hair_color</a:t>
            </a:r>
            <a:r>
              <a:rPr lang="en-US" altLang="en-US" sz="2400" i="1" dirty="0"/>
              <a:t> = </a:t>
            </a:r>
            <a:r>
              <a:rPr lang="en-US" altLang="en-US" sz="2400" dirty="0"/>
              <a:t>{</a:t>
            </a:r>
            <a:r>
              <a:rPr lang="en-US" altLang="en-US" sz="2400" i="1" dirty="0"/>
              <a:t>auburn, black, blond, brown, grey, red, white</a:t>
            </a:r>
            <a:r>
              <a:rPr lang="en-US" altLang="en-US" sz="2400" dirty="0"/>
              <a:t>}</a:t>
            </a:r>
          </a:p>
          <a:p>
            <a:pPr marL="749300" lvl="1" indent="-342900">
              <a:lnSpc>
                <a:spcPct val="90000"/>
              </a:lnSpc>
            </a:pPr>
            <a:r>
              <a:rPr lang="en-US" altLang="en-US" sz="2400" dirty="0"/>
              <a:t>marital status, occupation, ID numbers, zip codes</a:t>
            </a:r>
          </a:p>
          <a:p>
            <a:pPr marL="292100" indent="-292100">
              <a:lnSpc>
                <a:spcPct val="90000"/>
              </a:lnSpc>
            </a:pPr>
            <a:r>
              <a:rPr lang="en-US" altLang="en-US" sz="2400" b="1" dirty="0"/>
              <a:t>Binary</a:t>
            </a:r>
          </a:p>
          <a:p>
            <a:pPr marL="749300" lvl="1" indent="-342900">
              <a:lnSpc>
                <a:spcPct val="90000"/>
              </a:lnSpc>
            </a:pPr>
            <a:r>
              <a:rPr lang="en-US" altLang="en-US" sz="2400" dirty="0"/>
              <a:t>Nominal attribute with only 2 states (0 and 1)</a:t>
            </a:r>
          </a:p>
          <a:p>
            <a:pPr marL="749300" lvl="1" indent="-342900">
              <a:lnSpc>
                <a:spcPct val="90000"/>
              </a:lnSpc>
            </a:pPr>
            <a:r>
              <a:rPr lang="en-US" altLang="en-US" sz="2400" u="sng" dirty="0"/>
              <a:t>Symmetric binary</a:t>
            </a:r>
            <a:r>
              <a:rPr lang="en-US" altLang="en-US" sz="2400" dirty="0"/>
              <a:t>: both outcomes equally important</a:t>
            </a:r>
          </a:p>
          <a:p>
            <a:pPr marL="1257300" lvl="2" indent="-393700">
              <a:lnSpc>
                <a:spcPct val="90000"/>
              </a:lnSpc>
            </a:pPr>
            <a:r>
              <a:rPr lang="en-US" altLang="en-US" sz="2400" dirty="0"/>
              <a:t>e.g., gender</a:t>
            </a:r>
          </a:p>
          <a:p>
            <a:pPr marL="749300" lvl="1" indent="-342900">
              <a:lnSpc>
                <a:spcPct val="90000"/>
              </a:lnSpc>
            </a:pPr>
            <a:r>
              <a:rPr lang="en-US" altLang="en-US" sz="2400" u="sng" dirty="0"/>
              <a:t>Asymmetric binary</a:t>
            </a:r>
            <a:r>
              <a:rPr lang="en-US" altLang="en-US" sz="2400" dirty="0"/>
              <a:t>: outcomes not equally important.  </a:t>
            </a:r>
          </a:p>
          <a:p>
            <a:pPr marL="1257300" lvl="2" indent="-393700">
              <a:lnSpc>
                <a:spcPct val="90000"/>
              </a:lnSpc>
            </a:pPr>
            <a:r>
              <a:rPr lang="en-US" altLang="en-US" sz="2400" dirty="0"/>
              <a:t>e.g., medical test (positive vs. negative)</a:t>
            </a:r>
          </a:p>
          <a:p>
            <a:pPr marL="1257300" lvl="2" indent="-393700">
              <a:lnSpc>
                <a:spcPct val="90000"/>
              </a:lnSpc>
            </a:pPr>
            <a:r>
              <a:rPr lang="en-US" altLang="en-US" sz="2400" dirty="0"/>
              <a:t>Convention: assign 1 to most important outcome (e.g., HIV positive)</a:t>
            </a:r>
          </a:p>
          <a:p>
            <a:pPr marL="292100" indent="-292100">
              <a:lnSpc>
                <a:spcPct val="90000"/>
              </a:lnSpc>
            </a:pPr>
            <a:r>
              <a:rPr lang="en-US" altLang="en-US" sz="2400" b="1" dirty="0"/>
              <a:t>Ordinal</a:t>
            </a:r>
          </a:p>
          <a:p>
            <a:pPr marL="749300" lvl="1" indent="-342900">
              <a:lnSpc>
                <a:spcPct val="90000"/>
              </a:lnSpc>
            </a:pPr>
            <a:r>
              <a:rPr lang="en-US" altLang="en-US" sz="2400" dirty="0"/>
              <a:t>Values have a meaningful order (ranking) but magnitude between successive values is not </a:t>
            </a:r>
            <a:r>
              <a:rPr lang="en-US" altLang="en-US" sz="2400" dirty="0" smtClean="0"/>
              <a:t>known</a:t>
            </a:r>
            <a:endParaRPr lang="en-US" altLang="en-US" sz="2400" dirty="0"/>
          </a:p>
          <a:p>
            <a:pPr marL="749300" lvl="1" indent="-342900">
              <a:lnSpc>
                <a:spcPct val="90000"/>
              </a:lnSpc>
            </a:pPr>
            <a:r>
              <a:rPr lang="en-US" altLang="en-US" sz="2400" i="1" dirty="0"/>
              <a:t>Size = </a:t>
            </a:r>
            <a:r>
              <a:rPr lang="en-US" altLang="en-US" sz="2400" dirty="0"/>
              <a:t>{</a:t>
            </a:r>
            <a:r>
              <a:rPr lang="en-US" altLang="en-US" sz="2400" i="1" dirty="0"/>
              <a:t>small, medium, large</a:t>
            </a:r>
            <a:r>
              <a:rPr lang="en-US" altLang="en-US" sz="2400" dirty="0"/>
              <a:t>}</a:t>
            </a:r>
            <a:r>
              <a:rPr lang="en-US" altLang="en-US" sz="2400" i="1" dirty="0"/>
              <a:t>,</a:t>
            </a:r>
            <a:r>
              <a:rPr lang="en-US" altLang="en-US" sz="2400" dirty="0"/>
              <a:t> grades, army rankings</a:t>
            </a:r>
          </a:p>
        </p:txBody>
      </p:sp>
    </p:spTree>
    <p:extLst>
      <p:ext uri="{BB962C8B-B14F-4D97-AF65-F5344CB8AC3E}">
        <p14:creationId xmlns:p14="http://schemas.microsoft.com/office/powerpoint/2010/main" val="12799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Numeric Attribute Types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903" y="1142999"/>
            <a:ext cx="10923297" cy="5591175"/>
          </a:xfrm>
        </p:spPr>
        <p:txBody>
          <a:bodyPr/>
          <a:lstStyle/>
          <a:p>
            <a:pPr marL="292100" indent="-292100">
              <a:spcAft>
                <a:spcPts val="600"/>
              </a:spcAft>
            </a:pPr>
            <a:r>
              <a:rPr lang="en-US" altLang="en-US" sz="2400" dirty="0"/>
              <a:t>Quantity (integer or real-valued)</a:t>
            </a:r>
          </a:p>
          <a:p>
            <a:pPr marL="292100" indent="-292100">
              <a:spcAft>
                <a:spcPts val="600"/>
              </a:spcAft>
            </a:pPr>
            <a:r>
              <a:rPr lang="en-US" altLang="en-US" sz="2400" b="1" dirty="0"/>
              <a:t>Interval</a:t>
            </a:r>
          </a:p>
          <a:p>
            <a:pPr marL="1257300" lvl="2" indent="-393700">
              <a:spcAft>
                <a:spcPts val="600"/>
              </a:spcAft>
            </a:pPr>
            <a:r>
              <a:rPr lang="en-US" altLang="en-US" sz="2400" dirty="0" smtClean="0"/>
              <a:t>Measured on a scale of </a:t>
            </a:r>
            <a:r>
              <a:rPr lang="en-US" altLang="en-US" sz="2400" b="1" dirty="0" smtClean="0"/>
              <a:t>equal-sized units</a:t>
            </a:r>
          </a:p>
          <a:p>
            <a:pPr marL="1257300" lvl="2" indent="-393700">
              <a:spcAft>
                <a:spcPts val="600"/>
              </a:spcAft>
            </a:pPr>
            <a:r>
              <a:rPr lang="en-US" altLang="en-US" sz="2400" dirty="0" smtClean="0"/>
              <a:t>Values have order</a:t>
            </a:r>
          </a:p>
          <a:p>
            <a:pPr marL="1714500" lvl="3" indent="-393700">
              <a:spcAft>
                <a:spcPts val="600"/>
              </a:spcAft>
            </a:pPr>
            <a:r>
              <a:rPr lang="en-US" altLang="en-US" sz="2400" dirty="0"/>
              <a:t>E.g., </a:t>
            </a:r>
            <a:r>
              <a:rPr lang="en-US" altLang="en-US" sz="2400" i="1" dirty="0"/>
              <a:t>temperature in </a:t>
            </a:r>
            <a:r>
              <a:rPr lang="en-US" altLang="en-US" sz="2400" i="1" dirty="0" err="1"/>
              <a:t>C</a:t>
            </a:r>
            <a:r>
              <a:rPr lang="en-US" altLang="en-US" sz="2400" i="1" dirty="0" err="1">
                <a:cs typeface="Tahoma" panose="020B0604030504040204" pitchFamily="34" charset="0"/>
              </a:rPr>
              <a:t>˚</a:t>
            </a:r>
            <a:r>
              <a:rPr lang="en-US" altLang="en-US" sz="2400" i="1" dirty="0" err="1"/>
              <a:t>or</a:t>
            </a:r>
            <a:r>
              <a:rPr lang="en-US" altLang="en-US" sz="2400" i="1" dirty="0"/>
              <a:t> F</a:t>
            </a:r>
            <a:r>
              <a:rPr lang="en-US" altLang="en-US" sz="2400" i="1" dirty="0">
                <a:cs typeface="Tahoma" panose="020B0604030504040204" pitchFamily="34" charset="0"/>
              </a:rPr>
              <a:t>˚</a:t>
            </a:r>
            <a:r>
              <a:rPr lang="en-US" altLang="en-US" sz="2400" i="1" dirty="0"/>
              <a:t>, calendar dates</a:t>
            </a:r>
          </a:p>
          <a:p>
            <a:pPr marL="1257300" lvl="2" indent="-393700">
              <a:spcAft>
                <a:spcPts val="600"/>
              </a:spcAft>
            </a:pPr>
            <a:r>
              <a:rPr lang="en-US" altLang="en-US" sz="2400" dirty="0" smtClean="0"/>
              <a:t>No true zero-point</a:t>
            </a:r>
          </a:p>
          <a:p>
            <a:pPr marL="292100" indent="-292100">
              <a:spcAft>
                <a:spcPts val="600"/>
              </a:spcAft>
            </a:pPr>
            <a:r>
              <a:rPr lang="en-US" altLang="en-US" sz="2400" b="1" dirty="0"/>
              <a:t>Ratio</a:t>
            </a:r>
          </a:p>
          <a:p>
            <a:pPr marL="1257300" lvl="2" indent="-393700">
              <a:spcAft>
                <a:spcPts val="600"/>
              </a:spcAft>
            </a:pPr>
            <a:r>
              <a:rPr lang="en-US" altLang="en-US" sz="2400" dirty="0" smtClean="0"/>
              <a:t>Inherent </a:t>
            </a:r>
            <a:r>
              <a:rPr lang="en-US" altLang="en-US" sz="2400" b="1" dirty="0" smtClean="0"/>
              <a:t>zero-point</a:t>
            </a:r>
          </a:p>
          <a:p>
            <a:pPr marL="1257300" lvl="2" indent="-393700">
              <a:spcAft>
                <a:spcPts val="600"/>
              </a:spcAft>
            </a:pPr>
            <a:r>
              <a:rPr lang="en-US" altLang="en-US" sz="2400" dirty="0" smtClean="0"/>
              <a:t>We can speak of values as being an order of magnitude larger than the unit of measurement (10 K</a:t>
            </a:r>
            <a:r>
              <a:rPr lang="en-US" altLang="en-US" sz="2400" dirty="0" smtClean="0">
                <a:cs typeface="Tahoma" panose="020B0604030504040204" pitchFamily="34" charset="0"/>
              </a:rPr>
              <a:t>˚</a:t>
            </a:r>
            <a:r>
              <a:rPr lang="en-US" altLang="en-US" sz="2400" dirty="0" smtClean="0"/>
              <a:t> is twice as high as 5 K</a:t>
            </a:r>
            <a:r>
              <a:rPr lang="en-US" altLang="en-US" sz="2400" dirty="0" smtClean="0">
                <a:cs typeface="Tahoma" panose="020B0604030504040204" pitchFamily="34" charset="0"/>
              </a:rPr>
              <a:t>˚</a:t>
            </a:r>
            <a:r>
              <a:rPr lang="en-US" altLang="en-US" sz="2400" dirty="0" smtClean="0"/>
              <a:t>).</a:t>
            </a:r>
          </a:p>
          <a:p>
            <a:pPr marL="1714500" lvl="3" indent="-393700">
              <a:spcAft>
                <a:spcPts val="600"/>
              </a:spcAft>
            </a:pPr>
            <a:r>
              <a:rPr lang="en-US" altLang="en-US" sz="2400" dirty="0"/>
              <a:t>e.g., </a:t>
            </a:r>
            <a:r>
              <a:rPr lang="en-US" altLang="en-US" sz="2400" i="1" dirty="0"/>
              <a:t>temperature in Kelvin, length, counts, monetary quantities</a:t>
            </a:r>
          </a:p>
        </p:txBody>
      </p:sp>
    </p:spTree>
    <p:extLst>
      <p:ext uri="{BB962C8B-B14F-4D97-AF65-F5344CB8AC3E}">
        <p14:creationId xmlns:p14="http://schemas.microsoft.com/office/powerpoint/2010/main" val="2278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Discrete vs. Continuous Attributes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53" y="1171575"/>
            <a:ext cx="11094747" cy="55245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b="1" dirty="0"/>
              <a:t>Discrete</a:t>
            </a:r>
            <a:r>
              <a:rPr lang="en-US" altLang="en-US" sz="2400" dirty="0"/>
              <a:t> </a:t>
            </a:r>
            <a:r>
              <a:rPr lang="en-US" altLang="en-US" sz="2400" b="1" dirty="0"/>
              <a:t>Attribute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Has only a finite or countably infinite set of values</a:t>
            </a:r>
          </a:p>
          <a:p>
            <a:pPr lvl="2" eaLnBrk="1" hangingPunct="1">
              <a:spcAft>
                <a:spcPts val="600"/>
              </a:spcAft>
            </a:pPr>
            <a:r>
              <a:rPr lang="en-US" altLang="en-US" sz="2400" dirty="0" smtClean="0"/>
              <a:t>E.g., zip codes, profession, or the set of words in a collection of documents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Sometimes, represented as integer variables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Note: Binary attributes are a special case of discrete attributes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b="1" dirty="0"/>
              <a:t>Continuous</a:t>
            </a:r>
            <a:r>
              <a:rPr lang="en-US" altLang="en-US" sz="2400" dirty="0"/>
              <a:t> </a:t>
            </a:r>
            <a:r>
              <a:rPr lang="en-US" altLang="en-US" sz="2400" b="1" dirty="0"/>
              <a:t>Attribute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Has real numbers as attribute values</a:t>
            </a:r>
          </a:p>
          <a:p>
            <a:pPr lvl="2" eaLnBrk="1" hangingPunct="1">
              <a:spcAft>
                <a:spcPts val="600"/>
              </a:spcAft>
            </a:pPr>
            <a:r>
              <a:rPr lang="en-US" altLang="en-US" sz="2400" dirty="0" smtClean="0"/>
              <a:t>E.g., temperature, height, or weight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Practically, real values can only be measured and represented using a finite number of digits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Continuous attributes are typically represented as floating-point variables</a:t>
            </a:r>
          </a:p>
        </p:txBody>
      </p:sp>
    </p:spTree>
    <p:extLst>
      <p:ext uri="{BB962C8B-B14F-4D97-AF65-F5344CB8AC3E}">
        <p14:creationId xmlns:p14="http://schemas.microsoft.com/office/powerpoint/2010/main" val="201255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28600"/>
            <a:ext cx="11106150" cy="8382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Chapter 2.  </a:t>
            </a:r>
            <a:r>
              <a:rPr lang="en-US" altLang="en-US" dirty="0"/>
              <a:t>Getting to Know Your Data</a:t>
            </a:r>
            <a:endParaRPr lang="en-US" altLang="en-US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sz="3200" dirty="0" smtClean="0"/>
              <a:t>Data </a:t>
            </a:r>
            <a:r>
              <a:rPr lang="en-US" altLang="en-US" sz="3200" dirty="0"/>
              <a:t>Objects and Attribute Types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Basic Statistical Descriptions of Data</a:t>
            </a:r>
          </a:p>
          <a:p>
            <a:pPr>
              <a:lnSpc>
                <a:spcPct val="200000"/>
              </a:lnSpc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</a:rPr>
              <a:t>Data Visualization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Measuring Data Similarity and Dissimilarity</a:t>
            </a:r>
          </a:p>
          <a:p>
            <a:pPr>
              <a:lnSpc>
                <a:spcPct val="200000"/>
              </a:lnSpc>
            </a:pPr>
            <a:r>
              <a:rPr lang="en-US" altLang="en-US" sz="3200" dirty="0" smtClean="0"/>
              <a:t>Summary</a:t>
            </a:r>
            <a:endParaRPr lang="en-US" altLang="en-US" sz="32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9694931">
            <a:off x="7762875" y="2619375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Basic Statistical Descriptions of Data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64557"/>
            <a:ext cx="10928684" cy="848729"/>
          </a:xfrm>
        </p:spPr>
        <p:txBody>
          <a:bodyPr/>
          <a:lstStyle/>
          <a:p>
            <a:pPr eaLnBrk="1" hangingPunct="1">
              <a:buSzPct val="80000"/>
            </a:pPr>
            <a:r>
              <a:rPr lang="en-US" altLang="en-US" sz="2400" u="sng" dirty="0"/>
              <a:t>Motivation</a:t>
            </a:r>
          </a:p>
          <a:p>
            <a:pPr lvl="1" eaLnBrk="1" hangingPunct="1">
              <a:buSzPct val="80000"/>
            </a:pPr>
            <a:r>
              <a:rPr lang="en-US" altLang="en-US" sz="2400" dirty="0"/>
              <a:t>To better understand the data: central tendency, variation and </a:t>
            </a:r>
            <a:r>
              <a:rPr lang="en-US" altLang="en-US" sz="2400" dirty="0" smtClean="0"/>
              <a:t>spread</a:t>
            </a:r>
            <a:endParaRPr lang="en-US" altLang="en-US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2111043"/>
            <a:ext cx="7620000" cy="40852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u="sng" dirty="0" smtClean="0"/>
              <a:t>Data dispersion characteristics</a:t>
            </a:r>
            <a:r>
              <a:rPr lang="en-US" altLang="en-US" sz="2400" dirty="0" smtClean="0"/>
              <a:t> </a:t>
            </a:r>
          </a:p>
          <a:p>
            <a:pPr lvl="1"/>
            <a:r>
              <a:rPr lang="en-US" altLang="en-US" sz="2400" dirty="0" smtClean="0"/>
              <a:t>Median, max, min, quantiles, outliers, variance, ...</a:t>
            </a:r>
          </a:p>
          <a:p>
            <a:r>
              <a:rPr lang="en-US" altLang="en-US" sz="2400" u="sng" dirty="0" smtClean="0"/>
              <a:t>Numerical dimensions</a:t>
            </a:r>
            <a:r>
              <a:rPr lang="en-US" altLang="en-US" sz="2400" dirty="0" smtClean="0"/>
              <a:t> correspond to sorted intervals</a:t>
            </a:r>
          </a:p>
          <a:p>
            <a:pPr lvl="1"/>
            <a:r>
              <a:rPr lang="en-US" altLang="en-US" sz="2400" dirty="0" smtClean="0"/>
              <a:t>Data dispersion: </a:t>
            </a:r>
          </a:p>
          <a:p>
            <a:pPr lvl="2"/>
            <a:r>
              <a:rPr lang="en-US" altLang="en-US" sz="2400" dirty="0" smtClean="0"/>
              <a:t>Analyzed with multiple granularities of precision</a:t>
            </a:r>
          </a:p>
          <a:p>
            <a:pPr lvl="1"/>
            <a:r>
              <a:rPr lang="en-US" altLang="en-US" sz="2400" dirty="0" smtClean="0"/>
              <a:t>Boxplot or quantile analysis on sorted intervals</a:t>
            </a:r>
          </a:p>
          <a:p>
            <a:r>
              <a:rPr lang="en-US" altLang="en-US" sz="2400" u="sng" dirty="0" smtClean="0"/>
              <a:t>Dispersion analysis on computed measures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Folding measures into numerical dimensions</a:t>
            </a:r>
          </a:p>
          <a:p>
            <a:pPr lvl="1"/>
            <a:r>
              <a:rPr lang="en-US" altLang="en-US" sz="2400" dirty="0" smtClean="0"/>
              <a:t>Boxplot or quantile analysis on the transformed cube</a:t>
            </a:r>
            <a:endParaRPr lang="en-US" altLang="en-US" sz="2000" dirty="0"/>
          </a:p>
        </p:txBody>
      </p:sp>
      <p:pic>
        <p:nvPicPr>
          <p:cNvPr id="38916" name="Picture 4" descr="https://upload.wikimedia.org/wikipedia/commons/thumb/7/74/Normal_Distribution_PDF.svg/2000px-Normal_Distribution_PDF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84" y="2478504"/>
            <a:ext cx="4423322" cy="282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05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Measuring the Central Tendency:  (1) Mean</a:t>
            </a:r>
            <a:endParaRPr lang="en-US" altLang="en-US" sz="4000" dirty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143000"/>
            <a:ext cx="10531141" cy="5029200"/>
          </a:xfrm>
        </p:spPr>
        <p:txBody>
          <a:bodyPr/>
          <a:lstStyle/>
          <a:p>
            <a:pPr eaLnBrk="1" hangingPunct="1">
              <a:spcBef>
                <a:spcPts val="400"/>
              </a:spcBef>
              <a:buSzPct val="80000"/>
            </a:pPr>
            <a:r>
              <a:rPr lang="en-US" altLang="en-US" u="sng" dirty="0">
                <a:latin typeface="Calibri" panose="020F0502020204030204" pitchFamily="34" charset="0"/>
              </a:rPr>
              <a:t>Mean (algebraic measure) (sample vs. population):</a:t>
            </a:r>
          </a:p>
          <a:p>
            <a:pPr lvl="1" eaLnBrk="1" hangingPunct="1">
              <a:spcBef>
                <a:spcPts val="4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en-US" dirty="0">
                <a:latin typeface="Calibri" panose="020F0502020204030204" pitchFamily="34" charset="0"/>
              </a:rPr>
              <a:t>Note: </a:t>
            </a:r>
            <a:r>
              <a:rPr lang="en-US" altLang="en-US" i="1" dirty="0">
                <a:latin typeface="Calibri" panose="020F0502020204030204" pitchFamily="34" charset="0"/>
              </a:rPr>
              <a:t>n</a:t>
            </a:r>
            <a:r>
              <a:rPr lang="en-US" altLang="en-US" dirty="0">
                <a:latin typeface="Calibri" panose="020F0502020204030204" pitchFamily="34" charset="0"/>
              </a:rPr>
              <a:t> is sample size and </a:t>
            </a:r>
            <a:r>
              <a:rPr lang="en-US" altLang="en-US" i="1" dirty="0">
                <a:latin typeface="Calibri" panose="020F0502020204030204" pitchFamily="34" charset="0"/>
              </a:rPr>
              <a:t>N</a:t>
            </a:r>
            <a:r>
              <a:rPr lang="en-US" altLang="en-US" dirty="0">
                <a:latin typeface="Calibri" panose="020F0502020204030204" pitchFamily="34" charset="0"/>
              </a:rPr>
              <a:t> is population size. </a:t>
            </a:r>
          </a:p>
          <a:p>
            <a:pPr marL="200021" lvl="1" indent="0" eaLnBrk="1" hangingPunct="1">
              <a:spcBef>
                <a:spcPts val="400"/>
              </a:spcBef>
              <a:buSzPct val="80000"/>
              <a:buNone/>
            </a:pPr>
            <a:endParaRPr lang="en-US" altLang="en-US" dirty="0" smtClean="0">
              <a:latin typeface="Calibri" panose="020F0502020204030204" pitchFamily="34" charset="0"/>
            </a:endParaRPr>
          </a:p>
          <a:p>
            <a:pPr marL="200021" lvl="1" indent="0" eaLnBrk="1" hangingPunct="1">
              <a:spcBef>
                <a:spcPts val="400"/>
              </a:spcBef>
              <a:buSzPct val="80000"/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endParaRPr lang="en-US" altLang="en-US" dirty="0" smtClean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endParaRPr lang="en-US" altLang="en-US" dirty="0" smtClean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altLang="en-US" dirty="0" smtClean="0">
                <a:latin typeface="Calibri" panose="020F0502020204030204" pitchFamily="34" charset="0"/>
              </a:rPr>
              <a:t>Weighted </a:t>
            </a:r>
            <a:r>
              <a:rPr lang="en-US" altLang="en-US" dirty="0">
                <a:latin typeface="Calibri" panose="020F0502020204030204" pitchFamily="34" charset="0"/>
              </a:rPr>
              <a:t>arithmetic mean:</a:t>
            </a:r>
          </a:p>
          <a:p>
            <a:pPr>
              <a:spcBef>
                <a:spcPts val="400"/>
              </a:spcBef>
            </a:pPr>
            <a:endParaRPr lang="en-US" altLang="en-US" dirty="0" smtClean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altLang="en-US" dirty="0" smtClean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altLang="en-US" dirty="0" smtClean="0">
                <a:latin typeface="Calibri" panose="020F0502020204030204" pitchFamily="34" charset="0"/>
              </a:rPr>
              <a:t>Trimmed </a:t>
            </a:r>
            <a:r>
              <a:rPr lang="en-US" altLang="en-US" dirty="0">
                <a:latin typeface="Calibri" panose="020F0502020204030204" pitchFamily="34" charset="0"/>
              </a:rPr>
              <a:t>mean: </a:t>
            </a:r>
            <a:endParaRPr lang="en-US" altLang="en-US" dirty="0" smtClean="0">
              <a:latin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r>
              <a:rPr lang="en-US" altLang="en-US" dirty="0" smtClean="0">
                <a:latin typeface="Calibri" panose="020F0502020204030204" pitchFamily="34" charset="0"/>
              </a:rPr>
              <a:t>Chopping </a:t>
            </a:r>
            <a:r>
              <a:rPr lang="en-US" altLang="en-US" dirty="0">
                <a:latin typeface="Calibri" panose="020F0502020204030204" pitchFamily="34" charset="0"/>
              </a:rPr>
              <a:t>extreme </a:t>
            </a:r>
            <a:r>
              <a:rPr lang="en-US" altLang="en-US" dirty="0" smtClean="0">
                <a:latin typeface="Calibri" panose="020F0502020204030204" pitchFamily="34" charset="0"/>
              </a:rPr>
              <a:t>values (e.g., Olympics gymnastics score computation)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165284"/>
              </p:ext>
            </p:extLst>
          </p:nvPr>
        </p:nvGraphicFramePr>
        <p:xfrm>
          <a:off x="2794566" y="2210251"/>
          <a:ext cx="2231802" cy="1077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0" name="Microsoft Equation 3.0" r:id="rId4" imgW="710891" imgH="431613" progId="Equation.3">
                  <p:embed/>
                </p:oleObj>
              </mc:Choice>
              <mc:Fallback>
                <p:oleObj name="Microsoft Equation 3.0" r:id="rId4" imgW="71089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566" y="2210251"/>
                        <a:ext cx="2231802" cy="1077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813006"/>
              </p:ext>
            </p:extLst>
          </p:nvPr>
        </p:nvGraphicFramePr>
        <p:xfrm>
          <a:off x="4788568" y="3406938"/>
          <a:ext cx="2292913" cy="2074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1" name="Equation" r:id="rId6" imgW="749300" imgH="838200" progId="Equation.3">
                  <p:embed/>
                </p:oleObj>
              </mc:Choice>
              <mc:Fallback>
                <p:oleObj name="Equation" r:id="rId6" imgW="749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568" y="3406938"/>
                        <a:ext cx="2292913" cy="2074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2271287"/>
              </p:ext>
            </p:extLst>
          </p:nvPr>
        </p:nvGraphicFramePr>
        <p:xfrm>
          <a:off x="6112539" y="2210251"/>
          <a:ext cx="1654679" cy="119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2" name="Equation" r:id="rId8" imgW="596900" imgH="431800" progId="Equation.3">
                  <p:embed/>
                </p:oleObj>
              </mc:Choice>
              <mc:Fallback>
                <p:oleObj name="Equation" r:id="rId8" imgW="59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2539" y="2210251"/>
                        <a:ext cx="1654679" cy="119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own Arrow 1"/>
          <p:cNvSpPr/>
          <p:nvPr/>
        </p:nvSpPr>
        <p:spPr>
          <a:xfrm rot="17220723">
            <a:off x="2746279" y="1801512"/>
            <a:ext cx="349754" cy="82771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483461">
            <a:off x="3991877" y="3979935"/>
            <a:ext cx="349754" cy="827719"/>
          </a:xfrm>
          <a:prstGeom prst="downArrow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914701">
            <a:off x="5502384" y="1769736"/>
            <a:ext cx="349754" cy="827719"/>
          </a:xfrm>
          <a:prstGeom prst="down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354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Measuring the Central Tendency: (2) Median</a:t>
            </a:r>
            <a:endParaRPr lang="en-US" altLang="en-US" sz="4000" dirty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3911" y="1212431"/>
            <a:ext cx="11333289" cy="1880813"/>
          </a:xfrm>
        </p:spPr>
        <p:txBody>
          <a:bodyPr/>
          <a:lstStyle/>
          <a:p>
            <a:pPr eaLnBrk="1" hangingPunct="1">
              <a:spcBef>
                <a:spcPts val="400"/>
              </a:spcBef>
              <a:buSzPct val="80000"/>
            </a:pPr>
            <a:r>
              <a:rPr lang="en-US" altLang="en-US" u="sng" dirty="0" smtClean="0">
                <a:latin typeface="Calibri" panose="020F0502020204030204" pitchFamily="34" charset="0"/>
              </a:rPr>
              <a:t>Median</a:t>
            </a:r>
            <a:r>
              <a:rPr lang="en-US" altLang="en-US" dirty="0">
                <a:latin typeface="Calibri" panose="020F0502020204030204" pitchFamily="34" charset="0"/>
              </a:rPr>
              <a:t>: </a:t>
            </a:r>
            <a:endParaRPr lang="en-US" altLang="en-US" dirty="0" smtClean="0">
              <a:latin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r>
              <a:rPr lang="en-US" altLang="en-US" dirty="0" smtClean="0">
                <a:latin typeface="Calibri" panose="020F0502020204030204" pitchFamily="34" charset="0"/>
              </a:rPr>
              <a:t>Middle </a:t>
            </a:r>
            <a:r>
              <a:rPr lang="en-US" altLang="en-US" dirty="0">
                <a:latin typeface="Calibri" panose="020F0502020204030204" pitchFamily="34" charset="0"/>
              </a:rPr>
              <a:t>value if odd number of values, or average of the middle two values otherwise</a:t>
            </a:r>
          </a:p>
          <a:p>
            <a:pPr>
              <a:spcBef>
                <a:spcPts val="400"/>
              </a:spcBef>
            </a:pPr>
            <a:r>
              <a:rPr lang="en-US" altLang="en-US" dirty="0">
                <a:latin typeface="Calibri" panose="020F0502020204030204" pitchFamily="34" charset="0"/>
              </a:rPr>
              <a:t>Estimated by interpolation (for </a:t>
            </a:r>
            <a:r>
              <a:rPr lang="en-US" alt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grouped data</a:t>
            </a:r>
            <a:r>
              <a:rPr lang="en-US" altLang="en-US" dirty="0">
                <a:latin typeface="Calibri" panose="020F0502020204030204" pitchFamily="34" charset="0"/>
              </a:rPr>
              <a:t>):</a:t>
            </a:r>
          </a:p>
          <a:p>
            <a:pPr eaLnBrk="1" hangingPunct="1">
              <a:spcBef>
                <a:spcPts val="400"/>
              </a:spcBef>
              <a:buSzPct val="80000"/>
            </a:pPr>
            <a:endParaRPr lang="en-US" altLang="en-US" u="sng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400"/>
              </a:spcBef>
              <a:buSzPct val="80000"/>
            </a:pPr>
            <a:endParaRPr lang="en-US" altLang="en-US" dirty="0"/>
          </a:p>
        </p:txBody>
      </p:sp>
      <p:graphicFrame>
        <p:nvGraphicFramePr>
          <p:cNvPr id="184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612923"/>
              </p:ext>
            </p:extLst>
          </p:nvPr>
        </p:nvGraphicFramePr>
        <p:xfrm>
          <a:off x="1979766" y="5440174"/>
          <a:ext cx="5917905" cy="116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7" name="Equation" r:id="rId4" imgW="2387600" imgH="469900" progId="Equation.3">
                  <p:embed/>
                </p:oleObj>
              </mc:Choice>
              <mc:Fallback>
                <p:oleObj name="Equation" r:id="rId4" imgW="2387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66" y="5440174"/>
                        <a:ext cx="5917905" cy="1164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01" y="2490933"/>
            <a:ext cx="2541054" cy="227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3387" y="4957482"/>
            <a:ext cx="183776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Approximate median</a:t>
            </a:r>
            <a:endParaRPr lang="en-US" sz="2400" dirty="0"/>
          </a:p>
        </p:txBody>
      </p:sp>
      <p:sp>
        <p:nvSpPr>
          <p:cNvPr id="3" name="Curved Right Arrow 2"/>
          <p:cNvSpPr/>
          <p:nvPr/>
        </p:nvSpPr>
        <p:spPr>
          <a:xfrm rot="19277405">
            <a:off x="1366863" y="5742471"/>
            <a:ext cx="430813" cy="733667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4759" y="6478100"/>
            <a:ext cx="183776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Low interval limit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6996717" y="5405682"/>
            <a:ext cx="234450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Interval width (L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– L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5" name="Right Arrow 4"/>
          <p:cNvSpPr/>
          <p:nvPr/>
        </p:nvSpPr>
        <p:spPr>
          <a:xfrm rot="7632380">
            <a:off x="7962272" y="5744057"/>
            <a:ext cx="233082" cy="2779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55939" y="4857107"/>
            <a:ext cx="337852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Sum before the median interval</a:t>
            </a:r>
            <a:endParaRPr lang="en-US" sz="1800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5928659" y="5236532"/>
            <a:ext cx="233082" cy="2779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3577100" y="6258809"/>
            <a:ext cx="233082" cy="2779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242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Measuring the Central Tendency: (3) Mode</a:t>
            </a:r>
            <a:endParaRPr lang="en-US" altLang="en-US" sz="4000" dirty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4" y="1142999"/>
            <a:ext cx="7058025" cy="4361329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dirty="0" smtClean="0">
                <a:latin typeface="Calibri" panose="020F0502020204030204" pitchFamily="34" charset="0"/>
              </a:rPr>
              <a:t>Mode: Value </a:t>
            </a:r>
            <a:r>
              <a:rPr lang="en-US" altLang="en-US" dirty="0">
                <a:latin typeface="Calibri" panose="020F0502020204030204" pitchFamily="34" charset="0"/>
              </a:rPr>
              <a:t>that occurs most frequently in the data</a:t>
            </a:r>
          </a:p>
          <a:p>
            <a:pPr>
              <a:spcBef>
                <a:spcPts val="400"/>
              </a:spcBef>
            </a:pPr>
            <a:endParaRPr lang="en-US" altLang="en-US" dirty="0" smtClean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altLang="en-US" dirty="0" smtClean="0">
                <a:latin typeface="Calibri" panose="020F0502020204030204" pitchFamily="34" charset="0"/>
              </a:rPr>
              <a:t>Unimodal</a:t>
            </a:r>
          </a:p>
          <a:p>
            <a:pPr lvl="1">
              <a:spcBef>
                <a:spcPts val="400"/>
              </a:spcBef>
            </a:pPr>
            <a:r>
              <a:rPr lang="en-US" altLang="en-US" dirty="0">
                <a:latin typeface="Calibri" panose="020F0502020204030204" pitchFamily="34" charset="0"/>
              </a:rPr>
              <a:t>Empirical formula:</a:t>
            </a:r>
          </a:p>
          <a:p>
            <a:pPr>
              <a:spcBef>
                <a:spcPts val="400"/>
              </a:spcBef>
            </a:pPr>
            <a:endParaRPr lang="en-US" altLang="en-US" dirty="0" smtClean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endParaRPr lang="en-US" altLang="en-US" dirty="0" smtClean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altLang="en-US" dirty="0" smtClean="0">
                <a:latin typeface="Calibri" panose="020F0502020204030204" pitchFamily="34" charset="0"/>
              </a:rPr>
              <a:t>Multi-modal</a:t>
            </a:r>
          </a:p>
          <a:p>
            <a:pPr lvl="1">
              <a:spcBef>
                <a:spcPts val="400"/>
              </a:spcBef>
            </a:pPr>
            <a:r>
              <a:rPr lang="en-US" altLang="en-US" dirty="0" smtClean="0">
                <a:latin typeface="Calibri" panose="020F0502020204030204" pitchFamily="34" charset="0"/>
              </a:rPr>
              <a:t>Bimodal</a:t>
            </a:r>
            <a:endParaRPr lang="en-US" altLang="en-US" dirty="0">
              <a:latin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endParaRPr lang="en-US" altLang="en-US" dirty="0" smtClean="0">
              <a:latin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r>
              <a:rPr lang="en-US" altLang="en-US" dirty="0" err="1" smtClean="0">
                <a:latin typeface="Calibri" panose="020F0502020204030204" pitchFamily="34" charset="0"/>
              </a:rPr>
              <a:t>Trimodal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84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483247"/>
              </p:ext>
            </p:extLst>
          </p:nvPr>
        </p:nvGraphicFramePr>
        <p:xfrm>
          <a:off x="1875423" y="2869740"/>
          <a:ext cx="44497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0" name="Equation" r:id="rId4" imgW="2197100" imgH="203200" progId="Equation.3">
                  <p:embed/>
                </p:oleObj>
              </mc:Choice>
              <mc:Fallback>
                <p:oleObj name="Equation" r:id="rId4" imgW="2197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423" y="2869740"/>
                        <a:ext cx="444976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2" name="Picture 4" descr="https://ned.ipac.caltech.edu/level5/March02/Silverman/Figures/figure2_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82" y="4191098"/>
            <a:ext cx="3523997" cy="18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http://www.netenrich.com/wp-content/uploads/bimodal-it-pressur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244" y="4259172"/>
            <a:ext cx="2693144" cy="151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1" name="Picture 13" descr="http://www.ndt.net/article/v11n04/benoit/fig4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573" y="4028969"/>
            <a:ext cx="3124579" cy="218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3" name="Picture 15" descr="http://www.statisticshowto.com/wp-content/uploads/2013/09/right-skewe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95" y="2080019"/>
            <a:ext cx="4468955" cy="18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492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6" descr="rightskew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2700" y="2932115"/>
            <a:ext cx="4800600" cy="4048125"/>
          </a:xfrm>
          <a:noFill/>
        </p:spPr>
      </p:pic>
      <p:pic>
        <p:nvPicPr>
          <p:cNvPr id="19465" name="Picture 10" descr="ha02skew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1604"/>
            <a:ext cx="3810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1676400" y="6477000"/>
            <a:ext cx="1905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391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 </a:t>
            </a:r>
            <a:r>
              <a:rPr lang="en-US" altLang="en-US" dirty="0" smtClean="0"/>
              <a:t>Symmetric vs. Skewed Data</a:t>
            </a:r>
            <a:endParaRPr lang="en-US" altLang="en-US" sz="3200" dirty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1295401"/>
            <a:ext cx="6438900" cy="12557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Median, mean and mode of symmetric, positively and negatively skewed data</a:t>
            </a:r>
          </a:p>
        </p:txBody>
      </p:sp>
      <p:pic>
        <p:nvPicPr>
          <p:cNvPr id="19464" name="Picture 8" descr="leftskew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950" y="3170240"/>
            <a:ext cx="4876800" cy="3771900"/>
          </a:xfrm>
          <a:noFill/>
        </p:spPr>
      </p:pic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2628900" y="4675195"/>
            <a:ext cx="2533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positively skewed</a:t>
            </a:r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6977062" y="4672018"/>
            <a:ext cx="26574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negatively skewed</a:t>
            </a:r>
          </a:p>
        </p:txBody>
      </p:sp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7772400" y="995368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symmetric</a:t>
            </a:r>
          </a:p>
        </p:txBody>
      </p:sp>
    </p:spTree>
    <p:extLst>
      <p:ext uri="{BB962C8B-B14F-4D97-AF65-F5344CB8AC3E}">
        <p14:creationId xmlns:p14="http://schemas.microsoft.com/office/powerpoint/2010/main" val="31466747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80999"/>
            <a:ext cx="11077575" cy="7143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Properties of Normal Distribution Curve</a:t>
            </a:r>
          </a:p>
        </p:txBody>
      </p:sp>
      <p:pic>
        <p:nvPicPr>
          <p:cNvPr id="7" name="Picture 2" descr="https://upload.wikimedia.org/wikipedia/commons/a/a9/Empirical_Ru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77" y="1611444"/>
            <a:ext cx="6600382" cy="478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0321" y="1226723"/>
            <a:ext cx="6427693" cy="384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←</a:t>
            </a:r>
            <a:r>
              <a:rPr lang="en-US" dirty="0">
                <a:latin typeface="Calibri" panose="020F0502020204030204" pitchFamily="34" charset="0"/>
              </a:rPr>
              <a:t> — </a:t>
            </a:r>
            <a:r>
              <a:rPr lang="en-US" dirty="0" smtClean="0">
                <a:latin typeface="Calibri" panose="020F0502020204030204" pitchFamily="34" charset="0"/>
              </a:rPr>
              <a:t>———</a:t>
            </a:r>
            <a:r>
              <a:rPr lang="en-US" dirty="0">
                <a:latin typeface="Calibri" panose="020F0502020204030204" pitchFamily="34" charset="0"/>
              </a:rPr>
              <a:t>—</a:t>
            </a:r>
            <a:r>
              <a:rPr lang="en-US" dirty="0" smtClean="0"/>
              <a:t>Represent data dispersion, spread </a:t>
            </a:r>
            <a:r>
              <a:rPr lang="en-US" dirty="0">
                <a:latin typeface="Calibri" panose="020F0502020204030204" pitchFamily="34" charset="0"/>
              </a:rPr>
              <a:t>— </a:t>
            </a:r>
            <a:r>
              <a:rPr lang="en-US" dirty="0" smtClean="0">
                <a:latin typeface="Calibri" panose="020F0502020204030204" pitchFamily="34" charset="0"/>
              </a:rPr>
              <a:t>———</a:t>
            </a:r>
            <a:r>
              <a:rPr lang="en-US" dirty="0">
                <a:latin typeface="Calibri" panose="020F0502020204030204" pitchFamily="34" charset="0"/>
              </a:rPr>
              <a:t>—</a:t>
            </a:r>
            <a:r>
              <a:rPr lang="en-US" dirty="0" smtClean="0">
                <a:latin typeface="Calibri" panose="020F0502020204030204" pitchFamily="34" charset="0"/>
              </a:rPr>
              <a:t>→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20871" y="6400799"/>
            <a:ext cx="3116414" cy="3847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Represent central tendency</a:t>
            </a:r>
            <a:endParaRPr lang="en-US" dirty="0"/>
          </a:p>
        </p:txBody>
      </p:sp>
      <p:sp>
        <p:nvSpPr>
          <p:cNvPr id="3" name="Curved Up Arrow 2"/>
          <p:cNvSpPr/>
          <p:nvPr/>
        </p:nvSpPr>
        <p:spPr>
          <a:xfrm rot="11778644" flipV="1">
            <a:off x="4969544" y="6506625"/>
            <a:ext cx="797220" cy="304196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201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28600"/>
            <a:ext cx="11106150" cy="8382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Chapter 2.  </a:t>
            </a:r>
            <a:r>
              <a:rPr lang="en-US" altLang="en-US" dirty="0"/>
              <a:t>Getting to Know Your Data</a:t>
            </a:r>
            <a:endParaRPr lang="en-US" altLang="en-US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sz="3200" dirty="0" smtClean="0"/>
              <a:t>Data </a:t>
            </a:r>
            <a:r>
              <a:rPr lang="en-US" altLang="en-US" sz="3200" dirty="0"/>
              <a:t>Objects and Attribute Types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Basic Statistical Descriptions of Data</a:t>
            </a:r>
          </a:p>
          <a:p>
            <a:pPr>
              <a:lnSpc>
                <a:spcPct val="200000"/>
              </a:lnSpc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</a:rPr>
              <a:t>Data Visualization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Measuring Data Similarity and Dissimilarity</a:t>
            </a:r>
          </a:p>
          <a:p>
            <a:pPr>
              <a:lnSpc>
                <a:spcPct val="200000"/>
              </a:lnSpc>
            </a:pPr>
            <a:r>
              <a:rPr lang="en-US" altLang="en-US" sz="3200" dirty="0" smtClean="0"/>
              <a:t>Summary</a:t>
            </a:r>
            <a:endParaRPr lang="en-US" altLang="en-US" sz="32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9694931">
            <a:off x="7086600" y="1504951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663" y="1"/>
            <a:ext cx="12669252" cy="938462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Measures Data </a:t>
            </a:r>
            <a:r>
              <a:rPr lang="en-US" altLang="en-US" sz="3600" dirty="0" smtClean="0"/>
              <a:t>Distribution: Variance and Standard Deviation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142999"/>
            <a:ext cx="10801350" cy="2621087"/>
          </a:xfrm>
        </p:spPr>
        <p:txBody>
          <a:bodyPr/>
          <a:lstStyle/>
          <a:p>
            <a:pPr eaLnBrk="1" hangingPunct="1">
              <a:buSzPct val="80000"/>
            </a:pPr>
            <a:r>
              <a:rPr lang="en-US" altLang="en-US" dirty="0" smtClean="0">
                <a:latin typeface="Calibri" panose="020F0502020204030204" pitchFamily="34" charset="0"/>
              </a:rPr>
              <a:t>Variance </a:t>
            </a:r>
            <a:r>
              <a:rPr lang="en-US" altLang="en-US" dirty="0">
                <a:latin typeface="Calibri" panose="020F0502020204030204" pitchFamily="34" charset="0"/>
              </a:rPr>
              <a:t>and standard deviation (</a:t>
            </a:r>
            <a:r>
              <a:rPr lang="en-US" altLang="en-US" i="1" dirty="0">
                <a:latin typeface="Calibri" panose="020F0502020204030204" pitchFamily="34" charset="0"/>
              </a:rPr>
              <a:t>sample: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i="1" dirty="0">
                <a:latin typeface="Calibri" panose="020F0502020204030204" pitchFamily="34" charset="0"/>
              </a:rPr>
              <a:t>s, population: </a:t>
            </a:r>
            <a:r>
              <a:rPr lang="el-GR" altLang="en-US" i="1" dirty="0">
                <a:latin typeface="Calibri" panose="020F0502020204030204" pitchFamily="34" charset="0"/>
              </a:rPr>
              <a:t>σ</a:t>
            </a:r>
            <a:r>
              <a:rPr lang="en-US" altLang="en-US" i="1" dirty="0">
                <a:latin typeface="Calibri" panose="020F0502020204030204" pitchFamily="34" charset="0"/>
              </a:rPr>
              <a:t>)</a:t>
            </a:r>
            <a:endParaRPr lang="en-US" altLang="en-US" dirty="0">
              <a:latin typeface="Calibri" panose="020F0502020204030204" pitchFamily="34" charset="0"/>
            </a:endParaRPr>
          </a:p>
          <a:p>
            <a:pPr lvl="1" eaLnBrk="1" hangingPunct="1">
              <a:buSzPct val="80000"/>
            </a:pPr>
            <a:r>
              <a:rPr lang="en-US" altLang="en-US" b="1" dirty="0">
                <a:latin typeface="Calibri" panose="020F0502020204030204" pitchFamily="34" charset="0"/>
              </a:rPr>
              <a:t>Variance</a:t>
            </a:r>
            <a:r>
              <a:rPr lang="en-US" altLang="en-US" dirty="0">
                <a:latin typeface="Calibri" panose="020F0502020204030204" pitchFamily="34" charset="0"/>
              </a:rPr>
              <a:t>: (algebraic, scalable computation</a:t>
            </a:r>
            <a:r>
              <a:rPr lang="en-US" altLang="en-US" dirty="0" smtClean="0">
                <a:latin typeface="Calibri" panose="020F0502020204030204" pitchFamily="34" charset="0"/>
              </a:rPr>
              <a:t>)</a:t>
            </a:r>
          </a:p>
          <a:p>
            <a:pPr lvl="3"/>
            <a:r>
              <a:rPr lang="en-US" altLang="en-US" dirty="0" smtClean="0">
                <a:latin typeface="Calibri" panose="020F0502020204030204" pitchFamily="34" charset="0"/>
              </a:rPr>
              <a:t>Q: Can you compute it incrementally and efficiently?</a:t>
            </a:r>
            <a:endParaRPr lang="en-US" altLang="en-US" dirty="0">
              <a:latin typeface="Calibri" panose="020F0502020204030204" pitchFamily="34" charset="0"/>
            </a:endParaRPr>
          </a:p>
          <a:p>
            <a:pPr marL="200021" lvl="1" indent="0" eaLnBrk="1" hangingPunct="1">
              <a:buSzPct val="80000"/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lvl="1" eaLnBrk="1" hangingPunct="1">
              <a:buSzPct val="80000"/>
            </a:pPr>
            <a:endParaRPr lang="en-US" altLang="en-US" b="1" dirty="0" smtClean="0">
              <a:latin typeface="Calibri" panose="020F0502020204030204" pitchFamily="34" charset="0"/>
            </a:endParaRPr>
          </a:p>
          <a:p>
            <a:pPr lvl="1" eaLnBrk="1" hangingPunct="1">
              <a:buSzPct val="80000"/>
            </a:pPr>
            <a:endParaRPr lang="en-US" altLang="en-US" b="1" dirty="0">
              <a:latin typeface="Calibri" panose="020F0502020204030204" pitchFamily="34" charset="0"/>
            </a:endParaRPr>
          </a:p>
          <a:p>
            <a:pPr lvl="1" eaLnBrk="1" hangingPunct="1">
              <a:buSzPct val="80000"/>
            </a:pPr>
            <a:endParaRPr lang="en-US" altLang="en-US" b="1" dirty="0" smtClean="0">
              <a:latin typeface="Calibri" panose="020F0502020204030204" pitchFamily="34" charset="0"/>
            </a:endParaRPr>
          </a:p>
          <a:p>
            <a:pPr lvl="1" eaLnBrk="1" hangingPunct="1">
              <a:buSzPct val="80000"/>
            </a:pPr>
            <a:endParaRPr lang="en-US" altLang="en-US" b="1" dirty="0">
              <a:latin typeface="Calibri" panose="020F0502020204030204" pitchFamily="34" charset="0"/>
            </a:endParaRPr>
          </a:p>
          <a:p>
            <a:pPr lvl="1" eaLnBrk="1" hangingPunct="1">
              <a:buSzPct val="80000"/>
            </a:pPr>
            <a:endParaRPr lang="en-US" altLang="en-US" b="1" dirty="0" smtClean="0">
              <a:latin typeface="Calibri" panose="020F0502020204030204" pitchFamily="34" charset="0"/>
            </a:endParaRPr>
          </a:p>
          <a:p>
            <a:pPr lvl="1" eaLnBrk="1" hangingPunct="1">
              <a:buSzPct val="80000"/>
            </a:pPr>
            <a:endParaRPr lang="en-US" altLang="en-US" b="1" dirty="0">
              <a:latin typeface="Calibri" panose="020F0502020204030204" pitchFamily="34" charset="0"/>
            </a:endParaRPr>
          </a:p>
          <a:p>
            <a:pPr lvl="1" eaLnBrk="1" hangingPunct="1">
              <a:buSzPct val="80000"/>
            </a:pPr>
            <a:r>
              <a:rPr lang="en-US" altLang="en-US" b="1" dirty="0" smtClean="0">
                <a:latin typeface="Calibri" panose="020F0502020204030204" pitchFamily="34" charset="0"/>
              </a:rPr>
              <a:t>Standard </a:t>
            </a:r>
            <a:r>
              <a:rPr lang="en-US" altLang="en-US" b="1" dirty="0">
                <a:latin typeface="Calibri" panose="020F0502020204030204" pitchFamily="34" charset="0"/>
              </a:rPr>
              <a:t>deviation</a:t>
            </a:r>
            <a:r>
              <a:rPr lang="en-US" altLang="en-US" i="1" dirty="0">
                <a:latin typeface="Calibri" panose="020F0502020204030204" pitchFamily="34" charset="0"/>
              </a:rPr>
              <a:t> s (or </a:t>
            </a:r>
            <a:r>
              <a:rPr lang="el-GR" altLang="en-US" i="1" dirty="0">
                <a:latin typeface="Calibri" panose="020F0502020204030204" pitchFamily="34" charset="0"/>
              </a:rPr>
              <a:t>σ</a:t>
            </a:r>
            <a:r>
              <a:rPr lang="en-US" altLang="en-US" i="1" dirty="0">
                <a:latin typeface="Calibri" panose="020F0502020204030204" pitchFamily="34" charset="0"/>
              </a:rPr>
              <a:t>) </a:t>
            </a:r>
            <a:r>
              <a:rPr lang="en-US" altLang="en-US" dirty="0">
                <a:latin typeface="Calibri" panose="020F0502020204030204" pitchFamily="34" charset="0"/>
              </a:rPr>
              <a:t>is the square root of variance </a:t>
            </a:r>
            <a:r>
              <a:rPr lang="en-US" altLang="en-US" i="1" dirty="0">
                <a:latin typeface="Calibri" panose="020F0502020204030204" pitchFamily="34" charset="0"/>
              </a:rPr>
              <a:t>s</a:t>
            </a:r>
            <a:r>
              <a:rPr lang="en-US" altLang="en-US" i="1" baseline="30000" dirty="0">
                <a:latin typeface="Calibri" panose="020F0502020204030204" pitchFamily="34" charset="0"/>
              </a:rPr>
              <a:t>2 (</a:t>
            </a:r>
            <a:r>
              <a:rPr lang="en-US" altLang="en-US" i="1" dirty="0">
                <a:latin typeface="Calibri" panose="020F0502020204030204" pitchFamily="34" charset="0"/>
              </a:rPr>
              <a:t>or</a:t>
            </a:r>
            <a:r>
              <a:rPr lang="en-US" altLang="en-US" i="1" baseline="30000" dirty="0">
                <a:latin typeface="Calibri" panose="020F0502020204030204" pitchFamily="34" charset="0"/>
              </a:rPr>
              <a:t> </a:t>
            </a:r>
            <a:r>
              <a:rPr lang="el-GR" altLang="en-US" i="1" dirty="0">
                <a:latin typeface="Calibri" panose="020F0502020204030204" pitchFamily="34" charset="0"/>
              </a:rPr>
              <a:t>σ</a:t>
            </a:r>
            <a:r>
              <a:rPr lang="en-US" altLang="en-US" i="1" baseline="30000" dirty="0">
                <a:latin typeface="Calibri" panose="020F0502020204030204" pitchFamily="34" charset="0"/>
              </a:rPr>
              <a:t>2)</a:t>
            </a:r>
          </a:p>
        </p:txBody>
      </p:sp>
      <p:graphicFrame>
        <p:nvGraphicFramePr>
          <p:cNvPr id="2048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963764"/>
              </p:ext>
            </p:extLst>
          </p:nvPr>
        </p:nvGraphicFramePr>
        <p:xfrm>
          <a:off x="2643389" y="2968890"/>
          <a:ext cx="7119846" cy="116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1" name="Equation" r:id="rId4" imgW="2959100" imgH="431800" progId="Equation.3">
                  <p:embed/>
                </p:oleObj>
              </mc:Choice>
              <mc:Fallback>
                <p:oleObj name="Equation" r:id="rId4" imgW="2959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389" y="2968890"/>
                        <a:ext cx="7119846" cy="1162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0651375"/>
              </p:ext>
            </p:extLst>
          </p:nvPr>
        </p:nvGraphicFramePr>
        <p:xfrm>
          <a:off x="2643389" y="4131693"/>
          <a:ext cx="6594783" cy="1188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2" name="Equation" r:id="rId6" imgW="2235200" imgH="431800" progId="Equation.3">
                  <p:embed/>
                </p:oleObj>
              </mc:Choice>
              <mc:Fallback>
                <p:oleObj name="Equation" r:id="rId6" imgW="2235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389" y="4131693"/>
                        <a:ext cx="6594783" cy="1188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triped Right Arrow 1"/>
          <p:cNvSpPr/>
          <p:nvPr/>
        </p:nvSpPr>
        <p:spPr>
          <a:xfrm rot="2477785">
            <a:off x="1909061" y="2498533"/>
            <a:ext cx="1832813" cy="266288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 rot="2169231">
            <a:off x="4992371" y="2662901"/>
            <a:ext cx="978995" cy="27257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56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Graphic Displays of Basic Statistical Descriptions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99" y="1219200"/>
            <a:ext cx="11049001" cy="5384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SzPct val="80000"/>
            </a:pPr>
            <a:r>
              <a:rPr lang="en-US" altLang="en-US" sz="2400" b="1" dirty="0"/>
              <a:t>Boxplot</a:t>
            </a:r>
            <a:r>
              <a:rPr lang="en-US" altLang="en-US" sz="2400" dirty="0"/>
              <a:t>: graphic display of five-number summary</a:t>
            </a:r>
          </a:p>
          <a:p>
            <a:pPr eaLnBrk="1" hangingPunct="1">
              <a:spcAft>
                <a:spcPts val="600"/>
              </a:spcAft>
              <a:buSzPct val="80000"/>
            </a:pPr>
            <a:r>
              <a:rPr lang="en-US" altLang="en-US" sz="2400" b="1" dirty="0"/>
              <a:t>Histogram</a:t>
            </a:r>
            <a:r>
              <a:rPr lang="en-US" altLang="en-US" sz="2400" dirty="0"/>
              <a:t>: x-axis are values, y-axis </a:t>
            </a:r>
            <a:r>
              <a:rPr lang="en-US" altLang="en-US" sz="2400" dirty="0" err="1"/>
              <a:t>repres</a:t>
            </a:r>
            <a:r>
              <a:rPr lang="en-US" altLang="en-US" sz="2400" dirty="0"/>
              <a:t>. frequencies </a:t>
            </a:r>
          </a:p>
          <a:p>
            <a:pPr eaLnBrk="1" hangingPunct="1">
              <a:spcAft>
                <a:spcPts val="600"/>
              </a:spcAft>
              <a:buSzPct val="80000"/>
            </a:pPr>
            <a:r>
              <a:rPr lang="en-US" altLang="en-US" sz="2400" b="1" dirty="0"/>
              <a:t>Quantile plot</a:t>
            </a:r>
            <a:r>
              <a:rPr lang="en-US" altLang="en-US" sz="2400" dirty="0"/>
              <a:t>:  each value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baseline="-25000" dirty="0"/>
              <a:t>  </a:t>
            </a:r>
            <a:r>
              <a:rPr lang="en-US" altLang="en-US" sz="2400" dirty="0"/>
              <a:t>is paired with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i </a:t>
            </a:r>
            <a:r>
              <a:rPr lang="en-US" altLang="en-US" sz="2400" dirty="0"/>
              <a:t> indicating that approximately 100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i </a:t>
            </a:r>
            <a:r>
              <a:rPr lang="en-US" altLang="en-US" sz="2400" dirty="0"/>
              <a:t>% of data  are </a:t>
            </a:r>
            <a:r>
              <a:rPr lang="en-US" altLang="en-US" sz="2400" dirty="0">
                <a:sym typeface="Symbol" panose="05050102010706020507" pitchFamily="18" charset="2"/>
              </a:rPr>
              <a:t>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baseline="-25000" dirty="0"/>
              <a:t> </a:t>
            </a:r>
            <a:endParaRPr lang="en-US" altLang="en-US" sz="2400" dirty="0"/>
          </a:p>
          <a:p>
            <a:pPr eaLnBrk="1" hangingPunct="1">
              <a:spcAft>
                <a:spcPts val="600"/>
              </a:spcAft>
              <a:buSzPct val="80000"/>
            </a:pPr>
            <a:r>
              <a:rPr lang="en-US" altLang="en-US" sz="2400" b="1" dirty="0"/>
              <a:t>Quantile-quantile (q-q) plot</a:t>
            </a:r>
            <a:r>
              <a:rPr lang="en-US" altLang="en-US" sz="2400" dirty="0"/>
              <a:t>: graphs the quantiles of one </a:t>
            </a:r>
            <a:r>
              <a:rPr lang="en-US" altLang="en-US" sz="2400" dirty="0" err="1"/>
              <a:t>univariant</a:t>
            </a:r>
            <a:r>
              <a:rPr lang="en-US" altLang="en-US" sz="2400" dirty="0"/>
              <a:t> distribution against the corresponding quantiles of another</a:t>
            </a:r>
          </a:p>
          <a:p>
            <a:pPr eaLnBrk="1" hangingPunct="1">
              <a:spcAft>
                <a:spcPts val="600"/>
              </a:spcAft>
              <a:buSzPct val="80000"/>
            </a:pPr>
            <a:r>
              <a:rPr lang="en-US" altLang="en-US" sz="2400" b="1" dirty="0"/>
              <a:t>Scatter plot</a:t>
            </a:r>
            <a:r>
              <a:rPr lang="en-US" altLang="en-US" sz="2400" dirty="0"/>
              <a:t>: each pair of values is a pair of coordinates and plotted as points in the plane</a:t>
            </a:r>
          </a:p>
        </p:txBody>
      </p:sp>
    </p:spTree>
    <p:extLst>
      <p:ext uri="{BB962C8B-B14F-4D97-AF65-F5344CB8AC3E}">
        <p14:creationId xmlns:p14="http://schemas.microsoft.com/office/powerpoint/2010/main" val="21863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-71718" y="0"/>
            <a:ext cx="12263718" cy="950259"/>
          </a:xfrm>
        </p:spPr>
        <p:txBody>
          <a:bodyPr>
            <a:noAutofit/>
          </a:bodyPr>
          <a:lstStyle/>
          <a:p>
            <a:r>
              <a:rPr lang="en-US" altLang="en-US" sz="4000" dirty="0" smtClean="0"/>
              <a:t>Measuring the Dispersion of Data: Quartiles &amp; Boxplots  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164292"/>
            <a:ext cx="7153364" cy="451607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b="1" dirty="0" smtClean="0">
                <a:latin typeface="Calibri" panose="020F0502020204030204" pitchFamily="34" charset="0"/>
              </a:rPr>
              <a:t>Quartiles</a:t>
            </a:r>
            <a:r>
              <a:rPr lang="en-US" altLang="en-US" dirty="0">
                <a:latin typeface="Calibri" panose="020F0502020204030204" pitchFamily="34" charset="0"/>
              </a:rPr>
              <a:t>: Q</a:t>
            </a:r>
            <a:r>
              <a:rPr lang="en-US" altLang="en-US" baseline="-25000" dirty="0">
                <a:latin typeface="Calibri" panose="020F0502020204030204" pitchFamily="34" charset="0"/>
              </a:rPr>
              <a:t>1</a:t>
            </a:r>
            <a:r>
              <a:rPr lang="en-US" altLang="en-US" dirty="0">
                <a:latin typeface="Calibri" panose="020F0502020204030204" pitchFamily="34" charset="0"/>
              </a:rPr>
              <a:t> (25</a:t>
            </a:r>
            <a:r>
              <a:rPr lang="en-US" altLang="en-US" baseline="30000" dirty="0">
                <a:latin typeface="Calibri" panose="020F0502020204030204" pitchFamily="34" charset="0"/>
              </a:rPr>
              <a:t>th</a:t>
            </a:r>
            <a:r>
              <a:rPr lang="en-US" altLang="en-US" dirty="0">
                <a:latin typeface="Calibri" panose="020F0502020204030204" pitchFamily="34" charset="0"/>
              </a:rPr>
              <a:t> percentile), Q</a:t>
            </a:r>
            <a:r>
              <a:rPr lang="en-US" altLang="en-US" baseline="-25000" dirty="0">
                <a:latin typeface="Calibri" panose="020F0502020204030204" pitchFamily="34" charset="0"/>
              </a:rPr>
              <a:t>3</a:t>
            </a:r>
            <a:r>
              <a:rPr lang="en-US" altLang="en-US" dirty="0">
                <a:latin typeface="Calibri" panose="020F0502020204030204" pitchFamily="34" charset="0"/>
              </a:rPr>
              <a:t> (75</a:t>
            </a:r>
            <a:r>
              <a:rPr lang="en-US" altLang="en-US" baseline="30000" dirty="0">
                <a:latin typeface="Calibri" panose="020F0502020204030204" pitchFamily="34" charset="0"/>
              </a:rPr>
              <a:t>th</a:t>
            </a:r>
            <a:r>
              <a:rPr lang="en-US" altLang="en-US" dirty="0">
                <a:latin typeface="Calibri" panose="020F0502020204030204" pitchFamily="34" charset="0"/>
              </a:rPr>
              <a:t> percentile)</a:t>
            </a:r>
          </a:p>
          <a:p>
            <a:pPr>
              <a:spcAft>
                <a:spcPts val="600"/>
              </a:spcAft>
            </a:pPr>
            <a:r>
              <a:rPr lang="en-US" altLang="en-US" b="1" dirty="0">
                <a:latin typeface="Calibri" panose="020F0502020204030204" pitchFamily="34" charset="0"/>
              </a:rPr>
              <a:t>Inter-quartile range</a:t>
            </a:r>
            <a:r>
              <a:rPr lang="en-US" altLang="en-US" dirty="0">
                <a:latin typeface="Calibri" panose="020F0502020204030204" pitchFamily="34" charset="0"/>
              </a:rPr>
              <a:t>: IQR = Q</a:t>
            </a:r>
            <a:r>
              <a:rPr lang="en-US" altLang="en-US" baseline="-25000" dirty="0">
                <a:latin typeface="Calibri" panose="020F0502020204030204" pitchFamily="34" charset="0"/>
              </a:rPr>
              <a:t>3 </a:t>
            </a:r>
            <a:r>
              <a:rPr lang="en-US" altLang="en-US" dirty="0">
                <a:latin typeface="Calibri" panose="020F0502020204030204" pitchFamily="34" charset="0"/>
              </a:rPr>
              <a:t>–</a:t>
            </a:r>
            <a:r>
              <a:rPr lang="en-US" altLang="en-US" baseline="-25000" dirty="0"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Q</a:t>
            </a:r>
            <a:r>
              <a:rPr lang="en-US" altLang="en-US" baseline="-25000" dirty="0">
                <a:latin typeface="Calibri" panose="020F0502020204030204" pitchFamily="34" charset="0"/>
              </a:rPr>
              <a:t>1 </a:t>
            </a:r>
          </a:p>
          <a:p>
            <a:pPr>
              <a:spcAft>
                <a:spcPts val="600"/>
              </a:spcAft>
            </a:pPr>
            <a:r>
              <a:rPr lang="en-US" altLang="en-US" b="1" dirty="0">
                <a:latin typeface="Calibri" panose="020F0502020204030204" pitchFamily="34" charset="0"/>
              </a:rPr>
              <a:t>Five number summary</a:t>
            </a:r>
            <a:r>
              <a:rPr lang="en-US" altLang="en-US" dirty="0">
                <a:latin typeface="Calibri" panose="020F0502020204030204" pitchFamily="34" charset="0"/>
              </a:rPr>
              <a:t>: min, Q</a:t>
            </a:r>
            <a:r>
              <a:rPr lang="en-US" altLang="en-US" baseline="-25000" dirty="0">
                <a:latin typeface="Calibri" panose="020F0502020204030204" pitchFamily="34" charset="0"/>
              </a:rPr>
              <a:t>1</a:t>
            </a:r>
            <a:r>
              <a:rPr lang="en-US" altLang="en-US" dirty="0">
                <a:latin typeface="Calibri" panose="020F0502020204030204" pitchFamily="34" charset="0"/>
              </a:rPr>
              <a:t>, median,</a:t>
            </a:r>
            <a:r>
              <a:rPr lang="en-US" altLang="en-US" baseline="-25000" dirty="0"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Q</a:t>
            </a:r>
            <a:r>
              <a:rPr lang="en-US" altLang="en-US" baseline="-25000" dirty="0">
                <a:latin typeface="Calibri" panose="020F0502020204030204" pitchFamily="34" charset="0"/>
              </a:rPr>
              <a:t>3</a:t>
            </a:r>
            <a:r>
              <a:rPr lang="en-US" altLang="en-US" dirty="0">
                <a:latin typeface="Calibri" panose="020F0502020204030204" pitchFamily="34" charset="0"/>
              </a:rPr>
              <a:t>, max</a:t>
            </a:r>
          </a:p>
          <a:p>
            <a:pPr>
              <a:spcAft>
                <a:spcPts val="600"/>
              </a:spcAft>
            </a:pPr>
            <a:r>
              <a:rPr lang="en-US" altLang="en-US" b="1" dirty="0">
                <a:latin typeface="Calibri" panose="020F0502020204030204" pitchFamily="34" charset="0"/>
              </a:rPr>
              <a:t>Boxplot</a:t>
            </a:r>
            <a:r>
              <a:rPr lang="en-US" altLang="en-US" dirty="0">
                <a:latin typeface="Calibri" panose="020F0502020204030204" pitchFamily="34" charset="0"/>
              </a:rPr>
              <a:t>: </a:t>
            </a:r>
            <a:r>
              <a:rPr lang="en-US" altLang="en-US" dirty="0" smtClean="0">
                <a:latin typeface="Calibri" panose="020F0502020204030204" pitchFamily="34" charset="0"/>
              </a:rPr>
              <a:t>Data </a:t>
            </a:r>
            <a:r>
              <a:rPr lang="en-US" altLang="en-US" dirty="0">
                <a:latin typeface="Calibri" panose="020F0502020204030204" pitchFamily="34" charset="0"/>
              </a:rPr>
              <a:t>is represented with a box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Q</a:t>
            </a:r>
            <a:r>
              <a:rPr lang="en-US" altLang="en-US" baseline="-25000" dirty="0" smtClean="0">
                <a:latin typeface="Calibri" panose="020F0502020204030204" pitchFamily="34" charset="0"/>
              </a:rPr>
              <a:t>1</a:t>
            </a:r>
            <a:r>
              <a:rPr lang="en-US" altLang="en-US" dirty="0" smtClean="0">
                <a:latin typeface="Calibri" panose="020F0502020204030204" pitchFamily="34" charset="0"/>
              </a:rPr>
              <a:t>, Q</a:t>
            </a:r>
            <a:r>
              <a:rPr lang="en-US" altLang="en-US" baseline="-25000" dirty="0" smtClean="0">
                <a:latin typeface="Calibri" panose="020F0502020204030204" pitchFamily="34" charset="0"/>
              </a:rPr>
              <a:t>3</a:t>
            </a:r>
            <a:r>
              <a:rPr lang="en-US" altLang="en-US" dirty="0" smtClean="0">
                <a:latin typeface="Calibri" panose="020F0502020204030204" pitchFamily="34" charset="0"/>
              </a:rPr>
              <a:t>, IQR:  The </a:t>
            </a:r>
            <a:r>
              <a:rPr lang="en-US" altLang="en-US" dirty="0">
                <a:latin typeface="Calibri" panose="020F0502020204030204" pitchFamily="34" charset="0"/>
              </a:rPr>
              <a:t>ends of the box are at the first and third quartiles, i.e., the height of the box is IQR</a:t>
            </a:r>
          </a:p>
          <a:p>
            <a:pPr lvl="1">
              <a:spcAft>
                <a:spcPts val="600"/>
              </a:spcAft>
            </a:pPr>
            <a:r>
              <a:rPr lang="en-US" altLang="en-US" dirty="0" smtClean="0">
                <a:latin typeface="Calibri" panose="020F0502020204030204" pitchFamily="34" charset="0"/>
              </a:rPr>
              <a:t>Median (Q</a:t>
            </a:r>
            <a:r>
              <a:rPr lang="en-US" altLang="en-US" baseline="-25000" dirty="0" smtClean="0">
                <a:latin typeface="Calibri" panose="020F0502020204030204" pitchFamily="34" charset="0"/>
              </a:rPr>
              <a:t>2</a:t>
            </a:r>
            <a:r>
              <a:rPr lang="en-US" altLang="en-US" dirty="0" smtClean="0">
                <a:latin typeface="Calibri" panose="020F0502020204030204" pitchFamily="34" charset="0"/>
              </a:rPr>
              <a:t>) is marked by </a:t>
            </a:r>
            <a:r>
              <a:rPr lang="en-US" altLang="en-US" dirty="0">
                <a:latin typeface="Calibri" panose="020F0502020204030204" pitchFamily="34" charset="0"/>
              </a:rPr>
              <a:t>a line within the box </a:t>
            </a:r>
            <a:endParaRPr lang="en-US" altLang="en-US" dirty="0" smtClean="0">
              <a:latin typeface="Calibri" panose="020F05020202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Whiskers: two lines outside the box extended to Minimum and </a:t>
            </a:r>
            <a:r>
              <a:rPr lang="en-US" altLang="en-US" dirty="0" smtClean="0">
                <a:latin typeface="Calibri" panose="020F0502020204030204" pitchFamily="34" charset="0"/>
              </a:rPr>
              <a:t>Maximum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2" descr="http://blog.contextures.com/wp-content/uploads/2013/06/boxplotsimple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370" y="1262902"/>
            <a:ext cx="34671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71500" y="5476348"/>
            <a:ext cx="10595264" cy="103331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Outliers: points beyond a specified outlier threshold, plotted individually</a:t>
            </a:r>
          </a:p>
          <a:p>
            <a:pPr lvl="2">
              <a:spcAft>
                <a:spcPts val="600"/>
              </a:spcAft>
            </a:pPr>
            <a:r>
              <a:rPr lang="en-US" altLang="en-US" b="1" dirty="0" smtClean="0">
                <a:latin typeface="Calibri" panose="020F0502020204030204" pitchFamily="34" charset="0"/>
              </a:rPr>
              <a:t>Outlier</a:t>
            </a:r>
            <a:r>
              <a:rPr lang="en-US" altLang="en-US" dirty="0" smtClean="0">
                <a:latin typeface="Calibri" panose="020F0502020204030204" pitchFamily="34" charset="0"/>
              </a:rPr>
              <a:t>: usually, a value higher/lower than 1.5 x IQR</a:t>
            </a:r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9717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4" y="171450"/>
            <a:ext cx="11706225" cy="7429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Visualization of Data Dispersion: 3-D Boxplots</a:t>
            </a:r>
            <a:endParaRPr lang="en-US" altLang="en-US" sz="6000" dirty="0" smtClean="0"/>
          </a:p>
        </p:txBody>
      </p:sp>
      <p:pic>
        <p:nvPicPr>
          <p:cNvPr id="22534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133475"/>
            <a:ext cx="10267950" cy="635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3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5" name="Object 102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7570122"/>
              </p:ext>
            </p:extLst>
          </p:nvPr>
        </p:nvGraphicFramePr>
        <p:xfrm>
          <a:off x="7511303" y="1088090"/>
          <a:ext cx="4833097" cy="319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" name="Chart" r:id="rId4" imgW="7915188" imgH="3848049" progId="MSGraph.Chart.8">
                  <p:embed followColorScheme="full"/>
                </p:oleObj>
              </mc:Choice>
              <mc:Fallback>
                <p:oleObj name="Chart" r:id="rId4" imgW="7915188" imgH="384804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1303" y="1088090"/>
                        <a:ext cx="4833097" cy="3197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Histogram Analysis</a:t>
            </a:r>
          </a:p>
        </p:txBody>
      </p:sp>
      <p:sp>
        <p:nvSpPr>
          <p:cNvPr id="25604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95032" y="1088090"/>
            <a:ext cx="6747062" cy="568922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Histogram: Graph display of tabulated frequencies, shown as bars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Differences </a:t>
            </a:r>
            <a:r>
              <a:rPr lang="en-US" altLang="en-US" dirty="0">
                <a:latin typeface="Calibri" panose="020F0502020204030204" pitchFamily="34" charset="0"/>
              </a:rPr>
              <a:t>between </a:t>
            </a:r>
            <a:r>
              <a:rPr lang="en-US" altLang="en-US" dirty="0" smtClean="0">
                <a:latin typeface="Calibri" panose="020F0502020204030204" pitchFamily="34" charset="0"/>
              </a:rPr>
              <a:t>histograms and </a:t>
            </a:r>
            <a:r>
              <a:rPr lang="en-US" altLang="en-US" dirty="0">
                <a:latin typeface="Calibri" panose="020F0502020204030204" pitchFamily="34" charset="0"/>
              </a:rPr>
              <a:t>bar </a:t>
            </a:r>
            <a:r>
              <a:rPr lang="en-US" altLang="en-US" dirty="0" smtClean="0">
                <a:latin typeface="Calibri" panose="020F0502020204030204" pitchFamily="34" charset="0"/>
              </a:rPr>
              <a:t>charts</a:t>
            </a:r>
          </a:p>
          <a:p>
            <a:pPr lvl="1"/>
            <a:r>
              <a:rPr lang="en-US" dirty="0"/>
              <a:t>Histograms are used to </a:t>
            </a:r>
            <a:r>
              <a:rPr lang="en-US" dirty="0" smtClean="0"/>
              <a:t>show distributions </a:t>
            </a:r>
            <a:r>
              <a:rPr lang="en-US" dirty="0"/>
              <a:t>of variables while </a:t>
            </a:r>
            <a:r>
              <a:rPr lang="en-US" dirty="0" smtClean="0"/>
              <a:t>bar charts </a:t>
            </a:r>
            <a:r>
              <a:rPr lang="en-US" dirty="0"/>
              <a:t>are used to compare </a:t>
            </a:r>
            <a:r>
              <a:rPr lang="en-US" dirty="0" smtClean="0"/>
              <a:t>variables</a:t>
            </a:r>
            <a:endParaRPr lang="en-US" dirty="0"/>
          </a:p>
          <a:p>
            <a:pPr lvl="1"/>
            <a:r>
              <a:rPr lang="en-US" dirty="0"/>
              <a:t>Histograms plot binned </a:t>
            </a:r>
            <a:r>
              <a:rPr lang="en-US" dirty="0" smtClean="0"/>
              <a:t>quantitative data </a:t>
            </a:r>
            <a:r>
              <a:rPr lang="en-US" dirty="0"/>
              <a:t>while bar charts plot </a:t>
            </a:r>
            <a:r>
              <a:rPr lang="en-US" dirty="0" smtClean="0"/>
              <a:t>categorical data</a:t>
            </a:r>
            <a:endParaRPr lang="en-US" dirty="0"/>
          </a:p>
          <a:p>
            <a:pPr lvl="1"/>
            <a:r>
              <a:rPr lang="en-US" dirty="0"/>
              <a:t>Bars can be reordered in bar </a:t>
            </a:r>
            <a:r>
              <a:rPr lang="en-US" dirty="0" smtClean="0"/>
              <a:t>charts but </a:t>
            </a:r>
            <a:r>
              <a:rPr lang="en-US" dirty="0"/>
              <a:t>not in </a:t>
            </a:r>
            <a:r>
              <a:rPr lang="en-US" dirty="0" smtClean="0"/>
              <a:t>histograms</a:t>
            </a:r>
            <a:endParaRPr lang="en-US" dirty="0"/>
          </a:p>
          <a:p>
            <a:pPr lvl="1"/>
            <a:r>
              <a:rPr lang="en-US" dirty="0"/>
              <a:t>Differs from a bar chart in that it </a:t>
            </a:r>
            <a:r>
              <a:rPr lang="en-US" dirty="0" smtClean="0"/>
              <a:t>is the </a:t>
            </a:r>
            <a:r>
              <a:rPr lang="en-US" dirty="0"/>
              <a:t>area of the bar that denotes </a:t>
            </a:r>
            <a:r>
              <a:rPr lang="en-US" dirty="0" smtClean="0"/>
              <a:t>the value</a:t>
            </a:r>
            <a:r>
              <a:rPr lang="en-US" dirty="0"/>
              <a:t>, not the height as in bar charts, </a:t>
            </a:r>
            <a:r>
              <a:rPr lang="en-US" dirty="0" smtClean="0"/>
              <a:t>a crucial </a:t>
            </a:r>
            <a:r>
              <a:rPr lang="en-US" dirty="0"/>
              <a:t>distinction when the </a:t>
            </a:r>
            <a:r>
              <a:rPr lang="en-US" dirty="0" smtClean="0"/>
              <a:t>categories are </a:t>
            </a:r>
            <a:r>
              <a:rPr lang="en-US" dirty="0"/>
              <a:t>not of uniform width </a:t>
            </a:r>
            <a:endParaRPr lang="en-US" dirty="0" smtClean="0"/>
          </a:p>
        </p:txBody>
      </p:sp>
      <p:pic>
        <p:nvPicPr>
          <p:cNvPr id="23585" name="Picture 33" descr="http://canvasjs.com/wp-content/uploads/2013/01/html5_multi_series_bar_cha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35" y="4204446"/>
            <a:ext cx="5351571" cy="257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18378" y="895729"/>
            <a:ext cx="1343584" cy="3847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Histogram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23110" y="6473279"/>
            <a:ext cx="1164090" cy="3847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Bar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117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112014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Histograms Often Tell More than Boxplots</a:t>
            </a: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3814276"/>
              </p:ext>
            </p:extLst>
          </p:nvPr>
        </p:nvGraphicFramePr>
        <p:xfrm>
          <a:off x="1314450" y="1277936"/>
          <a:ext cx="3962400" cy="241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4" name="SmartDraw" r:id="rId4" imgW="3063240" imgH="1691640" progId="SmartDraw.2">
                  <p:embed/>
                </p:oleObj>
              </mc:Choice>
              <mc:Fallback>
                <p:oleObj name="SmartDraw" r:id="rId4" imgW="3063240" imgH="1691640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277936"/>
                        <a:ext cx="3962400" cy="241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2095196"/>
              </p:ext>
            </p:extLst>
          </p:nvPr>
        </p:nvGraphicFramePr>
        <p:xfrm>
          <a:off x="1390650" y="4059235"/>
          <a:ext cx="3886200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5" name="SmartDraw" r:id="rId6" imgW="3063240" imgH="1691640" progId="SmartDraw.2">
                  <p:embed/>
                </p:oleObj>
              </mc:Choice>
              <mc:Fallback>
                <p:oleObj name="SmartDraw" r:id="rId6" imgW="3063240" imgH="1691640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059235"/>
                        <a:ext cx="3886200" cy="243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6400800" y="1522414"/>
            <a:ext cx="365760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00725" y="2039935"/>
            <a:ext cx="5457825" cy="337979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400" dirty="0" smtClean="0">
                <a:latin typeface="Calibri" panose="020F0502020204030204" pitchFamily="34" charset="0"/>
              </a:rPr>
              <a:t>The </a:t>
            </a:r>
            <a:r>
              <a:rPr lang="en-US" altLang="en-US" sz="2400" dirty="0">
                <a:latin typeface="Calibri" panose="020F0502020204030204" pitchFamily="34" charset="0"/>
              </a:rPr>
              <a:t>two histograms shown in the left may have the same boxplot representation</a:t>
            </a:r>
          </a:p>
          <a:p>
            <a:pPr lvl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The same values for: min, Q1, median, Q3, max</a:t>
            </a:r>
          </a:p>
          <a:p>
            <a:pPr>
              <a:lnSpc>
                <a:spcPct val="11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But they have rather different data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4265915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648200" y="6477000"/>
            <a:ext cx="2895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18" y="269301"/>
            <a:ext cx="11369963" cy="738909"/>
          </a:xfrm>
        </p:spPr>
        <p:txBody>
          <a:bodyPr/>
          <a:lstStyle/>
          <a:p>
            <a:pPr eaLnBrk="1" hangingPunct="1"/>
            <a:r>
              <a:rPr lang="en-US" altLang="en-US" smtClean="0"/>
              <a:t>Quantile Plot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49" y="1331914"/>
            <a:ext cx="10810875" cy="2478087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Displays all of the data (allowing the user to assess both the overall behavior and unusual occurrences)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Plots </a:t>
            </a:r>
            <a:r>
              <a:rPr lang="en-US" altLang="en-US" sz="2400" b="1" dirty="0"/>
              <a:t>quantile</a:t>
            </a:r>
            <a:r>
              <a:rPr lang="en-US" altLang="en-US" sz="2400" dirty="0"/>
              <a:t> information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For a data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data sorted in increasing order,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indicates that approximately 100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% of the data are below or equal to the value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</a:p>
        </p:txBody>
      </p:sp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602038"/>
            <a:ext cx="6400800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6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3257550"/>
            <a:ext cx="602932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Quantile-Quantile (Q-Q) Plot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666" y="1143000"/>
            <a:ext cx="10896600" cy="2209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Graphs the quantiles of one univariate distribution against the corresponding quantiles of another</a:t>
            </a:r>
          </a:p>
          <a:p>
            <a:pPr eaLnBrk="1" hangingPunct="1"/>
            <a:r>
              <a:rPr lang="en-US" altLang="en-US" sz="2400" dirty="0"/>
              <a:t>View: Is there is a shift in going from one distribution to another?</a:t>
            </a:r>
          </a:p>
          <a:p>
            <a:pPr eaLnBrk="1" hangingPunct="1"/>
            <a:r>
              <a:rPr lang="en-US" altLang="en-US" sz="2400" dirty="0"/>
              <a:t>Example shows unit price of items sold at Branch 1 vs. Branch 2 for each quantile.  Unit prices of items sold at Branch 1 tend to be lower than those at Branch </a:t>
            </a:r>
            <a:r>
              <a:rPr lang="en-US" altLang="en-US" sz="2400" dirty="0" smtClean="0"/>
              <a:t>2</a:t>
            </a:r>
            <a:endParaRPr lang="en-US" altLang="en-US" sz="2400" dirty="0"/>
          </a:p>
        </p:txBody>
      </p:sp>
      <p:pic>
        <p:nvPicPr>
          <p:cNvPr id="46082" name="Picture 2" descr="Image result for quantile-quantile p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3187700"/>
            <a:ext cx="4969087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 result for scatter 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08" y="1918060"/>
            <a:ext cx="6824477" cy="487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Scatter plot</a:t>
            </a:r>
          </a:p>
        </p:txBody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500" y="1295400"/>
            <a:ext cx="10972800" cy="17795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Provides a first look at bivariate data to see clusters of points, outliers, </a:t>
            </a:r>
            <a:r>
              <a:rPr lang="en-US" altLang="en-US" sz="2400" dirty="0" smtClean="0"/>
              <a:t>etc.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Each pair of values is treated as a pair of coordinates and plotted as points in the plane</a:t>
            </a:r>
          </a:p>
        </p:txBody>
      </p: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5" y="3112915"/>
            <a:ext cx="5217843" cy="2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7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209550"/>
            <a:ext cx="10972800" cy="85725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Positively and Negatively Correlated Data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2724" y="4437062"/>
            <a:ext cx="4676775" cy="2116138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400" dirty="0"/>
              <a:t>The left half fragment is positively correlated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400" dirty="0"/>
              <a:t>The right half is </a:t>
            </a:r>
            <a:r>
              <a:rPr lang="en-US" altLang="en-US" sz="2400" dirty="0" smtClean="0"/>
              <a:t>negatively </a:t>
            </a:r>
            <a:r>
              <a:rPr lang="en-US" altLang="en-US" sz="2400" dirty="0"/>
              <a:t>correlated</a:t>
            </a:r>
            <a:endParaRPr lang="en-US" altLang="en-US" sz="2400" dirty="0">
              <a:solidFill>
                <a:schemeClr val="hlink"/>
              </a:solidFill>
            </a:endParaRPr>
          </a:p>
        </p:txBody>
      </p:sp>
      <p:pic>
        <p:nvPicPr>
          <p:cNvPr id="30725" name="Picture 4" descr="ha02corre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33655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 descr="ha02corre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192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 descr="fig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715000" y="5076825"/>
            <a:ext cx="609600" cy="514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0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282" y="304800"/>
            <a:ext cx="9269506" cy="6858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dirty="0" smtClean="0"/>
              <a:t>Types </a:t>
            </a:r>
            <a:r>
              <a:rPr lang="en-US" altLang="en-US" dirty="0"/>
              <a:t>of Data </a:t>
            </a:r>
            <a:r>
              <a:rPr lang="en-US" altLang="en-US" dirty="0" smtClean="0"/>
              <a:t>Sets: (1) Record Data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664" y="1168214"/>
            <a:ext cx="10954871" cy="5365377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523881" indent="-342900"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Relational records</a:t>
            </a:r>
          </a:p>
          <a:p>
            <a:pPr marL="800100" lvl="1" indent="-342900"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Relational tables, highly structured</a:t>
            </a:r>
          </a:p>
          <a:p>
            <a:pPr marL="523881" indent="-342900"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Data </a:t>
            </a:r>
            <a:r>
              <a:rPr lang="en-US" altLang="en-US" sz="2400" dirty="0">
                <a:cs typeface="Times New Roman" panose="02020603050405020304" pitchFamily="18" charset="0"/>
              </a:rPr>
              <a:t>matrix, e.g., numerical matrix, crosstabs</a:t>
            </a:r>
          </a:p>
          <a:p>
            <a:pPr marL="523881" indent="-342900">
              <a:spcBef>
                <a:spcPts val="0"/>
              </a:spcBef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180981" indent="0">
              <a:spcBef>
                <a:spcPts val="0"/>
              </a:spcBef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Transaction data</a:t>
            </a: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180981" indent="0">
              <a:spcBef>
                <a:spcPts val="0"/>
              </a:spcBef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Document </a:t>
            </a:r>
            <a:r>
              <a:rPr lang="en-US" altLang="en-US" sz="2400" dirty="0">
                <a:cs typeface="Times New Roman" panose="02020603050405020304" pitchFamily="18" charset="0"/>
              </a:rPr>
              <a:t>data: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Term-frequency vector (matrix) of </a:t>
            </a:r>
            <a:r>
              <a:rPr lang="en-US" altLang="en-US" sz="2400" dirty="0">
                <a:cs typeface="Times New Roman" panose="02020603050405020304" pitchFamily="18" charset="0"/>
              </a:rPr>
              <a:t>text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documents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833099"/>
              </p:ext>
            </p:extLst>
          </p:nvPr>
        </p:nvGraphicFramePr>
        <p:xfrm>
          <a:off x="5354451" y="4081502"/>
          <a:ext cx="4117788" cy="182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5" name="Visio" r:id="rId4" imgW="5925718" imgH="2693902" progId="Visio.Drawing.6">
                  <p:embed/>
                </p:oleObj>
              </mc:Choice>
              <mc:Fallback>
                <p:oleObj name="Visio" r:id="rId4" imgW="5925718" imgH="269390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451" y="4081502"/>
                        <a:ext cx="4117788" cy="1826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58002"/>
              </p:ext>
            </p:extLst>
          </p:nvPr>
        </p:nvGraphicFramePr>
        <p:xfrm>
          <a:off x="1524000" y="4502116"/>
          <a:ext cx="2881406" cy="150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6" name="Document" r:id="rId6" imgW="3823716" imgH="1999488" progId="Word.Document.8">
                  <p:embed/>
                </p:oleObj>
              </mc:Choice>
              <mc:Fallback>
                <p:oleObj name="Document" r:id="rId6" imgW="3823716" imgH="19994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02116"/>
                        <a:ext cx="2881406" cy="1506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18" name="Picture 2" descr="http://2.bp.blogspot.com/-HXyE2OrQHKo/Utp0EdlSh7I/AAAAAAAAAK8/fEOu1tXGZEQ/s1600/hvbugogvpujij%5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083" y="1168214"/>
            <a:ext cx="4280133" cy="285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http://www.ibm.com/support/knowledgecenter/SS4JCV_7.5.5/com.businessobjects.integration.eclipse.designer.doc/html/images/xtab5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53" y="2289977"/>
            <a:ext cx="4284382" cy="179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8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fig18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7950" y="1714500"/>
            <a:ext cx="4038600" cy="3733800"/>
          </a:xfrm>
          <a:noFill/>
        </p:spPr>
      </p:pic>
      <p:pic>
        <p:nvPicPr>
          <p:cNvPr id="31748" name="Picture 4" descr="fig18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6200" y="1943100"/>
            <a:ext cx="4191000" cy="3505200"/>
          </a:xfrm>
          <a:noFill/>
        </p:spPr>
      </p:pic>
      <p:pic>
        <p:nvPicPr>
          <p:cNvPr id="31749" name="Picture 5" descr="fig18-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735138"/>
            <a:ext cx="4267200" cy="3606800"/>
          </a:xfrm>
          <a:noFill/>
        </p:spPr>
      </p:pic>
      <p:sp>
        <p:nvSpPr>
          <p:cNvPr id="317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/>
              <a:t> </a:t>
            </a:r>
            <a:r>
              <a:rPr lang="en-US" altLang="en-US" sz="4900" dirty="0"/>
              <a:t>Uncorrelated Data</a:t>
            </a:r>
          </a:p>
        </p:txBody>
      </p:sp>
    </p:spTree>
    <p:extLst>
      <p:ext uri="{BB962C8B-B14F-4D97-AF65-F5344CB8AC3E}">
        <p14:creationId xmlns:p14="http://schemas.microsoft.com/office/powerpoint/2010/main" val="8590337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28600"/>
            <a:ext cx="11106150" cy="8382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Chapter 2.  </a:t>
            </a:r>
            <a:r>
              <a:rPr lang="en-US" altLang="en-US" dirty="0"/>
              <a:t>Getting to Know Your Data</a:t>
            </a:r>
            <a:endParaRPr lang="en-US" altLang="en-US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sz="3200" dirty="0" smtClean="0"/>
              <a:t>Data </a:t>
            </a:r>
            <a:r>
              <a:rPr lang="en-US" altLang="en-US" sz="3200" dirty="0"/>
              <a:t>Objects and Attribute Types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Basic Statistical Descriptions of Data</a:t>
            </a:r>
          </a:p>
          <a:p>
            <a:pPr>
              <a:lnSpc>
                <a:spcPct val="200000"/>
              </a:lnSpc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</a:rPr>
              <a:t>Data Visualization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Measuring Data Similarity and Dissimilarity</a:t>
            </a:r>
          </a:p>
          <a:p>
            <a:pPr>
              <a:lnSpc>
                <a:spcPct val="200000"/>
              </a:lnSpc>
            </a:pPr>
            <a:r>
              <a:rPr lang="en-US" altLang="en-US" sz="3200" dirty="0" smtClean="0"/>
              <a:t>Summary</a:t>
            </a:r>
            <a:endParaRPr lang="en-US" altLang="en-US" sz="32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9694931">
            <a:off x="4619625" y="3609975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Data Visualization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4" y="1133474"/>
            <a:ext cx="11210925" cy="57245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Why data visualization?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Gain insight </a:t>
            </a:r>
            <a:r>
              <a:rPr lang="en-US" altLang="en-US" sz="2400" dirty="0"/>
              <a:t>into an information space by mapping data onto graphical primitives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Provide qualitative overview </a:t>
            </a:r>
            <a:r>
              <a:rPr lang="en-US" altLang="en-US" sz="2400" dirty="0"/>
              <a:t>of large data sets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Search for patterns</a:t>
            </a:r>
            <a:r>
              <a:rPr lang="en-US" altLang="en-US" sz="2400" dirty="0"/>
              <a:t>, trends, structure, irregularities, relationships among data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Help find interesting regions and suitable parameters </a:t>
            </a:r>
            <a:r>
              <a:rPr lang="en-US" altLang="en-US" sz="2400" dirty="0"/>
              <a:t>for further quantitative analysis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Provide a visual proof </a:t>
            </a:r>
            <a:r>
              <a:rPr lang="en-US" altLang="en-US" sz="2400" dirty="0"/>
              <a:t>of computer representations derived</a:t>
            </a:r>
          </a:p>
          <a:p>
            <a:pPr eaLnBrk="1" hangingPunct="1"/>
            <a:r>
              <a:rPr lang="en-US" altLang="en-US" sz="2400" dirty="0"/>
              <a:t>Categorization of visualization methods: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Pixel-oriented</a:t>
            </a:r>
            <a:r>
              <a:rPr lang="en-US" altLang="en-US" sz="2400" dirty="0"/>
              <a:t> visualization techniques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Geometric projection </a:t>
            </a:r>
            <a:r>
              <a:rPr lang="en-US" altLang="en-US" sz="2400" dirty="0"/>
              <a:t>visualization techniques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Icon-based</a:t>
            </a:r>
            <a:r>
              <a:rPr lang="en-US" altLang="en-US" sz="2400" dirty="0"/>
              <a:t> visualization techniques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Hierarchical</a:t>
            </a:r>
            <a:r>
              <a:rPr lang="en-US" altLang="en-US" sz="2400" dirty="0"/>
              <a:t> visualization techniques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Visualizing complex data and relations</a:t>
            </a:r>
          </a:p>
        </p:txBody>
      </p:sp>
    </p:spTree>
    <p:extLst>
      <p:ext uri="{BB962C8B-B14F-4D97-AF65-F5344CB8AC3E}">
        <p14:creationId xmlns:p14="http://schemas.microsoft.com/office/powerpoint/2010/main" val="5084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599" y="381000"/>
            <a:ext cx="10944225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Pixel-Oriented Visualization Techniques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599" y="1219200"/>
            <a:ext cx="10944225" cy="1905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For a data set of </a:t>
            </a:r>
            <a:r>
              <a:rPr lang="en-US" altLang="en-US" i="1" dirty="0">
                <a:latin typeface="Calibri" panose="020F0502020204030204" pitchFamily="34" charset="0"/>
              </a:rPr>
              <a:t>m</a:t>
            </a:r>
            <a:r>
              <a:rPr lang="en-US" altLang="en-US" dirty="0">
                <a:latin typeface="Calibri" panose="020F0502020204030204" pitchFamily="34" charset="0"/>
              </a:rPr>
              <a:t> dimensions, create </a:t>
            </a:r>
            <a:r>
              <a:rPr lang="en-US" altLang="en-US" i="1" dirty="0">
                <a:latin typeface="Calibri" panose="020F0502020204030204" pitchFamily="34" charset="0"/>
              </a:rPr>
              <a:t>m</a:t>
            </a:r>
            <a:r>
              <a:rPr lang="en-US" altLang="en-US" dirty="0">
                <a:latin typeface="Calibri" panose="020F0502020204030204" pitchFamily="34" charset="0"/>
              </a:rPr>
              <a:t> windows on the screen, one for each dimension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The </a:t>
            </a:r>
            <a:r>
              <a:rPr lang="en-US" altLang="en-US" i="1" dirty="0">
                <a:latin typeface="Calibri" panose="020F0502020204030204" pitchFamily="34" charset="0"/>
              </a:rPr>
              <a:t>m</a:t>
            </a:r>
            <a:r>
              <a:rPr lang="en-US" altLang="en-US" dirty="0">
                <a:latin typeface="Calibri" panose="020F0502020204030204" pitchFamily="34" charset="0"/>
              </a:rPr>
              <a:t> dimension values of a record are mapped to </a:t>
            </a:r>
            <a:r>
              <a:rPr lang="en-US" altLang="en-US" i="1" dirty="0">
                <a:latin typeface="Calibri" panose="020F0502020204030204" pitchFamily="34" charset="0"/>
              </a:rPr>
              <a:t>m</a:t>
            </a:r>
            <a:r>
              <a:rPr lang="en-US" altLang="en-US" dirty="0">
                <a:latin typeface="Calibri" panose="020F0502020204030204" pitchFamily="34" charset="0"/>
              </a:rPr>
              <a:t> pixels at the corresponding positions in the windows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The colors of the pixels reflect the corresponding values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2" y="3444875"/>
            <a:ext cx="8613775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38300" y="6278563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lphaLcParenBoth"/>
            </a:pPr>
            <a:r>
              <a:rPr lang="en-US" altLang="en-US" sz="2000"/>
              <a:t>Income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867150" y="6303964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(b) Credit Limit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019799" y="6246021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(c) transaction volume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802686" y="624602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(d) age</a:t>
            </a:r>
          </a:p>
        </p:txBody>
      </p:sp>
    </p:spTree>
    <p:extLst>
      <p:ext uri="{BB962C8B-B14F-4D97-AF65-F5344CB8AC3E}">
        <p14:creationId xmlns:p14="http://schemas.microsoft.com/office/powerpoint/2010/main" val="31544596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25" y="304800"/>
            <a:ext cx="10944225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Laying Out Pixels in Circle Segments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7687" y="1158876"/>
            <a:ext cx="10944225" cy="838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To save space and show the connections among multiple dimensions, space filling is often done in a circle segment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905000" y="5851526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AutoNum type="alphaLcParenBoth"/>
            </a:pPr>
            <a:r>
              <a:rPr lang="en-US" altLang="en-US" sz="2000"/>
              <a:t>Representing a data record in circle segment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6629400" y="6156326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(b) Laying out pixels in circle segment</a:t>
            </a:r>
          </a:p>
        </p:txBody>
      </p:sp>
      <p:pic>
        <p:nvPicPr>
          <p:cNvPr id="3584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498726"/>
            <a:ext cx="375761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88369"/>
            <a:ext cx="4078288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060575"/>
            <a:ext cx="4478339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81125" y="6324601"/>
            <a:ext cx="4573589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Calibri" panose="020F0502020204030204" pitchFamily="34" charset="0"/>
              </a:rPr>
              <a:t>Representing about 265,000 50-dimensional Data Items with the ‘Circle Segments’ Technique</a:t>
            </a:r>
          </a:p>
        </p:txBody>
      </p:sp>
    </p:spTree>
    <p:extLst>
      <p:ext uri="{BB962C8B-B14F-4D97-AF65-F5344CB8AC3E}">
        <p14:creationId xmlns:p14="http://schemas.microsoft.com/office/powerpoint/2010/main" val="29332586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Geometric Projection Visualization Techniques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219200"/>
            <a:ext cx="10934700" cy="5334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de-DE" altLang="en-US" sz="2400" dirty="0"/>
              <a:t>Visualization of geometric transformations and projections of the data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en-US" sz="2400" dirty="0"/>
              <a:t>Methods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Direct visualization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Scatterplot and scatterplot matrices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Landscapes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Projection pursuit technique: Help users find meaningful projections of multidimensional data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Prosection views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Hyperslice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Parallel coordinates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54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4648200" y="6477000"/>
            <a:ext cx="2895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Direct Data Visualization</a:t>
            </a:r>
          </a:p>
        </p:txBody>
      </p:sp>
      <p:pic>
        <p:nvPicPr>
          <p:cNvPr id="37893" name="Picture 3" descr="fig1-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7315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4"/>
          <p:cNvSpPr txBox="1">
            <a:spLocks noChangeArrowheads="1"/>
          </p:cNvSpPr>
          <p:nvPr/>
        </p:nvSpPr>
        <p:spPr bwMode="auto">
          <a:xfrm rot="5400000">
            <a:off x="-331788" y="3630613"/>
            <a:ext cx="508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Ribbons with Twists Based on Vorticity</a:t>
            </a:r>
          </a:p>
        </p:txBody>
      </p:sp>
    </p:spTree>
    <p:extLst>
      <p:ext uri="{BB962C8B-B14F-4D97-AF65-F5344CB8AC3E}">
        <p14:creationId xmlns:p14="http://schemas.microsoft.com/office/powerpoint/2010/main" val="1775712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763000" cy="800100"/>
          </a:xfrm>
        </p:spPr>
        <p:txBody>
          <a:bodyPr>
            <a:noAutofit/>
          </a:bodyPr>
          <a:lstStyle/>
          <a:p>
            <a:pPr eaLnBrk="1" hangingPunct="1"/>
            <a:r>
              <a:rPr lang="de-DE" altLang="en-US" dirty="0"/>
              <a:t>Scatterplot Matrices</a:t>
            </a:r>
            <a:endParaRPr lang="en-US" altLang="en-US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3300" y="2589211"/>
            <a:ext cx="3397309" cy="205898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Matrix </a:t>
            </a:r>
            <a:r>
              <a:rPr lang="de-DE" altLang="en-US" sz="2400" dirty="0"/>
              <a:t>of scatterplots (x-y-diagrams) of the k-dim. data </a:t>
            </a:r>
            <a:endParaRPr lang="de-DE" altLang="en-US" sz="2400" dirty="0" smtClean="0"/>
          </a:p>
          <a:p>
            <a:pPr>
              <a:lnSpc>
                <a:spcPct val="80000"/>
              </a:lnSpc>
            </a:pPr>
            <a:r>
              <a:rPr lang="de-DE" altLang="en-US" sz="2400" dirty="0" smtClean="0"/>
              <a:t>A total </a:t>
            </a:r>
            <a:r>
              <a:rPr lang="de-DE" altLang="en-US" sz="2400" dirty="0"/>
              <a:t>of </a:t>
            </a:r>
            <a:r>
              <a:rPr lang="de-DE" altLang="en-US" sz="2400" dirty="0" smtClean="0"/>
              <a:t>k(k-1)/2 distinct scatterplots</a:t>
            </a:r>
            <a:endParaRPr lang="en-US" altLang="en-US" sz="2400" dirty="0"/>
          </a:p>
        </p:txBody>
      </p:sp>
      <p:pic>
        <p:nvPicPr>
          <p:cNvPr id="38917" name="Picture 4" descr="scat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4" y="1246187"/>
            <a:ext cx="54102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5"/>
          <p:cNvSpPr txBox="1">
            <a:spLocks noChangeArrowheads="1"/>
          </p:cNvSpPr>
          <p:nvPr/>
        </p:nvSpPr>
        <p:spPr bwMode="auto">
          <a:xfrm rot="-5400000">
            <a:off x="-326231" y="3459956"/>
            <a:ext cx="315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800">
                <a:solidFill>
                  <a:schemeClr val="accent1"/>
                </a:solidFill>
                <a:latin typeface="Arial" panose="020B0604020202020204" pitchFamily="34" charset="0"/>
              </a:rPr>
              <a:t>Used by</a:t>
            </a:r>
            <a:r>
              <a:rPr lang="de-DE" altLang="en-US" sz="800" u="sng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altLang="en-US" sz="800">
                <a:solidFill>
                  <a:schemeClr val="accent1"/>
                </a:solidFill>
                <a:latin typeface="Arial" panose="020B0604020202020204" pitchFamily="34" charset="0"/>
              </a:rPr>
              <a:t>ermission of M. Ward, Worcester Polytechnic</a:t>
            </a:r>
            <a:r>
              <a:rPr lang="de-DE" altLang="en-US" sz="120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altLang="en-US" sz="800">
                <a:solidFill>
                  <a:schemeClr val="accent1"/>
                </a:solidFill>
                <a:latin typeface="Arial" panose="020B0604020202020204" pitchFamily="34" charset="0"/>
              </a:rPr>
              <a:t>Institute</a:t>
            </a:r>
          </a:p>
        </p:txBody>
      </p:sp>
    </p:spTree>
    <p:extLst>
      <p:ext uri="{BB962C8B-B14F-4D97-AF65-F5344CB8AC3E}">
        <p14:creationId xmlns:p14="http://schemas.microsoft.com/office/powerpoint/2010/main" val="297548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957263" y="6198543"/>
            <a:ext cx="6205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2400" dirty="0">
                <a:latin typeface="+mn-lt"/>
              </a:rPr>
              <a:t>news </a:t>
            </a:r>
            <a:r>
              <a:rPr lang="de-DE" altLang="en-US" sz="2400" dirty="0" smtClean="0">
                <a:latin typeface="+mn-lt"/>
              </a:rPr>
              <a:t>articles visualized as a </a:t>
            </a:r>
            <a:r>
              <a:rPr lang="de-DE" altLang="en-US" sz="2400" dirty="0">
                <a:latin typeface="+mn-lt"/>
              </a:rPr>
              <a:t>landscape</a:t>
            </a:r>
          </a:p>
        </p:txBody>
      </p:sp>
      <p:pic>
        <p:nvPicPr>
          <p:cNvPr id="39941" name="Picture 4" descr="Land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288626"/>
            <a:ext cx="6397662" cy="490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5"/>
          <p:cNvSpPr txBox="1">
            <a:spLocks noChangeArrowheads="1"/>
          </p:cNvSpPr>
          <p:nvPr/>
        </p:nvSpPr>
        <p:spPr bwMode="auto">
          <a:xfrm rot="-5400000">
            <a:off x="-1177925" y="3373437"/>
            <a:ext cx="3721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1000" dirty="0">
                <a:solidFill>
                  <a:schemeClr val="accent1"/>
                </a:solidFill>
                <a:latin typeface="Arial" panose="020B0604020202020204" pitchFamily="34" charset="0"/>
              </a:rPr>
              <a:t>Used by permission of B. Wright, Visible Decisions Inc.</a:t>
            </a:r>
          </a:p>
        </p:txBody>
      </p:sp>
      <p:sp>
        <p:nvSpPr>
          <p:cNvPr id="399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Landscapes</a:t>
            </a:r>
            <a:endParaRPr lang="en-US" altLang="en-US" sz="4800" dirty="0"/>
          </a:p>
        </p:txBody>
      </p:sp>
      <p:sp>
        <p:nvSpPr>
          <p:cNvPr id="399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286625" y="1711324"/>
            <a:ext cx="4157662" cy="3829050"/>
          </a:xfrm>
        </p:spPr>
        <p:txBody>
          <a:bodyPr/>
          <a:lstStyle/>
          <a:p>
            <a:pPr eaLnBrk="1" hangingPunct="1"/>
            <a:r>
              <a:rPr lang="de-DE" altLang="en-US" sz="2400" dirty="0"/>
              <a:t>Visualization of the data as perspective landscape</a:t>
            </a:r>
            <a:endParaRPr lang="de-DE" altLang="en-US" sz="2400" b="1" dirty="0"/>
          </a:p>
          <a:p>
            <a:pPr eaLnBrk="1" hangingPunct="1"/>
            <a:endParaRPr lang="de-DE" altLang="en-US" sz="2400" dirty="0" smtClean="0"/>
          </a:p>
          <a:p>
            <a:pPr eaLnBrk="1" hangingPunct="1"/>
            <a:r>
              <a:rPr lang="de-DE" altLang="en-US" sz="2400" dirty="0" smtClean="0"/>
              <a:t>The </a:t>
            </a:r>
            <a:r>
              <a:rPr lang="de-DE" altLang="en-US" sz="2400" dirty="0"/>
              <a:t>data needs to be transformed into a (possibly artificial) 2D spatial representation which preserves the characteristics of the data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658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smtClean="0"/>
              <a:t>Parallel Coordinates</a:t>
            </a:r>
            <a:endParaRPr lang="en-US" altLang="en-US" sz="400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0041" y="1390649"/>
            <a:ext cx="5495925" cy="4743451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de-DE" altLang="en-US" sz="2400" dirty="0"/>
              <a:t>n equidistant axes which are parallel to one of the screen axes and correspond to the attributes </a:t>
            </a:r>
          </a:p>
          <a:p>
            <a:pPr eaLnBrk="1" hangingPunct="1">
              <a:spcAft>
                <a:spcPts val="600"/>
              </a:spcAft>
            </a:pPr>
            <a:r>
              <a:rPr lang="de-DE" altLang="en-US" sz="2400" dirty="0"/>
              <a:t>The axes are scaled to the [minimum, maximum]: range of the corresponding attribute</a:t>
            </a:r>
          </a:p>
          <a:p>
            <a:pPr eaLnBrk="1" hangingPunct="1">
              <a:spcAft>
                <a:spcPts val="600"/>
              </a:spcAft>
            </a:pPr>
            <a:r>
              <a:rPr lang="de-DE" altLang="en-US" sz="2400" dirty="0"/>
              <a:t>Every data item corresponds to a polygonal line which intersects each of the axes at the point which corresponds to the value for the attribute</a:t>
            </a:r>
            <a:endParaRPr lang="en-US" altLang="en-US" sz="2400" dirty="0"/>
          </a:p>
        </p:txBody>
      </p:sp>
      <p:pic>
        <p:nvPicPr>
          <p:cNvPr id="93186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66" y="1142999"/>
            <a:ext cx="5463022" cy="54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56665" y="304800"/>
            <a:ext cx="10954870" cy="685800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dirty="0" smtClean="0"/>
              <a:t>Types </a:t>
            </a:r>
            <a:r>
              <a:rPr lang="en-US" altLang="en-US" dirty="0"/>
              <a:t>of Data </a:t>
            </a:r>
            <a:r>
              <a:rPr lang="en-US" altLang="en-US" dirty="0" smtClean="0"/>
              <a:t>Sets: (2) Graphs and Networks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665" y="1116106"/>
            <a:ext cx="8747312" cy="1578968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Transportation network</a:t>
            </a:r>
          </a:p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World </a:t>
            </a:r>
            <a:r>
              <a:rPr lang="en-US" altLang="en-US" sz="2400" dirty="0">
                <a:cs typeface="Times New Roman" panose="02020603050405020304" pitchFamily="18" charset="0"/>
              </a:rPr>
              <a:t>Wide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Web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5846" name="Picture 6" descr="http://www.hotelsneardcmetro.com/wp-content/uploads/2013/03/washington-dc-metro-station-with-hotels-close-b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74" y="1263315"/>
            <a:ext cx="3110252" cy="278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http://www.vlib.us/web/opte.o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25" y="1232639"/>
            <a:ext cx="2672455" cy="28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http://chem.ch.huji.ac.il/pics/bi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18" y="2658018"/>
            <a:ext cx="2842421" cy="258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56665" y="5156102"/>
            <a:ext cx="4952342" cy="1788460"/>
          </a:xfrm>
          <a:prstGeom prst="rect">
            <a:avLst/>
          </a:prstGeom>
          <a:noFill/>
        </p:spPr>
        <p:txBody>
          <a:bodyPr vert="horz" lIns="92075" tIns="46038" rIns="92075" bIns="4603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Molecular Structures</a:t>
            </a:r>
          </a:p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Social or information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networks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5852" name="Picture 12" descr="http://cdn1.tnwcdn.com/wp-content/blogs.dir/1/files/2013/11/social-network-link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07" y="4199929"/>
            <a:ext cx="4670924" cy="26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ParCoord_KapI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2" y="1163637"/>
            <a:ext cx="8372475" cy="553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81000"/>
            <a:ext cx="91440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Parallel Coordinates of a Data Set</a:t>
            </a:r>
          </a:p>
        </p:txBody>
      </p:sp>
    </p:spTree>
    <p:extLst>
      <p:ext uri="{BB962C8B-B14F-4D97-AF65-F5344CB8AC3E}">
        <p14:creationId xmlns:p14="http://schemas.microsoft.com/office/powerpoint/2010/main" val="14195749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Icon-Based Visualization Techniques</a:t>
            </a:r>
            <a:endParaRPr lang="en-US" altLang="en-US" dirty="0" smtClean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9125" y="1447800"/>
            <a:ext cx="109347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de-DE" altLang="en-US" sz="2400" dirty="0"/>
              <a:t>Visualization of the data values as features of icons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en-US" sz="2400" dirty="0"/>
              <a:t>Typical visualization methods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Chernoff Faces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Stick Figures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en-US" sz="2400" dirty="0"/>
              <a:t>General techniques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Shape coding: Use shape to represent certain information encoding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Color icons: Use color icons to encode more information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Tile bars: Use small icons to represent the relevant feature vectors in document retrieval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332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Chernoff Faces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566" y="1166093"/>
            <a:ext cx="10972800" cy="2667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A way to display variables on a two-dimensional surface, e.g., let x be eyebrow slant, y be eye size, z be nose length, etc.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The figure shows faces produced using 10 characteristics--head eccentricity, eye size, eye spacing, eye eccentricity, pupil size, eyebrow slant, nose size, mouth shape, mouth size, and mouth opening): Each assigned one of 10 possible values, generated using </a:t>
            </a:r>
            <a:r>
              <a:rPr lang="en-US" altLang="en-US" sz="2400" i="1" dirty="0">
                <a:latin typeface="Calibri" panose="020F0502020204030204" pitchFamily="34" charset="0"/>
                <a:hlinkClick r:id="rId3"/>
              </a:rPr>
              <a:t>Mathematica</a:t>
            </a:r>
            <a:r>
              <a:rPr lang="en-US" altLang="en-US" sz="2400" dirty="0">
                <a:latin typeface="Calibri" panose="020F0502020204030204" pitchFamily="34" charset="0"/>
              </a:rPr>
              <a:t> (S. Dickson)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49566" y="4038600"/>
            <a:ext cx="6324600" cy="254829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REFERENCE: </a:t>
            </a:r>
            <a:r>
              <a:rPr lang="en-US" altLang="en-US" sz="2400" dirty="0" err="1">
                <a:latin typeface="Calibri" panose="020F0502020204030204" pitchFamily="34" charset="0"/>
              </a:rPr>
              <a:t>Gonick</a:t>
            </a:r>
            <a:r>
              <a:rPr lang="en-US" altLang="en-US" sz="2400" dirty="0">
                <a:latin typeface="Calibri" panose="020F0502020204030204" pitchFamily="34" charset="0"/>
              </a:rPr>
              <a:t>, L. and Smith, W. </a:t>
            </a:r>
            <a:r>
              <a:rPr lang="en-US" altLang="en-US" sz="2400" i="1" dirty="0">
                <a:latin typeface="Calibri" panose="020F0502020204030204" pitchFamily="34" charset="0"/>
                <a:hlinkClick r:id="rId4"/>
              </a:rPr>
              <a:t>The Cartoon Guide to Statistics.</a:t>
            </a:r>
            <a:r>
              <a:rPr lang="en-US" altLang="en-US" sz="2400" dirty="0">
                <a:latin typeface="Calibri" panose="020F0502020204030204" pitchFamily="34" charset="0"/>
              </a:rPr>
              <a:t> New York: Harper Perennial, p. 212, 1993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 err="1">
                <a:latin typeface="Calibri" panose="020F0502020204030204" pitchFamily="34" charset="0"/>
              </a:rPr>
              <a:t>Weisstein</a:t>
            </a:r>
            <a:r>
              <a:rPr lang="en-US" altLang="en-US" sz="2400" dirty="0">
                <a:latin typeface="Calibri" panose="020F0502020204030204" pitchFamily="34" charset="0"/>
              </a:rPr>
              <a:t>, Eric W. "</a:t>
            </a:r>
            <a:r>
              <a:rPr lang="en-US" altLang="en-US" sz="2400" dirty="0" err="1">
                <a:latin typeface="Calibri" panose="020F0502020204030204" pitchFamily="34" charset="0"/>
              </a:rPr>
              <a:t>Chernoff</a:t>
            </a:r>
            <a:r>
              <a:rPr lang="en-US" altLang="en-US" sz="2400" dirty="0">
                <a:latin typeface="Calibri" panose="020F0502020204030204" pitchFamily="34" charset="0"/>
              </a:rPr>
              <a:t> Face." From </a:t>
            </a:r>
            <a:r>
              <a:rPr lang="en-US" altLang="en-US" sz="2400" i="1" dirty="0" err="1">
                <a:latin typeface="Calibri" panose="020F0502020204030204" pitchFamily="34" charset="0"/>
              </a:rPr>
              <a:t>MathWorld</a:t>
            </a:r>
            <a:r>
              <a:rPr lang="en-US" altLang="en-US" sz="2400" dirty="0">
                <a:latin typeface="Calibri" panose="020F0502020204030204" pitchFamily="34" charset="0"/>
              </a:rPr>
              <a:t>--A Wolfram Web Resource. </a:t>
            </a:r>
            <a:r>
              <a:rPr lang="en-US" altLang="en-US" sz="2400" dirty="0">
                <a:latin typeface="Calibri" panose="020F0502020204030204" pitchFamily="34" charset="0"/>
                <a:hlinkClick r:id="rId5"/>
              </a:rPr>
              <a:t>mathworld.wolfram.com/ChernoffFace.html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44038" name="Picture 4" descr="ChernoffFa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66" y="3533416"/>
            <a:ext cx="4276725" cy="317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0037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2" descr="StickCen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6" y="1176042"/>
            <a:ext cx="6165641" cy="576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2085975" y="1066800"/>
            <a:ext cx="82486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3810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3810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3810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3810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3810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buClrTx/>
              <a:buSzPct val="130000"/>
              <a:buFontTx/>
              <a:buNone/>
            </a:pPr>
            <a:endParaRPr lang="de-DE" altLang="en-US" sz="4000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r>
              <a:rPr lang="de-DE" altLang="en-US" sz="1800">
                <a:latin typeface="Arial Narrow" panose="020B0606020202030204" pitchFamily="34" charset="0"/>
              </a:rPr>
              <a:t>					</a:t>
            </a:r>
          </a:p>
          <a:p>
            <a:pPr lvl="1" eaLnBrk="1" hangingPunct="1">
              <a:buClrTx/>
              <a:buSzPct val="130000"/>
              <a:buFontTx/>
              <a:buNone/>
            </a:pPr>
            <a:r>
              <a:rPr lang="de-DE" altLang="en-US" sz="1800">
                <a:latin typeface="Arial Narrow" panose="020B0606020202030204" pitchFamily="34" charset="0"/>
              </a:rPr>
              <a:t>				</a:t>
            </a: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 sz="1800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r>
              <a:rPr lang="de-DE" altLang="en-US" sz="1800">
                <a:latin typeface="Arial Narrow" panose="020B0606020202030204" pitchFamily="34" charset="0"/>
              </a:rPr>
              <a:t>					</a:t>
            </a: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 rot="-5417876">
            <a:off x="-997158" y="3951289"/>
            <a:ext cx="35829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800" dirty="0">
                <a:solidFill>
                  <a:schemeClr val="accent1"/>
                </a:solidFill>
                <a:latin typeface="Arial" panose="020B0604020202020204" pitchFamily="34" charset="0"/>
              </a:rPr>
              <a:t>used by permission of G. Grinstein, University of Massachusettes at Lowell</a:t>
            </a:r>
          </a:p>
        </p:txBody>
      </p:sp>
      <p:sp>
        <p:nvSpPr>
          <p:cNvPr id="4506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200275" y="202111"/>
            <a:ext cx="7772400" cy="7620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Stick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smtClean="0"/>
              <a:t>Figure</a:t>
            </a:r>
            <a:endParaRPr lang="en-US" altLang="en-US" sz="40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076448" y="1745308"/>
            <a:ext cx="4464091" cy="3797300"/>
          </a:xfrm>
          <a:prstGeom prst="rect">
            <a:avLst/>
          </a:prstGeom>
        </p:spPr>
        <p:txBody>
          <a:bodyPr/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de-DE" altLang="en-US" dirty="0" smtClean="0">
                <a:latin typeface="Calibri" panose="020F0502020204030204" pitchFamily="34" charset="0"/>
              </a:rPr>
              <a:t>A </a:t>
            </a:r>
            <a:r>
              <a:rPr lang="de-DE" altLang="en-US" dirty="0">
                <a:latin typeface="Calibri" panose="020F0502020204030204" pitchFamily="34" charset="0"/>
              </a:rPr>
              <a:t>census data figure showing age, income, gender, education, etc</a:t>
            </a:r>
            <a:r>
              <a:rPr lang="de-DE" altLang="en-US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altLang="en-US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A 5-piece stick figure (1 body and 4 limbs w. different angle/length)</a:t>
            </a:r>
          </a:p>
          <a:p>
            <a:pPr marL="0" indent="0">
              <a:lnSpc>
                <a:spcPct val="110000"/>
              </a:lnSpc>
              <a:buNone/>
            </a:pPr>
            <a:endParaRPr lang="de-DE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914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GraphVis_ExConeTree_15_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12" y="4017250"/>
            <a:ext cx="4012820" cy="231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en-US" dirty="0"/>
              <a:t>Hierarchical Visualization Techniques</a:t>
            </a:r>
            <a:endParaRPr lang="en-US" altLang="en-US" dirty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de-DE" altLang="en-US" sz="2400" dirty="0" smtClean="0"/>
              <a:t>Visualization of the data using a hierarchical partitioning into subspaces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en-US" sz="2400" dirty="0" smtClean="0"/>
              <a:t>Methods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 smtClean="0"/>
              <a:t>Dimensional Stacking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 smtClean="0"/>
              <a:t>Worlds-within-Worlds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 smtClean="0"/>
              <a:t>Tree-Map 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 smtClean="0"/>
              <a:t>Cone Trees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 smtClean="0"/>
              <a:t>InfoCube</a:t>
            </a:r>
            <a:endParaRPr lang="en-US" altLang="en-US" sz="2400" dirty="0" smtClean="0"/>
          </a:p>
        </p:txBody>
      </p:sp>
      <p:pic>
        <p:nvPicPr>
          <p:cNvPr id="4" name="Picture 3" descr="dimst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89" y="1831954"/>
            <a:ext cx="3391720" cy="190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i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82" y="1831953"/>
            <a:ext cx="3108402" cy="190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hanj\0bk\bk3_slides\photos\million-tree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64" y="4017250"/>
            <a:ext cx="2480039" cy="18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ttp://www.csl.sony.co.jp/person/rekimoto/cube/cub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73" y="3903603"/>
            <a:ext cx="2740219" cy="208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Dimensional Stacking</a:t>
            </a:r>
          </a:p>
        </p:txBody>
      </p:sp>
      <p:sp>
        <p:nvSpPr>
          <p:cNvPr id="4710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42949" y="3581400"/>
            <a:ext cx="10429875" cy="3048000"/>
          </a:xfrm>
        </p:spPr>
        <p:txBody>
          <a:bodyPr/>
          <a:lstStyle/>
          <a:p>
            <a:pPr eaLnBrk="1" hangingPunct="1"/>
            <a:r>
              <a:rPr lang="de-DE" altLang="en-US" sz="2400" dirty="0">
                <a:latin typeface="Calibri" panose="020F0502020204030204" pitchFamily="34" charset="0"/>
              </a:rPr>
              <a:t>Partitioning of the n-dimensional attribute space in 2-D subspaces, which are ‘stacked’ into each other</a:t>
            </a:r>
          </a:p>
          <a:p>
            <a:pPr eaLnBrk="1" hangingPunct="1"/>
            <a:r>
              <a:rPr lang="de-DE" altLang="en-US" sz="2400" dirty="0">
                <a:latin typeface="Calibri" panose="020F0502020204030204" pitchFamily="34" charset="0"/>
              </a:rPr>
              <a:t>Partitioning of the attribute value ranges into classes.  The important attributes should be used on the outer levels.</a:t>
            </a:r>
            <a:endParaRPr lang="de-DE" altLang="en-US" sz="2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de-DE" altLang="en-US" sz="2400" dirty="0">
                <a:latin typeface="Calibri" panose="020F0502020204030204" pitchFamily="34" charset="0"/>
              </a:rPr>
              <a:t>Adequate for data with ordinal attributes of low cardinality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But, difficult to display more than nine dimensions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Important to map dimensions appropriately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67" y="1228725"/>
            <a:ext cx="8453438" cy="22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706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2590800" y="1219201"/>
            <a:ext cx="7581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3810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2">
              <a:spcBef>
                <a:spcPts val="1900"/>
              </a:spcBef>
              <a:spcAft>
                <a:spcPts val="1500"/>
              </a:spcAft>
              <a:buClrTx/>
              <a:buSzTx/>
              <a:buNone/>
            </a:pPr>
            <a:r>
              <a:rPr lang="de-DE" altLang="en-US" sz="1000">
                <a:solidFill>
                  <a:schemeClr val="accent1"/>
                </a:solidFill>
                <a:latin typeface="Arial" panose="020B0604020202020204" pitchFamily="34" charset="0"/>
              </a:rPr>
              <a:t>Used by permission of M. Ward, Worcester Polytechnic Institute</a:t>
            </a:r>
          </a:p>
        </p:txBody>
      </p:sp>
      <p:pic>
        <p:nvPicPr>
          <p:cNvPr id="48132" name="Picture 3" descr="dimst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460500"/>
            <a:ext cx="74199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1905000" y="5715001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2000">
                <a:latin typeface="Calibri" panose="020F0502020204030204" pitchFamily="34" charset="0"/>
              </a:rPr>
              <a:t>Visualization of oil mining data with longitude and latitude mapped to the outer x-, y-axes and ore grade and depth mapped to the inner x-, y-axes</a:t>
            </a:r>
          </a:p>
        </p:txBody>
      </p:sp>
      <p:sp>
        <p:nvSpPr>
          <p:cNvPr id="4813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Dimensional Stacking</a:t>
            </a:r>
          </a:p>
        </p:txBody>
      </p:sp>
    </p:spTree>
    <p:extLst>
      <p:ext uri="{BB962C8B-B14F-4D97-AF65-F5344CB8AC3E}">
        <p14:creationId xmlns:p14="http://schemas.microsoft.com/office/powerpoint/2010/main" val="3392659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smtClean="0"/>
              <a:t>Worlds-within-Worlds</a:t>
            </a:r>
            <a:endParaRPr lang="en-US" altLang="en-US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0549" y="1295400"/>
            <a:ext cx="10925175" cy="1981200"/>
          </a:xfrm>
        </p:spPr>
        <p:txBody>
          <a:bodyPr/>
          <a:lstStyle/>
          <a:p>
            <a:pPr marL="457200" indent="-457200"/>
            <a:r>
              <a:rPr lang="de-DE" altLang="en-US" sz="2400" dirty="0">
                <a:latin typeface="Calibri" panose="020F0502020204030204" pitchFamily="34" charset="0"/>
              </a:rPr>
              <a:t>Assign </a:t>
            </a:r>
            <a:r>
              <a:rPr lang="en-US" altLang="en-US" sz="2400" dirty="0">
                <a:latin typeface="Calibri" panose="020F0502020204030204" pitchFamily="34" charset="0"/>
              </a:rPr>
              <a:t>the function and two most important parameters to innermost world </a:t>
            </a:r>
          </a:p>
          <a:p>
            <a:pPr marL="457200" indent="-457200"/>
            <a:r>
              <a:rPr lang="en-US" altLang="en-US" sz="2400" dirty="0">
                <a:latin typeface="Calibri" panose="020F0502020204030204" pitchFamily="34" charset="0"/>
              </a:rPr>
              <a:t>Fix all other parameters at constant values - draw other (1 or 2 or 3 dimensional worlds choosing these as the axes)</a:t>
            </a:r>
          </a:p>
          <a:p>
            <a:pPr marL="457200" indent="-457200"/>
            <a:r>
              <a:rPr lang="en-US" altLang="en-US" sz="2400" dirty="0">
                <a:latin typeface="Calibri" panose="020F0502020204030204" pitchFamily="34" charset="0"/>
              </a:rPr>
              <a:t>Software that uses this paradigm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90549" y="3057525"/>
            <a:ext cx="4400551" cy="3494088"/>
          </a:xfrm>
        </p:spPr>
        <p:txBody>
          <a:bodyPr/>
          <a:lstStyle/>
          <a:p>
            <a:pPr marL="800100" lvl="1" indent="-342900"/>
            <a:r>
              <a:rPr lang="en-US" altLang="en-US" dirty="0">
                <a:latin typeface="Calibri" panose="020F0502020204030204" pitchFamily="34" charset="0"/>
              </a:rPr>
              <a:t>N–vision: Dynamic interaction through data glove and stereo displays, including  rotation, scaling (inner) and translation (inner/outer) </a:t>
            </a:r>
          </a:p>
          <a:p>
            <a:pPr marL="800100" lvl="1" indent="-342900"/>
            <a:r>
              <a:rPr lang="en-US" altLang="en-US" dirty="0">
                <a:latin typeface="Calibri" panose="020F0502020204030204" pitchFamily="34" charset="0"/>
              </a:rPr>
              <a:t>Auto Visual: Static interaction by means of queries</a:t>
            </a:r>
          </a:p>
        </p:txBody>
      </p:sp>
      <p:pic>
        <p:nvPicPr>
          <p:cNvPr id="49158" name="Picture 4" descr="p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6" y="2718742"/>
            <a:ext cx="6519600" cy="400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08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Tree-Map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61975" y="1219200"/>
            <a:ext cx="10982325" cy="1600200"/>
          </a:xfrm>
        </p:spPr>
        <p:txBody>
          <a:bodyPr/>
          <a:lstStyle/>
          <a:p>
            <a:pPr eaLnBrk="1" hangingPunct="1"/>
            <a:r>
              <a:rPr lang="de-DE" altLang="en-US" sz="2400"/>
              <a:t>Screen-filling method which uses a hierarchical partitioning of the screen into regions depending on the attribute values</a:t>
            </a:r>
            <a:endParaRPr lang="de-DE" altLang="en-US" sz="2400" b="1"/>
          </a:p>
          <a:p>
            <a:pPr eaLnBrk="1" hangingPunct="1"/>
            <a:r>
              <a:rPr lang="de-DE" altLang="en-US" sz="2400"/>
              <a:t>The x- and y-dimension of the screen are partitioned alternately according to the attribute values (classes)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123950" y="6367462"/>
            <a:ext cx="4567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/>
              <a:t>Schneiderman@UMD</a:t>
            </a:r>
            <a:r>
              <a:rPr lang="en-US" altLang="en-US" sz="1600" dirty="0"/>
              <a:t>: Tree-Map of a File System</a:t>
            </a:r>
          </a:p>
        </p:txBody>
      </p:sp>
      <p:pic>
        <p:nvPicPr>
          <p:cNvPr id="50182" name="Picture 7" descr="C:\hanj\0bk\bk3_slides\photos\million-tree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6" y="2962519"/>
            <a:ext cx="4494028" cy="337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962519"/>
            <a:ext cx="4695825" cy="337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5"/>
          <p:cNvSpPr txBox="1">
            <a:spLocks noChangeArrowheads="1"/>
          </p:cNvSpPr>
          <p:nvPr/>
        </p:nvSpPr>
        <p:spPr bwMode="auto">
          <a:xfrm>
            <a:off x="6200776" y="6273800"/>
            <a:ext cx="449402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/>
              <a:t>Schneiderman@UMD</a:t>
            </a:r>
            <a:r>
              <a:rPr lang="en-US" altLang="en-US" sz="1600" dirty="0"/>
              <a:t>: Tree-Map to support large data sets of a million items </a:t>
            </a:r>
          </a:p>
        </p:txBody>
      </p:sp>
    </p:spTree>
    <p:extLst>
      <p:ext uri="{BB962C8B-B14F-4D97-AF65-F5344CB8AC3E}">
        <p14:creationId xmlns:p14="http://schemas.microsoft.com/office/powerpoint/2010/main" val="32434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InfoCube</a:t>
            </a:r>
            <a:endParaRPr lang="en-US" altLang="en-US" dirty="0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190625"/>
            <a:ext cx="10953750" cy="1562100"/>
          </a:xfrm>
        </p:spPr>
        <p:txBody>
          <a:bodyPr/>
          <a:lstStyle/>
          <a:p>
            <a:pPr eaLnBrk="1" hangingPunct="1"/>
            <a:r>
              <a:rPr lang="de-DE" altLang="en-US" sz="2400" dirty="0" smtClean="0"/>
              <a:t>A 3-D visualization technique where hierarchical information is displayed as nested semi-transparent cubes </a:t>
            </a:r>
          </a:p>
          <a:p>
            <a:pPr eaLnBrk="1" hangingPunct="1"/>
            <a:r>
              <a:rPr lang="de-DE" altLang="en-US" sz="2400" dirty="0" smtClean="0"/>
              <a:t>The outermost cubes correspond to the top level data, while the subnodes or the lower level data are represented as smaller cubes inside the outermost cubes, etc.</a:t>
            </a:r>
          </a:p>
        </p:txBody>
      </p:sp>
      <p:pic>
        <p:nvPicPr>
          <p:cNvPr id="51205" name="Picture 11" descr="http://www.csl.sony.co.jp/person/rekimoto/cube/cub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838449"/>
            <a:ext cx="5219700" cy="39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33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56665" y="304800"/>
            <a:ext cx="10954870" cy="6858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dirty="0" smtClean="0"/>
              <a:t>Types </a:t>
            </a:r>
            <a:r>
              <a:rPr lang="en-US" altLang="en-US" dirty="0"/>
              <a:t>of Data </a:t>
            </a:r>
            <a:r>
              <a:rPr lang="en-US" altLang="en-US" dirty="0" smtClean="0"/>
              <a:t>Sets: (3) </a:t>
            </a:r>
            <a:r>
              <a:rPr lang="en-US" altLang="en-US" dirty="0" smtClean="0">
                <a:cs typeface="Times New Roman" panose="02020603050405020304" pitchFamily="18" charset="0"/>
              </a:rPr>
              <a:t>Ordered Data</a:t>
            </a:r>
            <a:endParaRPr lang="en-US" altLang="en-US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666" y="1151556"/>
            <a:ext cx="5768198" cy="552597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523881" indent="-342900"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Video </a:t>
            </a:r>
            <a:r>
              <a:rPr lang="en-US" altLang="en-US" sz="2400" dirty="0">
                <a:cs typeface="Times New Roman" panose="02020603050405020304" pitchFamily="18" charset="0"/>
              </a:rPr>
              <a:t>data: sequence of images</a:t>
            </a:r>
          </a:p>
          <a:p>
            <a:pPr marL="180981" indent="0">
              <a:spcBef>
                <a:spcPts val="0"/>
              </a:spcBef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Temporal </a:t>
            </a:r>
            <a:r>
              <a:rPr lang="en-US" altLang="en-US" sz="2400" dirty="0">
                <a:cs typeface="Times New Roman" panose="02020603050405020304" pitchFamily="18" charset="0"/>
              </a:rPr>
              <a:t>data: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time-series</a:t>
            </a:r>
          </a:p>
          <a:p>
            <a:pPr marL="523881" indent="-342900">
              <a:spcBef>
                <a:spcPts val="0"/>
              </a:spcBef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Sequential </a:t>
            </a:r>
            <a:r>
              <a:rPr lang="en-US" altLang="en-US" sz="2400" dirty="0">
                <a:cs typeface="Times New Roman" panose="02020603050405020304" pitchFamily="18" charset="0"/>
              </a:rPr>
              <a:t>Data: transaction sequences</a:t>
            </a:r>
          </a:p>
          <a:p>
            <a:pPr marL="180981" indent="0">
              <a:spcBef>
                <a:spcPts val="0"/>
              </a:spcBef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180981" indent="0">
              <a:spcBef>
                <a:spcPts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Genetic </a:t>
            </a:r>
            <a:r>
              <a:rPr lang="en-US" altLang="en-US" sz="2400" dirty="0">
                <a:cs typeface="Times New Roman" panose="02020603050405020304" pitchFamily="18" charset="0"/>
              </a:rPr>
              <a:t>sequence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data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7892" name="Picture 4" descr="http://www.panspermia.org/cllu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12" y="3637815"/>
            <a:ext cx="5179096" cy="303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://www.albertbelle.net/pictures/jimart/belleart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51" y="1684625"/>
            <a:ext cx="6688257" cy="18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https://onlinecourses.science.psu.edu/stat510/sites/onlinecourses.science.psu.edu.stat510/files/L01/graph_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41" y="2474064"/>
            <a:ext cx="3245990" cy="216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6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6" descr="GraphVis_ExConeTree_15_den_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3276600"/>
            <a:ext cx="31051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 descr="GraphVis_ExConeTree_15_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04775"/>
            <a:ext cx="4762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104775"/>
            <a:ext cx="7410450" cy="809625"/>
          </a:xfrm>
        </p:spPr>
        <p:txBody>
          <a:bodyPr>
            <a:noAutofit/>
          </a:bodyPr>
          <a:lstStyle/>
          <a:p>
            <a:pPr eaLnBrk="1" hangingPunct="1"/>
            <a:r>
              <a:rPr lang="de-DE" altLang="en-US" dirty="0" smtClean="0"/>
              <a:t>Three-D Cone Trees</a:t>
            </a:r>
            <a:endParaRPr lang="en-US" altLang="en-US" dirty="0" smtClean="0"/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99" y="1295400"/>
            <a:ext cx="6962775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i="1" dirty="0"/>
              <a:t>3D</a:t>
            </a:r>
            <a:r>
              <a:rPr lang="en-US" altLang="en-US" sz="2400" dirty="0"/>
              <a:t> </a:t>
            </a:r>
            <a:r>
              <a:rPr lang="en-US" altLang="en-US" sz="2400" i="1" dirty="0"/>
              <a:t>cone tree</a:t>
            </a:r>
            <a:r>
              <a:rPr lang="en-US" altLang="en-US" sz="2400" dirty="0"/>
              <a:t> visualization technique works well for up to a thousand nodes or so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First build a </a:t>
            </a:r>
            <a:r>
              <a:rPr lang="en-US" altLang="en-US" sz="2400" i="1" dirty="0"/>
              <a:t>2D</a:t>
            </a:r>
            <a:r>
              <a:rPr lang="en-US" altLang="en-US" sz="2400" dirty="0"/>
              <a:t> </a:t>
            </a:r>
            <a:r>
              <a:rPr lang="en-US" altLang="en-US" sz="2400" i="1" dirty="0"/>
              <a:t>circle tree</a:t>
            </a:r>
            <a:r>
              <a:rPr lang="en-US" altLang="en-US" sz="2400" dirty="0"/>
              <a:t> that arranges its nodes in concentric circles centered on the root node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Cannot avoid overlaps when projected to 2D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G. Robertson, J. </a:t>
            </a:r>
            <a:r>
              <a:rPr lang="en-US" altLang="en-US" sz="2400" dirty="0" err="1"/>
              <a:t>Mackinlay</a:t>
            </a:r>
            <a:r>
              <a:rPr lang="en-US" altLang="en-US" sz="2400" dirty="0"/>
              <a:t>, S. Card. “Cone Trees: Animated 3D Visualizations of Hierarchical Information”, </a:t>
            </a:r>
            <a:r>
              <a:rPr lang="en-US" altLang="en-US" sz="2400" i="1" dirty="0"/>
              <a:t>ACM SIGCHI'91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Graph from Nadeau Software Consulting website: Visualize a social network data set that models the way an infection spreads from one person to the next </a:t>
            </a:r>
            <a:endParaRPr lang="de-D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909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3" y="184011"/>
            <a:ext cx="11841015" cy="73890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Visualizing Complex Data and </a:t>
            </a:r>
            <a:r>
              <a:rPr lang="en-US" altLang="en-US" dirty="0" smtClean="0"/>
              <a:t>Relations: Tag Cloud</a:t>
            </a:r>
            <a:endParaRPr lang="en-US" alt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5529"/>
            <a:ext cx="5486401" cy="4114800"/>
          </a:xfrm>
        </p:spPr>
        <p:txBody>
          <a:bodyPr/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Tag </a:t>
            </a:r>
            <a:r>
              <a:rPr lang="en-US" altLang="en-US" sz="2400" dirty="0">
                <a:solidFill>
                  <a:srgbClr val="FF0000"/>
                </a:solidFill>
              </a:rPr>
              <a:t>cloud</a:t>
            </a:r>
            <a:r>
              <a:rPr lang="en-US" altLang="en-US" sz="2400" dirty="0"/>
              <a:t>: </a:t>
            </a:r>
            <a:r>
              <a:rPr lang="en-US" altLang="en-US" sz="2400" dirty="0" smtClean="0"/>
              <a:t>Visualizing </a:t>
            </a:r>
            <a:r>
              <a:rPr lang="en-US" altLang="en-US" sz="2400" dirty="0"/>
              <a:t>user-generated </a:t>
            </a:r>
            <a:r>
              <a:rPr lang="en-US" altLang="en-US" sz="2400" dirty="0" smtClean="0"/>
              <a:t>tags</a:t>
            </a:r>
          </a:p>
          <a:p>
            <a:pPr lvl="1"/>
            <a:r>
              <a:rPr lang="en-US" altLang="en-US" sz="2400" dirty="0"/>
              <a:t>The importance of tag is represented by font size/color</a:t>
            </a:r>
          </a:p>
          <a:p>
            <a:pPr lvl="1"/>
            <a:r>
              <a:rPr lang="en-US" altLang="en-US" sz="2400" dirty="0" smtClean="0"/>
              <a:t>Popularly used to visualize word/phrase distributions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65" y="1219200"/>
            <a:ext cx="562686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770064" y="1981200"/>
            <a:ext cx="43259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/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572250" y="5941071"/>
            <a:ext cx="48006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/>
              <a:t>Newsmap</a:t>
            </a:r>
            <a:r>
              <a:rPr lang="en-US" altLang="en-US" sz="1800" dirty="0"/>
              <a:t>: Google News Stories in 2005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5" y="3670250"/>
            <a:ext cx="5226050" cy="1783213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16120" y="5497512"/>
            <a:ext cx="48006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KDD 2013 Research Paper Title Tag Cloud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8567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120" y="1176670"/>
            <a:ext cx="2979170" cy="231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1676"/>
            <a:ext cx="12191999" cy="738909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Visualizing Complex Data and </a:t>
            </a:r>
            <a:r>
              <a:rPr lang="en-US" altLang="en-US" sz="3600" dirty="0" smtClean="0"/>
              <a:t>Relations: Social Networks</a:t>
            </a:r>
            <a:endParaRPr lang="en-US" altLang="en-US" sz="36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5530"/>
            <a:ext cx="10838329" cy="593624"/>
          </a:xfrm>
        </p:spPr>
        <p:txBody>
          <a:bodyPr/>
          <a:lstStyle/>
          <a:p>
            <a:r>
              <a:rPr lang="en-US" altLang="en-US" sz="2400" dirty="0"/>
              <a:t>Visualizing non-numerical data: </a:t>
            </a:r>
            <a:r>
              <a:rPr lang="en-US" altLang="en-US" sz="2400" dirty="0" smtClean="0">
                <a:solidFill>
                  <a:srgbClr val="FF0000"/>
                </a:solidFill>
              </a:rPr>
              <a:t>social and information networks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770064" y="1981200"/>
            <a:ext cx="43259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/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81961" y="5066547"/>
            <a:ext cx="3489165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A typical network structure </a:t>
            </a:r>
            <a:endParaRPr lang="en-US" altLang="en-US" sz="1800" dirty="0"/>
          </a:p>
        </p:txBody>
      </p:sp>
      <p:pic>
        <p:nvPicPr>
          <p:cNvPr id="46084" name="Picture 4" descr="https://upload.wikimedia.org/wikipedia/commons/7/70/Social_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39154"/>
            <a:ext cx="3833887" cy="31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http://www.fmsasg.com/socialnetworkanalysis/SocialNetworkAnalysis_Graph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87" y="1680321"/>
            <a:ext cx="3817331" cy="39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37847" y="5705845"/>
            <a:ext cx="297871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A social network</a:t>
            </a:r>
            <a:endParaRPr lang="en-US" altLang="en-US" sz="1800" dirty="0"/>
          </a:p>
        </p:txBody>
      </p:sp>
      <p:pic>
        <p:nvPicPr>
          <p:cNvPr id="15" name="Picture 2" descr="C:\Users\chiwang1\Documents\Project\advisor-advisee\ChiWang_kdd10\Figures\shades_gt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322" y="4258235"/>
            <a:ext cx="2912489" cy="252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179859" y="3488630"/>
            <a:ext cx="2390628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organizing information networks</a:t>
            </a:r>
            <a:endParaRPr lang="en-US" altLang="en-US" sz="1800" dirty="0"/>
          </a:p>
        </p:txBody>
      </p:sp>
      <p:sp>
        <p:nvSpPr>
          <p:cNvPr id="3" name="Curved Right Arrow 2"/>
          <p:cNvSpPr/>
          <p:nvPr/>
        </p:nvSpPr>
        <p:spPr>
          <a:xfrm>
            <a:off x="8987118" y="3223735"/>
            <a:ext cx="385482" cy="131781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28600"/>
            <a:ext cx="11106150" cy="8382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Chapter 2.  </a:t>
            </a:r>
            <a:r>
              <a:rPr lang="en-US" altLang="en-US" dirty="0"/>
              <a:t>Getting to Know Your Data</a:t>
            </a:r>
            <a:endParaRPr lang="en-US" altLang="en-US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09235"/>
            <a:ext cx="10865223" cy="5257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sz="3200" dirty="0" smtClean="0"/>
              <a:t>Data </a:t>
            </a:r>
            <a:r>
              <a:rPr lang="en-US" altLang="en-US" sz="3200" dirty="0"/>
              <a:t>Objects and Attribute Types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Basic Statistical Descriptions of Data</a:t>
            </a:r>
          </a:p>
          <a:p>
            <a:pPr>
              <a:lnSpc>
                <a:spcPct val="200000"/>
              </a:lnSpc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</a:rPr>
              <a:t>Data Visualization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Measuring Data Similarity and Dissimilarity</a:t>
            </a:r>
          </a:p>
          <a:p>
            <a:pPr>
              <a:lnSpc>
                <a:spcPct val="200000"/>
              </a:lnSpc>
            </a:pPr>
            <a:r>
              <a:rPr lang="en-US" altLang="en-US" sz="3200" dirty="0" smtClean="0"/>
              <a:t>Summary</a:t>
            </a:r>
            <a:endParaRPr lang="en-US" altLang="en-US" sz="32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9694931">
            <a:off x="8896350" y="4667250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/>
          <a:lstStyle/>
          <a:p>
            <a:r>
              <a:rPr lang="en-US" altLang="en-US" dirty="0" smtClean="0"/>
              <a:t>Similarity, Dissimilarity, and Proximity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262" y="1233409"/>
            <a:ext cx="10148934" cy="54503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b="1" dirty="0" smtClean="0"/>
              <a:t>Similarity </a:t>
            </a:r>
            <a:r>
              <a:rPr lang="en-US" sz="2400" b="1" dirty="0"/>
              <a:t>measure</a:t>
            </a:r>
            <a:r>
              <a:rPr lang="en-US" sz="2400" dirty="0"/>
              <a:t> or </a:t>
            </a:r>
            <a:r>
              <a:rPr lang="en-US" sz="2400" b="1" dirty="0"/>
              <a:t>similarity function</a:t>
            </a:r>
            <a:endParaRPr lang="en-US" altLang="en-US" sz="2400" b="1" dirty="0" smtClean="0"/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A real-valued </a:t>
            </a:r>
            <a:r>
              <a:rPr lang="en-US" sz="2400" dirty="0"/>
              <a:t>function that quantifies the similarity between two objects</a:t>
            </a:r>
            <a:endParaRPr lang="en-US" altLang="en-US" sz="2400" b="1" dirty="0"/>
          </a:p>
          <a:p>
            <a:pPr lvl="1">
              <a:spcBef>
                <a:spcPts val="1200"/>
              </a:spcBef>
            </a:pPr>
            <a:r>
              <a:rPr lang="en-US" altLang="en-US" sz="2400" dirty="0" smtClean="0"/>
              <a:t>Measure how two </a:t>
            </a:r>
            <a:r>
              <a:rPr lang="en-US" altLang="en-US" sz="2400" dirty="0"/>
              <a:t>data objects </a:t>
            </a:r>
            <a:r>
              <a:rPr lang="en-US" altLang="en-US" sz="2400" dirty="0" smtClean="0"/>
              <a:t>are alike: The higher value, the more </a:t>
            </a:r>
            <a:r>
              <a:rPr lang="en-US" altLang="en-US" sz="2400" dirty="0"/>
              <a:t>alike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/>
              <a:t>Often falls in the range [0,1</a:t>
            </a:r>
            <a:r>
              <a:rPr lang="en-US" altLang="en-US" sz="2400" dirty="0" smtClean="0"/>
              <a:t>]:  0: no similarity; 1: completely similar</a:t>
            </a:r>
            <a:endParaRPr lang="en-US" altLang="en-US" sz="2400" dirty="0"/>
          </a:p>
          <a:p>
            <a:pPr>
              <a:spcBef>
                <a:spcPts val="1200"/>
              </a:spcBef>
            </a:pPr>
            <a:r>
              <a:rPr lang="en-US" altLang="en-US" sz="2400" b="1" dirty="0"/>
              <a:t>Dissimilarity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(or </a:t>
            </a:r>
            <a:r>
              <a:rPr lang="en-US" altLang="en-US" sz="2400" b="1" dirty="0"/>
              <a:t>distance</a:t>
            </a:r>
            <a:r>
              <a:rPr lang="en-US" altLang="en-US" sz="2400" dirty="0" smtClean="0"/>
              <a:t>) measure</a:t>
            </a:r>
            <a:endParaRPr lang="en-US" altLang="en-US" sz="2400" dirty="0"/>
          </a:p>
          <a:p>
            <a:pPr lvl="1">
              <a:spcBef>
                <a:spcPts val="1200"/>
              </a:spcBef>
            </a:pPr>
            <a:r>
              <a:rPr lang="en-US" altLang="en-US" sz="2400" dirty="0"/>
              <a:t>Numerical measure of how different two data objects </a:t>
            </a:r>
            <a:r>
              <a:rPr lang="en-US" altLang="en-US" sz="2400" dirty="0" smtClean="0"/>
              <a:t>are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 smtClean="0"/>
              <a:t>In some sense, the inverse of similarity: </a:t>
            </a:r>
            <a:r>
              <a:rPr lang="en-US" sz="2400" dirty="0" smtClean="0"/>
              <a:t> The </a:t>
            </a:r>
            <a:r>
              <a:rPr lang="en-US" altLang="en-US" sz="2400" dirty="0" smtClean="0"/>
              <a:t>lower, the more </a:t>
            </a:r>
            <a:r>
              <a:rPr lang="en-US" altLang="en-US" sz="2400" dirty="0"/>
              <a:t>alike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/>
              <a:t>Minimum dissimilarity is often </a:t>
            </a:r>
            <a:r>
              <a:rPr lang="en-US" altLang="en-US" sz="2400" dirty="0" smtClean="0"/>
              <a:t>0 </a:t>
            </a:r>
            <a:r>
              <a:rPr lang="en-US" altLang="en-US" sz="2400" dirty="0"/>
              <a:t>(i.e., completely </a:t>
            </a:r>
            <a:r>
              <a:rPr lang="en-US" altLang="en-US" sz="2400" dirty="0" smtClean="0"/>
              <a:t>similar)</a:t>
            </a:r>
            <a:endParaRPr lang="en-US" altLang="en-US" sz="2400" dirty="0"/>
          </a:p>
          <a:p>
            <a:pPr lvl="1">
              <a:spcBef>
                <a:spcPts val="1200"/>
              </a:spcBef>
            </a:pPr>
            <a:r>
              <a:rPr lang="en-US" altLang="en-US" sz="2400" dirty="0" smtClean="0"/>
              <a:t>Range [0, 1] or [0, ∞) , depending on the definition</a:t>
            </a:r>
            <a:endParaRPr lang="en-US" altLang="en-US" sz="2400" dirty="0"/>
          </a:p>
          <a:p>
            <a:pPr>
              <a:spcBef>
                <a:spcPts val="1200"/>
              </a:spcBef>
            </a:pPr>
            <a:r>
              <a:rPr lang="en-US" altLang="en-US" sz="2400" b="1" dirty="0"/>
              <a:t>Proximity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usually refers </a:t>
            </a:r>
            <a:r>
              <a:rPr lang="en-US" altLang="en-US" sz="2400" dirty="0"/>
              <a:t>to </a:t>
            </a:r>
            <a:r>
              <a:rPr lang="en-US" altLang="en-US" sz="2400" dirty="0" smtClean="0"/>
              <a:t>either </a:t>
            </a:r>
            <a:r>
              <a:rPr lang="en-US" altLang="en-US" sz="2400" dirty="0"/>
              <a:t>similarity or dissimilarity</a:t>
            </a:r>
          </a:p>
        </p:txBody>
      </p:sp>
    </p:spTree>
    <p:extLst>
      <p:ext uri="{BB962C8B-B14F-4D97-AF65-F5344CB8AC3E}">
        <p14:creationId xmlns:p14="http://schemas.microsoft.com/office/powerpoint/2010/main" val="254800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Data </a:t>
            </a:r>
            <a:r>
              <a:rPr lang="en-US" altLang="en-US" sz="4000" dirty="0"/>
              <a:t>Matrix and Dissimilarity Matrix</a:t>
            </a:r>
            <a:endParaRPr lang="en-US" altLang="en-US" sz="4000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262" y="1167897"/>
            <a:ext cx="7912728" cy="531664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 smtClean="0"/>
              <a:t>Data </a:t>
            </a:r>
            <a:r>
              <a:rPr lang="en-US" altLang="en-US" sz="2400" dirty="0"/>
              <a:t>matrix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 smtClean="0"/>
              <a:t>A data matrix of n </a:t>
            </a:r>
            <a:r>
              <a:rPr lang="en-US" altLang="en-US" sz="2400" dirty="0"/>
              <a:t>data points with </a:t>
            </a:r>
            <a:r>
              <a:rPr lang="en-US" altLang="en-US" sz="2400" i="1" dirty="0" smtClean="0"/>
              <a:t>l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dimensions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 smtClean="0"/>
              <a:t>Dissimilarity (distance) matrix</a:t>
            </a:r>
            <a:endParaRPr lang="en-US" altLang="en-US" sz="24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/>
              <a:t>n data points, but registers only the distance </a:t>
            </a:r>
            <a:r>
              <a:rPr lang="en-US" altLang="zh-CN" sz="2400" i="1" dirty="0">
                <a:ea typeface="SimSun" panose="02010600030101010101" pitchFamily="2" charset="-122"/>
              </a:rPr>
              <a:t>d</a:t>
            </a:r>
            <a:r>
              <a:rPr lang="en-US" altLang="zh-CN" sz="2400" dirty="0">
                <a:ea typeface="SimSun" panose="02010600030101010101" pitchFamily="2" charset="-122"/>
              </a:rPr>
              <a:t>(</a:t>
            </a:r>
            <a:r>
              <a:rPr lang="en-US" altLang="zh-CN" sz="2400" i="1" dirty="0" err="1">
                <a:ea typeface="SimSun" panose="02010600030101010101" pitchFamily="2" charset="-122"/>
              </a:rPr>
              <a:t>i</a:t>
            </a:r>
            <a:r>
              <a:rPr lang="en-US" altLang="zh-CN" sz="2400" i="1" dirty="0">
                <a:ea typeface="SimSun" panose="02010600030101010101" pitchFamily="2" charset="-122"/>
              </a:rPr>
              <a:t>, j</a:t>
            </a:r>
            <a:r>
              <a:rPr lang="en-US" altLang="zh-CN" sz="2400" dirty="0" smtClean="0">
                <a:ea typeface="SimSun" panose="02010600030101010101" pitchFamily="2" charset="-122"/>
              </a:rPr>
              <a:t>) (</a:t>
            </a:r>
            <a:r>
              <a:rPr lang="en-US" altLang="zh-CN" sz="2400" dirty="0">
                <a:ea typeface="SimSun" panose="02010600030101010101" pitchFamily="2" charset="-122"/>
              </a:rPr>
              <a:t>typically </a:t>
            </a:r>
            <a:r>
              <a:rPr lang="en-US" altLang="zh-CN" sz="2400" dirty="0" smtClean="0">
                <a:ea typeface="SimSun" panose="02010600030101010101" pitchFamily="2" charset="-122"/>
              </a:rPr>
              <a:t>metric)</a:t>
            </a:r>
            <a:endParaRPr lang="en-US" altLang="en-US" sz="24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 smtClean="0"/>
              <a:t>Usually symmetric, thus a </a:t>
            </a:r>
            <a:r>
              <a:rPr lang="en-US" altLang="en-US" sz="2400" dirty="0"/>
              <a:t>triangular matrix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altLang="zh-CN" sz="2400" dirty="0" smtClean="0">
                <a:solidFill>
                  <a:srgbClr val="FF0000"/>
                </a:solidFill>
                <a:ea typeface="SimSun" panose="02010600030101010101" pitchFamily="2" charset="-122"/>
              </a:rPr>
              <a:t>Distance </a:t>
            </a:r>
            <a:r>
              <a:rPr lang="en-US" altLang="zh-CN" sz="2400" dirty="0">
                <a:solidFill>
                  <a:srgbClr val="FF0000"/>
                </a:solidFill>
                <a:ea typeface="SimSun" panose="02010600030101010101" pitchFamily="2" charset="-122"/>
              </a:rPr>
              <a:t>functions </a:t>
            </a:r>
            <a:r>
              <a:rPr lang="en-US" altLang="zh-CN" sz="2400" dirty="0">
                <a:ea typeface="SimSun" panose="02010600030101010101" pitchFamily="2" charset="-122"/>
              </a:rPr>
              <a:t>are usually </a:t>
            </a:r>
            <a:r>
              <a:rPr lang="en-US" altLang="zh-CN" sz="2400" dirty="0" smtClean="0">
                <a:ea typeface="SimSun" panose="02010600030101010101" pitchFamily="2" charset="-122"/>
              </a:rPr>
              <a:t>different </a:t>
            </a:r>
            <a:r>
              <a:rPr lang="en-US" altLang="zh-CN" sz="2400" dirty="0">
                <a:ea typeface="SimSun" panose="02010600030101010101" pitchFamily="2" charset="-122"/>
              </a:rPr>
              <a:t>for </a:t>
            </a:r>
            <a:r>
              <a:rPr lang="en-US" altLang="zh-CN" sz="2400" dirty="0" smtClean="0">
                <a:ea typeface="SimSun" panose="02010600030101010101" pitchFamily="2" charset="-122"/>
              </a:rPr>
              <a:t>real, </a:t>
            </a:r>
            <a:r>
              <a:rPr lang="en-US" altLang="zh-CN" sz="2400" dirty="0" err="1">
                <a:ea typeface="SimSun" panose="02010600030101010101" pitchFamily="2" charset="-122"/>
              </a:rPr>
              <a:t>boolean</a:t>
            </a:r>
            <a:r>
              <a:rPr lang="en-US" altLang="zh-CN" sz="2400" dirty="0">
                <a:ea typeface="SimSun" panose="02010600030101010101" pitchFamily="2" charset="-122"/>
              </a:rPr>
              <a:t>, categorical, </a:t>
            </a:r>
            <a:r>
              <a:rPr lang="en-US" altLang="zh-CN" sz="2400" dirty="0" smtClean="0">
                <a:ea typeface="SimSun" panose="02010600030101010101" pitchFamily="2" charset="-122"/>
              </a:rPr>
              <a:t>ordinal, </a:t>
            </a:r>
            <a:r>
              <a:rPr lang="en-US" altLang="zh-CN" sz="2400" dirty="0">
                <a:ea typeface="SimSun" panose="02010600030101010101" pitchFamily="2" charset="-122"/>
              </a:rPr>
              <a:t>ratio, and vector </a:t>
            </a:r>
            <a:r>
              <a:rPr lang="en-US" altLang="zh-CN" sz="2400" dirty="0" smtClean="0">
                <a:ea typeface="SimSun" panose="02010600030101010101" pitchFamily="2" charset="-122"/>
              </a:rPr>
              <a:t>variables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altLang="zh-CN" sz="2400" dirty="0" smtClean="0">
                <a:ea typeface="SimSun" panose="02010600030101010101" pitchFamily="2" charset="-122"/>
              </a:rPr>
              <a:t>Weights can </a:t>
            </a:r>
            <a:r>
              <a:rPr lang="en-US" altLang="zh-CN" sz="2400" dirty="0">
                <a:ea typeface="SimSun" panose="02010600030101010101" pitchFamily="2" charset="-122"/>
              </a:rPr>
              <a:t>be associated with different variables based on applications and data semantics</a:t>
            </a:r>
            <a:endParaRPr lang="en-US" altLang="zh-CN" sz="2400" dirty="0">
              <a:ea typeface="SimSun" panose="02010600030101010101" pitchFamily="2" charset="-122"/>
              <a:sym typeface="Symbol" panose="05050102010706020507" pitchFamily="18" charset="2"/>
            </a:endParaRPr>
          </a:p>
          <a:p>
            <a:pPr lvl="1"/>
            <a:endParaRPr lang="en-US" altLang="en-US" sz="2400" dirty="0"/>
          </a:p>
        </p:txBody>
      </p:sp>
      <p:sp>
        <p:nvSpPr>
          <p:cNvPr id="2" name="Right Arrow 1"/>
          <p:cNvSpPr/>
          <p:nvPr/>
        </p:nvSpPr>
        <p:spPr>
          <a:xfrm>
            <a:off x="7427666" y="1762408"/>
            <a:ext cx="914400" cy="497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777763">
            <a:off x="7523431" y="3563671"/>
            <a:ext cx="769545" cy="52510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8233763" y="1190896"/>
          <a:ext cx="3529680" cy="213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0" name="Equation" r:id="rId4" imgW="1549080" imgH="939600" progId="Equation.DSMT4">
                  <p:embed/>
                </p:oleObj>
              </mc:Choice>
              <mc:Fallback>
                <p:oleObj name="Equation" r:id="rId4" imgW="15490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33763" y="1190896"/>
                        <a:ext cx="3529680" cy="2138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516938" y="3687751"/>
          <a:ext cx="3246505" cy="183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1" name="Equation" r:id="rId6" imgW="1612800" imgH="914400" progId="Equation.DSMT4">
                  <p:embed/>
                </p:oleObj>
              </mc:Choice>
              <mc:Fallback>
                <p:oleObj name="Equation" r:id="rId6" imgW="16128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16938" y="3687751"/>
                        <a:ext cx="3246505" cy="1837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7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dirty="0"/>
              <a:t>Standardizing Numeric Data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9138" y="1281967"/>
            <a:ext cx="10832123" cy="5282955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Z-score: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X: raw score to be standardized, </a:t>
            </a:r>
            <a:r>
              <a:rPr lang="el-GR" altLang="en-US" dirty="0">
                <a:latin typeface="Calibri" panose="020F0502020204030204" pitchFamily="34" charset="0"/>
                <a:cs typeface="Tahoma" panose="020B0604030504040204" pitchFamily="34" charset="0"/>
              </a:rPr>
              <a:t>μ</a:t>
            </a:r>
            <a:r>
              <a:rPr lang="en-US" altLang="en-US" dirty="0">
                <a:latin typeface="Calibri" panose="020F0502020204030204" pitchFamily="34" charset="0"/>
                <a:cs typeface="Tahoma" panose="020B0604030504040204" pitchFamily="34" charset="0"/>
              </a:rPr>
              <a:t>: mean of the population, </a:t>
            </a:r>
            <a:r>
              <a:rPr lang="el-GR" altLang="en-US" dirty="0">
                <a:latin typeface="Calibri" panose="020F0502020204030204" pitchFamily="34" charset="0"/>
                <a:cs typeface="Tahoma" panose="020B0604030504040204" pitchFamily="34" charset="0"/>
              </a:rPr>
              <a:t>σ</a:t>
            </a:r>
            <a:r>
              <a:rPr lang="en-US" altLang="en-US" dirty="0">
                <a:latin typeface="Calibri" panose="020F0502020204030204" pitchFamily="34" charset="0"/>
                <a:cs typeface="Tahoma" panose="020B0604030504040204" pitchFamily="34" charset="0"/>
              </a:rPr>
              <a:t>: standard deviation</a:t>
            </a:r>
            <a:endParaRPr lang="el-GR" altLang="en-US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the distance between the raw score and the population mean in units of the standard deviation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  <a:cs typeface="Tahoma" panose="020B0604030504040204" pitchFamily="34" charset="0"/>
              </a:rPr>
              <a:t>negative </a:t>
            </a:r>
            <a:r>
              <a:rPr lang="en-US" altLang="en-US" dirty="0">
                <a:latin typeface="Calibri" panose="020F0502020204030204" pitchFamily="34" charset="0"/>
              </a:rPr>
              <a:t>when the raw score is below the mean, “+” when above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An alternative way: Calculate the mean absolute deviation</a:t>
            </a:r>
          </a:p>
          <a:p>
            <a:pPr eaLnBrk="1" hangingPunct="1">
              <a:lnSpc>
                <a:spcPct val="110000"/>
              </a:lnSpc>
            </a:pPr>
            <a:endParaRPr lang="en-US" altLang="en-US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Calibri" panose="020F0502020204030204" pitchFamily="34" charset="0"/>
              </a:rPr>
              <a:t>where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standardized measure (</a:t>
            </a:r>
            <a:r>
              <a:rPr lang="en-US" altLang="en-US" i="1" dirty="0">
                <a:latin typeface="Calibri" panose="020F0502020204030204" pitchFamily="34" charset="0"/>
              </a:rPr>
              <a:t>z-score</a:t>
            </a:r>
            <a:r>
              <a:rPr lang="en-US" altLang="en-US" dirty="0">
                <a:latin typeface="Calibri" panose="020F0502020204030204" pitchFamily="34" charset="0"/>
              </a:rPr>
              <a:t>):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Using mean absolute deviation is more robust than using standard deviation </a:t>
            </a:r>
          </a:p>
        </p:txBody>
      </p:sp>
      <p:graphicFrame>
        <p:nvGraphicFramePr>
          <p:cNvPr id="593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535752"/>
              </p:ext>
            </p:extLst>
          </p:nvPr>
        </p:nvGraphicFramePr>
        <p:xfrm>
          <a:off x="2403231" y="4849813"/>
          <a:ext cx="2819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4" name="Equation" r:id="rId4" imgW="2374900" imgH="419100" progId="Equation.3">
                  <p:embed/>
                </p:oleObj>
              </mc:Choice>
              <mc:Fallback>
                <p:oleObj name="Equation" r:id="rId4" imgW="2374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231" y="4849813"/>
                        <a:ext cx="2819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40640"/>
              </p:ext>
            </p:extLst>
          </p:nvPr>
        </p:nvGraphicFramePr>
        <p:xfrm>
          <a:off x="3505200" y="4087814"/>
          <a:ext cx="53340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5" name="Equation" r:id="rId6" imgW="4343400" imgH="406400" progId="Equation.3">
                  <p:embed/>
                </p:oleObj>
              </mc:Choice>
              <mc:Fallback>
                <p:oleObj name="Equation" r:id="rId6" imgW="4343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87814"/>
                        <a:ext cx="53340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587556"/>
              </p:ext>
            </p:extLst>
          </p:nvPr>
        </p:nvGraphicFramePr>
        <p:xfrm>
          <a:off x="5791200" y="5274164"/>
          <a:ext cx="1905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6" name="Equation" r:id="rId8" imgW="1409088" imgH="660113" progId="Equation.3">
                  <p:embed/>
                </p:oleObj>
              </mc:Choice>
              <mc:Fallback>
                <p:oleObj name="Equation" r:id="rId8" imgW="1409088" imgH="6601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274164"/>
                        <a:ext cx="19050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505200" y="1303338"/>
          <a:ext cx="14097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7" name="Equation" r:id="rId10" imgW="952087" imgH="406224" progId="Equation.3">
                  <p:embed/>
                </p:oleObj>
              </mc:Choice>
              <mc:Fallback>
                <p:oleObj name="Equation" r:id="rId10" imgW="952087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303338"/>
                        <a:ext cx="14097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1664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4154" y="304800"/>
            <a:ext cx="11325886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Example: </a:t>
            </a:r>
            <a:r>
              <a:rPr lang="en-US" altLang="en-US" sz="4000" dirty="0" smtClean="0"/>
              <a:t>Data </a:t>
            </a:r>
            <a:r>
              <a:rPr lang="en-US" altLang="en-US" sz="4000" dirty="0"/>
              <a:t>Matrix and Dissimilarity Matrix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extLst/>
          </p:nvPr>
        </p:nvGraphicFramePr>
        <p:xfrm>
          <a:off x="5069021" y="1961582"/>
          <a:ext cx="2947987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8" name="Worksheet" r:id="rId4" imgW="1838249" imgH="857402" progId="Excel.Sheet.8">
                  <p:embed/>
                </p:oleObj>
              </mc:Choice>
              <mc:Fallback>
                <p:oleObj name="Worksheet" r:id="rId4" imgW="1838249" imgH="8574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021" y="1961582"/>
                        <a:ext cx="2947987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904715" y="3962401"/>
            <a:ext cx="6240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Dissimilarity Matrix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(by </a:t>
            </a:r>
            <a:r>
              <a:rPr lang="en-US" altLang="en-US" sz="2000" b="1" dirty="0">
                <a:solidFill>
                  <a:srgbClr val="FF0000"/>
                </a:solidFill>
              </a:rPr>
              <a:t>Euclidean Distance</a:t>
            </a:r>
            <a:r>
              <a:rPr lang="en-US" altLang="en-US" sz="2000" b="1" dirty="0">
                <a:solidFill>
                  <a:srgbClr val="333399"/>
                </a:solidFill>
              </a:rPr>
              <a:t>)</a:t>
            </a:r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>
            <p:extLst/>
          </p:nvPr>
        </p:nvGraphicFramePr>
        <p:xfrm>
          <a:off x="5069021" y="4417446"/>
          <a:ext cx="4906962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9" name="Worksheet" r:id="rId6" imgW="3057441" imgH="866747" progId="Excel.Sheet.8">
                  <p:embed/>
                </p:oleObj>
              </mc:Choice>
              <mc:Fallback>
                <p:oleObj name="Worksheet" r:id="rId6" imgW="3057441" imgH="86674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021" y="4417446"/>
                        <a:ext cx="4906962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904715" y="1325562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Data Matrix</a:t>
            </a:r>
          </a:p>
        </p:txBody>
      </p:sp>
      <p:graphicFrame>
        <p:nvGraphicFramePr>
          <p:cNvPr id="60424" name="Object 12"/>
          <p:cNvGraphicFramePr>
            <a:graphicFrameLocks noChangeAspect="1"/>
          </p:cNvGraphicFramePr>
          <p:nvPr>
            <p:extLst/>
          </p:nvPr>
        </p:nvGraphicFramePr>
        <p:xfrm>
          <a:off x="398352" y="1282574"/>
          <a:ext cx="4209862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0" name="SmartDraw" r:id="rId8" imgW="4379976" imgH="5551932" progId="SmartDraw.2">
                  <p:embed/>
                </p:oleObj>
              </mc:Choice>
              <mc:Fallback>
                <p:oleObj name="SmartDraw" r:id="rId8" imgW="4379976" imgH="5551932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52" y="1282574"/>
                        <a:ext cx="4209862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2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97941" y="228600"/>
            <a:ext cx="11117655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Distance on Numeric Data: </a:t>
            </a:r>
            <a:r>
              <a:rPr lang="en-US" altLang="en-US" sz="4000" dirty="0" err="1"/>
              <a:t>Minkowski</a:t>
            </a:r>
            <a:r>
              <a:rPr lang="en-US" altLang="en-US" sz="4000" dirty="0"/>
              <a:t> Distance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55" y="1119617"/>
            <a:ext cx="10420539" cy="5426044"/>
          </a:xfrm>
        </p:spPr>
        <p:txBody>
          <a:bodyPr/>
          <a:lstStyle/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err="1">
                <a:solidFill>
                  <a:srgbClr val="FF0000"/>
                </a:solidFill>
              </a:rPr>
              <a:t>Minkowski</a:t>
            </a:r>
            <a:r>
              <a:rPr lang="en-US" altLang="en-US" sz="2400" dirty="0">
                <a:solidFill>
                  <a:srgbClr val="FF0000"/>
                </a:solidFill>
              </a:rPr>
              <a:t> distance</a:t>
            </a:r>
            <a:r>
              <a:rPr lang="en-US" altLang="en-US" sz="2400" dirty="0"/>
              <a:t>: A popular distance measure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2400" dirty="0"/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/>
              <a:t>where  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= (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i1</a:t>
            </a:r>
            <a:r>
              <a:rPr lang="en-US" altLang="en-US" sz="2400" dirty="0"/>
              <a:t>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i2</a:t>
            </a:r>
            <a:r>
              <a:rPr lang="en-US" altLang="en-US" sz="2400" dirty="0"/>
              <a:t>, …, </a:t>
            </a:r>
            <a:r>
              <a:rPr lang="en-US" altLang="en-US" sz="2400" i="1" dirty="0" err="1" smtClean="0"/>
              <a:t>x</a:t>
            </a:r>
            <a:r>
              <a:rPr lang="en-US" altLang="en-US" sz="2400" baseline="-25000" dirty="0" err="1" smtClean="0"/>
              <a:t>il</a:t>
            </a:r>
            <a:r>
              <a:rPr lang="en-US" altLang="en-US" sz="2400" dirty="0" smtClean="0"/>
              <a:t>) </a:t>
            </a:r>
            <a:r>
              <a:rPr lang="en-US" altLang="en-US" sz="2400" dirty="0"/>
              <a:t>and</a:t>
            </a:r>
            <a:r>
              <a:rPr lang="en-US" altLang="en-US" sz="2400" i="1" dirty="0"/>
              <a:t> j</a:t>
            </a:r>
            <a:r>
              <a:rPr lang="en-US" altLang="en-US" sz="2400" dirty="0"/>
              <a:t> = (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j1</a:t>
            </a:r>
            <a:r>
              <a:rPr lang="en-US" altLang="en-US" sz="2400" dirty="0"/>
              <a:t>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j2</a:t>
            </a:r>
            <a:r>
              <a:rPr lang="en-US" altLang="en-US" sz="2400" dirty="0"/>
              <a:t>, …, </a:t>
            </a:r>
            <a:r>
              <a:rPr lang="en-US" altLang="en-US" sz="2400" i="1" dirty="0" err="1" smtClean="0"/>
              <a:t>x</a:t>
            </a:r>
            <a:r>
              <a:rPr lang="en-US" altLang="en-US" sz="2400" baseline="-25000" dirty="0" err="1" smtClean="0"/>
              <a:t>jl</a:t>
            </a:r>
            <a:r>
              <a:rPr lang="en-US" altLang="en-US" sz="2400" dirty="0" smtClean="0"/>
              <a:t>) </a:t>
            </a:r>
            <a:r>
              <a:rPr lang="en-US" altLang="en-US" sz="2400" dirty="0"/>
              <a:t>are two </a:t>
            </a:r>
            <a:r>
              <a:rPr lang="en-US" altLang="en-US" sz="2400" i="1" dirty="0" smtClean="0"/>
              <a:t>l</a:t>
            </a:r>
            <a:r>
              <a:rPr lang="en-US" altLang="en-US" sz="2400" dirty="0" smtClean="0"/>
              <a:t>-dimensional </a:t>
            </a:r>
            <a:r>
              <a:rPr lang="en-US" altLang="en-US" sz="2400" dirty="0"/>
              <a:t>data objects, and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is the order (the distance so defined is also called </a:t>
            </a:r>
            <a:r>
              <a:rPr lang="en-US" altLang="en-US" sz="2400" dirty="0" smtClean="0"/>
              <a:t>L-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norm)</a:t>
            </a:r>
          </a:p>
          <a:p>
            <a:pPr marL="381000" indent="-381000">
              <a:spcAft>
                <a:spcPts val="600"/>
              </a:spcAft>
            </a:pPr>
            <a:r>
              <a:rPr lang="en-US" altLang="en-US" sz="2400" dirty="0" smtClean="0"/>
              <a:t>Properties</a:t>
            </a:r>
            <a:endParaRPr lang="en-US" altLang="en-US" sz="2400" dirty="0"/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d(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, j) </a:t>
            </a:r>
            <a:r>
              <a:rPr lang="en-US" altLang="en-US" sz="2400" dirty="0">
                <a:sym typeface="Symbol" panose="05050102010706020507" pitchFamily="18" charset="2"/>
              </a:rPr>
              <a:t>&gt; 0 if </a:t>
            </a:r>
            <a:r>
              <a:rPr lang="en-US" altLang="en-US" sz="2400" dirty="0" err="1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cs typeface="Tahoma" panose="020B0604030504040204" pitchFamily="34" charset="0"/>
                <a:sym typeface="Symbol" panose="05050102010706020507" pitchFamily="18" charset="2"/>
              </a:rPr>
              <a:t>≠ j</a:t>
            </a:r>
            <a:r>
              <a:rPr lang="en-US" altLang="en-US" sz="2400" dirty="0">
                <a:cs typeface="Tahoma" panose="020B0604030504040204" pitchFamily="34" charset="0"/>
              </a:rPr>
              <a:t>, and </a:t>
            </a:r>
            <a:r>
              <a:rPr lang="en-US" altLang="en-US" sz="2400" dirty="0"/>
              <a:t>d(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= 0 </a:t>
            </a:r>
            <a:r>
              <a:rPr lang="en-US" altLang="en-US" sz="2400" dirty="0"/>
              <a:t>(</a:t>
            </a:r>
            <a:r>
              <a:rPr lang="en-US" altLang="en-US" sz="2400" dirty="0" smtClean="0"/>
              <a:t>Positivity)</a:t>
            </a:r>
            <a:endParaRPr lang="en-US" altLang="en-US" sz="2400" dirty="0"/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d(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, j) </a:t>
            </a:r>
            <a:r>
              <a:rPr lang="en-US" altLang="en-US" sz="2400" dirty="0">
                <a:sym typeface="Symbol" panose="05050102010706020507" pitchFamily="18" charset="2"/>
              </a:rPr>
              <a:t>= </a:t>
            </a:r>
            <a:r>
              <a:rPr lang="en-US" altLang="en-US" sz="2400" dirty="0"/>
              <a:t>d(j,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</a:t>
            </a:r>
            <a:r>
              <a:rPr lang="en-US" altLang="en-US" sz="2400" i="1" dirty="0"/>
              <a:t>  </a:t>
            </a:r>
            <a:r>
              <a:rPr lang="en-US" altLang="en-US" sz="2400" dirty="0"/>
              <a:t>(Symmetry)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d(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, j) </a:t>
            </a:r>
            <a:r>
              <a:rPr lang="en-US" altLang="en-US" sz="2400" dirty="0">
                <a:sym typeface="Symbol" panose="05050102010706020507" pitchFamily="18" charset="2"/>
              </a:rPr>
              <a:t> </a:t>
            </a:r>
            <a:r>
              <a:rPr lang="en-US" altLang="en-US" sz="2400" dirty="0"/>
              <a:t>d(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, k) </a:t>
            </a:r>
            <a:r>
              <a:rPr lang="en-US" altLang="en-US" sz="2400" dirty="0">
                <a:sym typeface="Symbol" panose="05050102010706020507" pitchFamily="18" charset="2"/>
              </a:rPr>
              <a:t>+ </a:t>
            </a:r>
            <a:r>
              <a:rPr lang="en-US" altLang="en-US" sz="2400" dirty="0"/>
              <a:t>d(k, j)</a:t>
            </a:r>
            <a:r>
              <a:rPr lang="en-US" altLang="en-US" sz="2400" i="1" dirty="0"/>
              <a:t>  </a:t>
            </a:r>
            <a:r>
              <a:rPr lang="en-US" altLang="en-US" sz="2400" dirty="0"/>
              <a:t>(Triangle Inequality)</a:t>
            </a:r>
            <a:endParaRPr lang="en-US" altLang="en-US" sz="2400" i="1" dirty="0"/>
          </a:p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A distance that satisfies these properties is a </a:t>
            </a:r>
            <a:r>
              <a:rPr lang="en-US" altLang="en-US" sz="2400" dirty="0" smtClean="0">
                <a:solidFill>
                  <a:srgbClr val="FF0000"/>
                </a:solidFill>
              </a:rPr>
              <a:t>metric</a:t>
            </a:r>
          </a:p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Note:  There are nonmetric dissimilarities, e.g., set differences</a:t>
            </a:r>
            <a:endParaRPr lang="en-US" alt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197976" y="1550715"/>
          <a:ext cx="6481586" cy="624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Equation" r:id="rId4" imgW="3162240" imgH="304560" progId="Equation.DSMT4">
                  <p:embed/>
                </p:oleObj>
              </mc:Choice>
              <mc:Fallback>
                <p:oleObj name="Equation" r:id="rId4" imgW="31622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7976" y="1550715"/>
                        <a:ext cx="6481586" cy="624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50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Special Cases of </a:t>
            </a:r>
            <a:r>
              <a:rPr lang="en-US" altLang="en-US" sz="4000" dirty="0" err="1"/>
              <a:t>Minkowski</a:t>
            </a:r>
            <a:r>
              <a:rPr lang="en-US" altLang="en-US" sz="4000" dirty="0"/>
              <a:t> Distance</a:t>
            </a:r>
            <a:endParaRPr lang="en-US" altLang="en-US" sz="5400" dirty="0" smtClean="0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795" y="1295400"/>
            <a:ext cx="10465807" cy="4055122"/>
          </a:xfrm>
        </p:spPr>
        <p:txBody>
          <a:bodyPr/>
          <a:lstStyle/>
          <a:p>
            <a:r>
              <a:rPr lang="en-US" alt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= 1: </a:t>
            </a:r>
            <a:r>
              <a:rPr lang="en-US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(L</a:t>
            </a:r>
            <a:r>
              <a:rPr lang="en-US" altLang="en-US" baseline="-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norm) </a:t>
            </a:r>
            <a:r>
              <a:rPr lang="en-US" altLang="en-US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Manhattan (or city block)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distance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E.g., the Hamming distance: the number of bits that are different between two binary vectors</a:t>
            </a:r>
          </a:p>
          <a:p>
            <a:pPr marL="0" indent="0" eaLnBrk="1" hangingPunct="1">
              <a:buNone/>
            </a:pPr>
            <a:endParaRPr lang="en-US" altLang="en-US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= 2:  (L</a:t>
            </a:r>
            <a:r>
              <a:rPr lang="en-US" altLang="en-US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norm)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Euclidean distance</a:t>
            </a:r>
          </a:p>
          <a:p>
            <a:pPr lvl="4" eaLnBrk="1" hangingPunct="1"/>
            <a:endParaRPr lang="en-US" altLang="en-US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en-US" alt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altLang="en-US" baseline="-30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en-US" altLang="en-US" baseline="-30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norm, L</a:t>
            </a:r>
            <a:r>
              <a:rPr lang="en-US" altLang="en-US" baseline="-30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altLang="en-US" baseline="-30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norm)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“supremum” </a:t>
            </a:r>
            <a:r>
              <a:rPr lang="en-US" altLang="en-US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distance</a:t>
            </a: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maximum difference between any component (attribute) of the vectors</a:t>
            </a:r>
          </a:p>
          <a:p>
            <a:pPr lvl="1" eaLnBrk="1" hangingPunct="1"/>
            <a:endParaRPr lang="en-US" alt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743325" y="2289175"/>
          <a:ext cx="57007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1" name="Equation" r:id="rId4" imgW="2781000" imgH="241200" progId="Equation.DSMT4">
                  <p:embed/>
                </p:oleObj>
              </mc:Choice>
              <mc:Fallback>
                <p:oleObj name="Equation" r:id="rId4" imgW="2781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3325" y="2289175"/>
                        <a:ext cx="5700713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8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2757488" y="3552497"/>
          <a:ext cx="7956550" cy="689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2" name="Equation" r:id="rId6" imgW="3124080" imgH="304560" progId="Equation.DSMT4">
                  <p:embed/>
                </p:oleObj>
              </mc:Choice>
              <mc:Fallback>
                <p:oleObj name="Equation" r:id="rId6" imgW="31240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57488" y="3552497"/>
                        <a:ext cx="7956550" cy="689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4085" y="5350522"/>
            <a:ext cx="9774517" cy="6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9821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-254670" y="232610"/>
            <a:ext cx="12777537" cy="6858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z="3600" dirty="0" smtClean="0"/>
              <a:t>Types </a:t>
            </a:r>
            <a:r>
              <a:rPr lang="en-US" altLang="en-US" sz="3600" dirty="0"/>
              <a:t>of Data </a:t>
            </a:r>
            <a:r>
              <a:rPr lang="en-US" altLang="en-US" sz="3600" dirty="0" smtClean="0"/>
              <a:t>Sets: (4) </a:t>
            </a:r>
            <a:r>
              <a:rPr lang="en-US" altLang="en-US" sz="3600" dirty="0">
                <a:cs typeface="Times New Roman" panose="02020603050405020304" pitchFamily="18" charset="0"/>
              </a:rPr>
              <a:t>Spatial, image and multimedia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Data</a:t>
            </a:r>
            <a:endParaRPr lang="en-US" altLang="en-US" sz="3600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664" y="1204996"/>
            <a:ext cx="3530325" cy="3696527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Spatial </a:t>
            </a:r>
            <a:r>
              <a:rPr lang="en-US" altLang="en-US" sz="2400" dirty="0">
                <a:cs typeface="Times New Roman" panose="02020603050405020304" pitchFamily="18" charset="0"/>
              </a:rPr>
              <a:t>data: maps</a:t>
            </a:r>
          </a:p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Image </a:t>
            </a:r>
            <a:r>
              <a:rPr lang="en-US" altLang="en-US" sz="2400" dirty="0">
                <a:cs typeface="Times New Roman" panose="02020603050405020304" pitchFamily="18" charset="0"/>
              </a:rPr>
              <a:t>data: </a:t>
            </a:r>
          </a:p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Video data:</a:t>
            </a:r>
          </a:p>
        </p:txBody>
      </p:sp>
      <p:pic>
        <p:nvPicPr>
          <p:cNvPr id="36866" name="Picture 2" descr="https://learn.arcgis.com/en/arcgis-book/images/ch5/05-fig-5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86" y="1204996"/>
            <a:ext cx="53054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nda.membershipsoftware.org/files/iStock_000032315954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05" y="1913020"/>
            <a:ext cx="4677193" cy="311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Example: </a:t>
            </a:r>
            <a:r>
              <a:rPr lang="en-US" altLang="en-US" dirty="0" err="1" smtClean="0"/>
              <a:t>Minkowski</a:t>
            </a:r>
            <a:r>
              <a:rPr lang="en-US" altLang="en-US" dirty="0" smtClean="0"/>
              <a:t> Distance at Special Cases</a:t>
            </a:r>
          </a:p>
        </p:txBody>
      </p:sp>
      <p:graphicFrame>
        <p:nvGraphicFramePr>
          <p:cNvPr id="63493" name="Object 4"/>
          <p:cNvGraphicFramePr>
            <a:graphicFrameLocks noChangeAspect="1"/>
          </p:cNvGraphicFramePr>
          <p:nvPr>
            <p:extLst/>
          </p:nvPr>
        </p:nvGraphicFramePr>
        <p:xfrm>
          <a:off x="1238179" y="1295399"/>
          <a:ext cx="2962275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8" name="Worksheet" r:id="rId4" imgW="1838249" imgH="819302" progId="Excel.Sheet.8">
                  <p:embed/>
                </p:oleObj>
              </mc:Choice>
              <mc:Fallback>
                <p:oleObj name="Worksheet" r:id="rId4" imgW="1838249" imgH="8193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179" y="1295399"/>
                        <a:ext cx="2962275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5"/>
          <p:cNvGraphicFramePr>
            <a:graphicFrameLocks noChangeAspect="1"/>
          </p:cNvGraphicFramePr>
          <p:nvPr/>
        </p:nvGraphicFramePr>
        <p:xfrm>
          <a:off x="5334000" y="1600200"/>
          <a:ext cx="494823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9" name="Worksheet" r:id="rId6" imgW="3057449" imgH="819302" progId="Excel.Sheet.8">
                  <p:embed/>
                </p:oleObj>
              </mc:Choice>
              <mc:Fallback>
                <p:oleObj name="Worksheet" r:id="rId6" imgW="3057449" imgH="8193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00200"/>
                        <a:ext cx="4948238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6"/>
          <p:cNvGraphicFramePr>
            <a:graphicFrameLocks noChangeAspect="1"/>
          </p:cNvGraphicFramePr>
          <p:nvPr/>
        </p:nvGraphicFramePr>
        <p:xfrm>
          <a:off x="5334000" y="3429000"/>
          <a:ext cx="494823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0" name="Worksheet" r:id="rId8" imgW="3057449" imgH="819302" progId="Excel.Sheet.8">
                  <p:embed/>
                </p:oleObj>
              </mc:Choice>
              <mc:Fallback>
                <p:oleObj name="Worksheet" r:id="rId8" imgW="3057449" imgH="8193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29000"/>
                        <a:ext cx="4948238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7"/>
          <p:cNvGraphicFramePr>
            <a:graphicFrameLocks noChangeAspect="1"/>
          </p:cNvGraphicFramePr>
          <p:nvPr/>
        </p:nvGraphicFramePr>
        <p:xfrm>
          <a:off x="5334000" y="5254626"/>
          <a:ext cx="4872038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1" name="Worksheet" r:id="rId10" imgW="3057449" imgH="838200" progId="Excel.Sheet.8">
                  <p:embed/>
                </p:oleObj>
              </mc:Choice>
              <mc:Fallback>
                <p:oleObj name="Worksheet" r:id="rId10" imgW="3057449" imgH="838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254626"/>
                        <a:ext cx="4872038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Rectangle 16"/>
          <p:cNvSpPr>
            <a:spLocks noChangeArrowheads="1"/>
          </p:cNvSpPr>
          <p:nvPr/>
        </p:nvSpPr>
        <p:spPr bwMode="auto">
          <a:xfrm>
            <a:off x="5249339" y="1175542"/>
            <a:ext cx="2576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Manhattan (L</a:t>
            </a:r>
            <a:r>
              <a:rPr lang="en-US" altLang="en-US" sz="2400" b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63498" name="Rectangle 17"/>
          <p:cNvSpPr>
            <a:spLocks noChangeArrowheads="1"/>
          </p:cNvSpPr>
          <p:nvPr/>
        </p:nvSpPr>
        <p:spPr bwMode="auto">
          <a:xfrm>
            <a:off x="5285551" y="3018135"/>
            <a:ext cx="1912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Euclidean (L</a:t>
            </a:r>
            <a:r>
              <a:rPr lang="en-US" altLang="en-US" sz="2400" b="1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63499" name="Rectangle 18"/>
          <p:cNvSpPr>
            <a:spLocks noChangeArrowheads="1"/>
          </p:cNvSpPr>
          <p:nvPr/>
        </p:nvSpPr>
        <p:spPr bwMode="auto">
          <a:xfrm>
            <a:off x="5285551" y="4802014"/>
            <a:ext cx="2189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Supremum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US" altLang="en-US" sz="2400" b="1" dirty="0" smtClean="0">
                <a:latin typeface="+mn-lt"/>
                <a:cs typeface="Times New Roman" panose="02020603050405020304" pitchFamily="18" charset="0"/>
              </a:rPr>
              <a:t>L</a:t>
            </a:r>
            <a:r>
              <a:rPr lang="en-US" altLang="en-US" sz="2400" b="1" baseline="-30000" dirty="0" smtClean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altLang="en-US" sz="2400" b="1" dirty="0" smtClean="0">
                <a:latin typeface="+mn-lt"/>
                <a:cs typeface="Times New Roman" panose="02020603050405020304" pitchFamily="18" charset="0"/>
              </a:rPr>
              <a:t>) </a:t>
            </a:r>
            <a:endParaRPr lang="en-US" altLang="en-US" sz="2400" b="1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63500" name="Object 19"/>
          <p:cNvGraphicFramePr>
            <a:graphicFrameLocks noChangeAspect="1"/>
          </p:cNvGraphicFramePr>
          <p:nvPr>
            <p:extLst/>
          </p:nvPr>
        </p:nvGraphicFramePr>
        <p:xfrm>
          <a:off x="642796" y="2819400"/>
          <a:ext cx="4153043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2" name="SmartDraw" r:id="rId12" imgW="4379976" imgH="5551932" progId="SmartDraw.2">
                  <p:embed/>
                </p:oleObj>
              </mc:Choice>
              <mc:Fallback>
                <p:oleObj name="SmartDraw" r:id="rId12" imgW="4379976" imgH="5551932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96" y="2819400"/>
                        <a:ext cx="4153043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4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Proximity Measure for Binary Attributes</a:t>
            </a:r>
            <a:endParaRPr lang="en-US" altLang="en-US" sz="4000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261" y="988978"/>
            <a:ext cx="7161291" cy="49863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 dirty="0" smtClean="0">
                <a:latin typeface="Calibri" panose="020F0502020204030204" pitchFamily="34" charset="0"/>
              </a:rPr>
              <a:t>A </a:t>
            </a:r>
            <a:r>
              <a:rPr lang="en-US" altLang="en-US" sz="2400" dirty="0">
                <a:latin typeface="Calibri" panose="020F0502020204030204" pitchFamily="34" charset="0"/>
              </a:rPr>
              <a:t>contingency table for binary data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 smtClean="0">
                <a:latin typeface="Calibri" panose="020F0502020204030204" pitchFamily="34" charset="0"/>
              </a:rPr>
              <a:t>Distance </a:t>
            </a:r>
            <a:r>
              <a:rPr lang="en-US" altLang="en-US" sz="2400" dirty="0">
                <a:latin typeface="Calibri" panose="020F0502020204030204" pitchFamily="34" charset="0"/>
              </a:rPr>
              <a:t>measure for symmetric binary variables: </a:t>
            </a:r>
            <a:endParaRPr lang="en-US" altLang="en-US" sz="24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 smtClean="0">
                <a:latin typeface="Calibri" panose="020F0502020204030204" pitchFamily="34" charset="0"/>
              </a:rPr>
              <a:t>Distance </a:t>
            </a:r>
            <a:r>
              <a:rPr lang="en-US" altLang="en-US" sz="2400" dirty="0">
                <a:latin typeface="Calibri" panose="020F0502020204030204" pitchFamily="34" charset="0"/>
              </a:rPr>
              <a:t>measure for asymmetric binary variables: </a:t>
            </a:r>
          </a:p>
          <a:p>
            <a:pPr>
              <a:lnSpc>
                <a:spcPct val="150000"/>
              </a:lnSpc>
            </a:pPr>
            <a:r>
              <a:rPr lang="en-US" altLang="en-US" sz="2400" dirty="0" err="1">
                <a:latin typeface="Calibri" panose="020F0502020204030204" pitchFamily="34" charset="0"/>
              </a:rPr>
              <a:t>Jaccard</a:t>
            </a:r>
            <a:r>
              <a:rPr lang="en-US" altLang="en-US" sz="2400" dirty="0">
                <a:latin typeface="Calibri" panose="020F0502020204030204" pitchFamily="34" charset="0"/>
              </a:rPr>
              <a:t> coefficient (</a:t>
            </a:r>
            <a:r>
              <a:rPr lang="en-US" altLang="en-US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similarity</a:t>
            </a:r>
            <a:r>
              <a:rPr lang="en-US" altLang="en-US" sz="2400" dirty="0">
                <a:latin typeface="Calibri" panose="020F0502020204030204" pitchFamily="34" charset="0"/>
              </a:rPr>
              <a:t> measure for </a:t>
            </a:r>
            <a:r>
              <a:rPr lang="en-US" altLang="en-US" sz="2400" i="1" dirty="0">
                <a:latin typeface="Calibri" panose="020F0502020204030204" pitchFamily="34" charset="0"/>
              </a:rPr>
              <a:t>asymmetric </a:t>
            </a:r>
            <a:r>
              <a:rPr lang="en-US" altLang="en-US" sz="2400" dirty="0">
                <a:latin typeface="Calibri" panose="020F0502020204030204" pitchFamily="34" charset="0"/>
              </a:rPr>
              <a:t>binary variables): </a:t>
            </a:r>
            <a:endParaRPr lang="en-US" altLang="en-US" sz="24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Note: </a:t>
            </a:r>
            <a:r>
              <a:rPr lang="en-US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Jaccard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coefficient is the same as “coherence</a:t>
            </a: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”: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36" descr="eqcontingenc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82" y="1738070"/>
            <a:ext cx="3962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711200" y="2147889"/>
            <a:ext cx="963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Object </a:t>
            </a:r>
            <a:r>
              <a:rPr lang="en-US" altLang="en-US" sz="1800" i="1" dirty="0" err="1">
                <a:solidFill>
                  <a:srgbClr val="000000"/>
                </a:solidFill>
              </a:rPr>
              <a:t>i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3307484" y="1461455"/>
            <a:ext cx="976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Object </a:t>
            </a:r>
            <a:r>
              <a:rPr lang="en-US" altLang="en-US" sz="1800" i="1" dirty="0">
                <a:solidFill>
                  <a:srgbClr val="000000"/>
                </a:solidFill>
              </a:rPr>
              <a:t>j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8" name="Picture 30" descr="eqbinarysy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479" y="2602463"/>
            <a:ext cx="3429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eqbinaryasy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877" y="3466361"/>
            <a:ext cx="2971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eqjacca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12" y="4623901"/>
            <a:ext cx="434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" descr="eqcohere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2507" y="5848936"/>
            <a:ext cx="8305800" cy="73183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17188" y="5472920"/>
            <a:ext cx="4362730" cy="384721"/>
          </a:xfrm>
          <a:prstGeom prst="rect">
            <a:avLst/>
          </a:prstGeom>
          <a:solidFill>
            <a:srgbClr val="F0CDB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(a concept discussed in Pattern Discovery)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35119" y="175475"/>
            <a:ext cx="12282535" cy="762000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Example: Dissimilarity </a:t>
            </a:r>
            <a:r>
              <a:rPr lang="en-US" altLang="en-US" sz="3600" dirty="0"/>
              <a:t>between </a:t>
            </a:r>
            <a:r>
              <a:rPr lang="en-US" altLang="en-US" sz="3600" dirty="0" smtClean="0"/>
              <a:t>Asymmetric Binary </a:t>
            </a:r>
            <a:r>
              <a:rPr lang="en-US" altLang="en-US" sz="3600" dirty="0"/>
              <a:t>Variables</a:t>
            </a:r>
            <a:endParaRPr lang="en-US" altLang="en-US" sz="3600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46" y="2519143"/>
            <a:ext cx="10221362" cy="54503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 smtClean="0"/>
              <a:t>Gender </a:t>
            </a:r>
            <a:r>
              <a:rPr lang="en-US" altLang="en-US" sz="2400" dirty="0"/>
              <a:t>is a symmetric </a:t>
            </a:r>
            <a:r>
              <a:rPr lang="en-US" altLang="en-US" sz="2400" dirty="0" smtClean="0"/>
              <a:t>attribute (not counted in)</a:t>
            </a:r>
            <a:endParaRPr lang="en-US" altLang="en-US" sz="2400" dirty="0"/>
          </a:p>
          <a:p>
            <a:pPr>
              <a:spcAft>
                <a:spcPts val="600"/>
              </a:spcAft>
            </a:pPr>
            <a:r>
              <a:rPr lang="en-US" altLang="en-US" sz="2400" dirty="0"/>
              <a:t>The remaining attributes are asymmetric binary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Let the values Y and P be 1, and the value N </a:t>
            </a:r>
            <a:r>
              <a:rPr lang="en-US" altLang="en-US" sz="2400" dirty="0" smtClean="0"/>
              <a:t>be 0</a:t>
            </a:r>
            <a:endParaRPr lang="en-US" altLang="en-US" sz="2400" dirty="0"/>
          </a:p>
          <a:p>
            <a:pPr>
              <a:spcAft>
                <a:spcPts val="600"/>
              </a:spcAft>
            </a:pPr>
            <a:r>
              <a:rPr lang="en-US" altLang="en-US" sz="2400" dirty="0" smtClean="0">
                <a:latin typeface="Calibri" panose="020F0502020204030204" pitchFamily="34" charset="0"/>
              </a:rPr>
              <a:t>Distance: </a:t>
            </a:r>
            <a:endParaRPr lang="en-US" altLang="en-US" sz="24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593348" y="1230530"/>
          <a:ext cx="7368398" cy="1410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" name="Document" r:id="rId4" imgW="6819900" imgH="1475232" progId="Word.Document.8">
                  <p:embed/>
                </p:oleObj>
              </mc:Choice>
              <mc:Fallback>
                <p:oleObj name="Document" r:id="rId4" imgW="6819900" imgH="14752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348" y="1230530"/>
                        <a:ext cx="7368398" cy="1410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1465979" y="4780228"/>
          <a:ext cx="4448769" cy="1796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1" name="Equation" r:id="rId6" imgW="2019300" imgH="1219200" progId="Equation.3">
                  <p:embed/>
                </p:oleObj>
              </mc:Choice>
              <mc:Fallback>
                <p:oleObj name="Equation" r:id="rId6" imgW="2019300" imgH="1219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979" y="4780228"/>
                        <a:ext cx="4448769" cy="1796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875817" y="1409724"/>
          <a:ext cx="2118512" cy="152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∑</a:t>
                      </a:r>
                      <a:r>
                        <a:rPr lang="en-US" baseline="-25000" dirty="0" smtClean="0"/>
                        <a:t>row</a:t>
                      </a:r>
                      <a:endParaRPr 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∑</a:t>
                      </a:r>
                      <a:r>
                        <a:rPr lang="en-US" baseline="-25000" dirty="0" smtClean="0"/>
                        <a:t>col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92408" y="1935889"/>
            <a:ext cx="615636" cy="3847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55521" y="1038169"/>
            <a:ext cx="783048" cy="3847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Mary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8061080" y="3250594"/>
          <a:ext cx="2118512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0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∑</a:t>
                      </a:r>
                      <a:r>
                        <a:rPr lang="en-US" baseline="-25000" dirty="0" smtClean="0"/>
                        <a:t>row</a:t>
                      </a:r>
                      <a:endParaRPr 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∑</a:t>
                      </a:r>
                      <a:r>
                        <a:rPr lang="en-US" baseline="-25000" dirty="0" smtClean="0"/>
                        <a:t>col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00226" y="2934303"/>
            <a:ext cx="783048" cy="3847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Jim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718857" y="5117239"/>
          <a:ext cx="2118512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3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∑</a:t>
                      </a:r>
                      <a:r>
                        <a:rPr lang="en-US" baseline="-25000" dirty="0" smtClean="0"/>
                        <a:t>row</a:t>
                      </a:r>
                      <a:endParaRPr 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∑</a:t>
                      </a:r>
                      <a:r>
                        <a:rPr lang="en-US" baseline="-25000" dirty="0" smtClean="0"/>
                        <a:t>col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03221" y="5833374"/>
            <a:ext cx="615636" cy="3847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Jim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90462" y="4780228"/>
            <a:ext cx="783048" cy="3847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Mary</a:t>
            </a:r>
            <a:endParaRPr lang="en-US" dirty="0"/>
          </a:p>
        </p:txBody>
      </p:sp>
      <p:pic>
        <p:nvPicPr>
          <p:cNvPr id="14" name="Picture 31" descr="eqbinaryasy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03" y="4093911"/>
            <a:ext cx="2971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74168" y="3901551"/>
            <a:ext cx="615636" cy="3847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Proximity </a:t>
            </a:r>
            <a:r>
              <a:rPr lang="en-US" altLang="en-US" sz="4000" dirty="0"/>
              <a:t>Measure for </a:t>
            </a:r>
            <a:r>
              <a:rPr lang="en-US" altLang="en-US" sz="4000" dirty="0" smtClean="0"/>
              <a:t>Categorical Attributes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690" y="1233409"/>
            <a:ext cx="9415237" cy="545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 dirty="0" smtClean="0"/>
              <a:t>Categorical data, also called nominal attributes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 smtClean="0"/>
              <a:t> Example:  Color (red</a:t>
            </a:r>
            <a:r>
              <a:rPr lang="en-US" altLang="en-US" sz="2400" dirty="0"/>
              <a:t>, yellow, blue, </a:t>
            </a:r>
            <a:r>
              <a:rPr lang="en-US" altLang="en-US" sz="2400" dirty="0" smtClean="0"/>
              <a:t>green), profession, etc.  </a:t>
            </a:r>
            <a:endParaRPr lang="en-US" altLang="en-US" sz="2400" dirty="0"/>
          </a:p>
          <a:p>
            <a:pPr>
              <a:lnSpc>
                <a:spcPct val="150000"/>
              </a:lnSpc>
            </a:pPr>
            <a:r>
              <a:rPr lang="en-US" altLang="en-US" sz="2400" u="sng" dirty="0"/>
              <a:t>Method 1</a:t>
            </a:r>
            <a:r>
              <a:rPr lang="en-US" altLang="en-US" sz="2400" dirty="0"/>
              <a:t>: Simple matching</a:t>
            </a:r>
            <a:endParaRPr lang="en-US" altLang="en-US" sz="2400" i="1" dirty="0"/>
          </a:p>
          <a:p>
            <a:pPr lvl="1">
              <a:lnSpc>
                <a:spcPct val="150000"/>
              </a:lnSpc>
            </a:pPr>
            <a:r>
              <a:rPr lang="en-US" altLang="en-US" sz="2400" i="1" dirty="0"/>
              <a:t>m</a:t>
            </a:r>
            <a:r>
              <a:rPr lang="en-US" altLang="en-US" sz="2400" dirty="0"/>
              <a:t>: # of matches,</a:t>
            </a:r>
            <a:r>
              <a:rPr lang="en-US" altLang="en-US" sz="2400" i="1" dirty="0"/>
              <a:t> p</a:t>
            </a:r>
            <a:r>
              <a:rPr lang="en-US" altLang="en-US" sz="2400" dirty="0"/>
              <a:t>: total # of variables</a:t>
            </a:r>
          </a:p>
          <a:p>
            <a:pPr>
              <a:lnSpc>
                <a:spcPct val="150000"/>
              </a:lnSpc>
            </a:pPr>
            <a:endParaRPr lang="en-US" altLang="en-US" sz="2400" dirty="0"/>
          </a:p>
          <a:p>
            <a:pPr>
              <a:lnSpc>
                <a:spcPct val="150000"/>
              </a:lnSpc>
            </a:pPr>
            <a:endParaRPr lang="en-US" altLang="en-US" sz="2400" u="sng" dirty="0" smtClean="0"/>
          </a:p>
          <a:p>
            <a:pPr>
              <a:lnSpc>
                <a:spcPct val="150000"/>
              </a:lnSpc>
            </a:pPr>
            <a:r>
              <a:rPr lang="en-US" altLang="en-US" sz="2400" u="sng" dirty="0" smtClean="0"/>
              <a:t>Method </a:t>
            </a:r>
            <a:r>
              <a:rPr lang="en-US" altLang="en-US" sz="2400" u="sng" dirty="0"/>
              <a:t>2</a:t>
            </a:r>
            <a:r>
              <a:rPr lang="en-US" altLang="en-US" sz="2400" dirty="0"/>
              <a:t>: Use a large number of binary attributes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 smtClean="0"/>
              <a:t>Creating </a:t>
            </a:r>
            <a:r>
              <a:rPr lang="en-US" altLang="en-US" sz="2400" dirty="0"/>
              <a:t>a new binary attribute for each of the </a:t>
            </a:r>
            <a:r>
              <a:rPr lang="en-US" altLang="en-US" sz="2400" i="1" dirty="0"/>
              <a:t>M</a:t>
            </a:r>
            <a:r>
              <a:rPr lang="en-US" altLang="en-US" sz="2400" dirty="0"/>
              <a:t> nominal states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389473"/>
              </p:ext>
            </p:extLst>
          </p:nvPr>
        </p:nvGraphicFramePr>
        <p:xfrm>
          <a:off x="2665308" y="4042373"/>
          <a:ext cx="2667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0" name="Equation" r:id="rId4" imgW="1384300" imgH="469900" progId="Equation.3">
                  <p:embed/>
                </p:oleObj>
              </mc:Choice>
              <mc:Fallback>
                <p:oleObj name="Equation" r:id="rId4" imgW="1384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308" y="4042373"/>
                        <a:ext cx="26670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Ordinal </a:t>
            </a:r>
            <a:r>
              <a:rPr lang="en-US" altLang="en-US" sz="4000" dirty="0"/>
              <a:t>Variables</a:t>
            </a:r>
            <a:endParaRPr lang="en-US" altLang="en-US" sz="4000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690" y="1233409"/>
            <a:ext cx="9719460" cy="54503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 smtClean="0"/>
              <a:t>An </a:t>
            </a:r>
            <a:r>
              <a:rPr lang="en-US" altLang="en-US" sz="2400" dirty="0"/>
              <a:t>ordinal variable can be discrete or continuous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Order is important, e.g., </a:t>
            </a:r>
            <a:r>
              <a:rPr lang="en-US" altLang="en-US" sz="2400" dirty="0" smtClean="0"/>
              <a:t>rank (e.g., freshman, sophomore, junior, senior)</a:t>
            </a:r>
            <a:endParaRPr lang="en-US" altLang="en-US" sz="2400" dirty="0"/>
          </a:p>
          <a:p>
            <a:pPr>
              <a:spcAft>
                <a:spcPts val="600"/>
              </a:spcAft>
            </a:pPr>
            <a:r>
              <a:rPr lang="en-US" altLang="en-US" sz="2400" dirty="0"/>
              <a:t>Can be treated like interval-scaled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 smtClean="0"/>
              <a:t>Replace </a:t>
            </a:r>
            <a:r>
              <a:rPr lang="en-US" altLang="en-US" sz="2400" i="1" dirty="0" smtClean="0"/>
              <a:t>an ordinal variable value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by </a:t>
            </a:r>
            <a:r>
              <a:rPr lang="en-US" altLang="en-US" sz="2400" dirty="0" smtClean="0"/>
              <a:t>its rank:</a:t>
            </a:r>
            <a:endParaRPr lang="en-US" altLang="en-US" sz="2400" dirty="0"/>
          </a:p>
          <a:p>
            <a:pPr lvl="1">
              <a:spcAft>
                <a:spcPts val="600"/>
              </a:spcAft>
            </a:pPr>
            <a:r>
              <a:rPr lang="en-US" altLang="en-US" sz="2400" dirty="0" smtClean="0"/>
              <a:t>Map </a:t>
            </a:r>
            <a:r>
              <a:rPr lang="en-US" altLang="en-US" sz="2400" dirty="0"/>
              <a:t>the range of each variable onto [0, 1] by replacing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i</a:t>
            </a:r>
            <a:r>
              <a:rPr lang="en-US" altLang="en-US" sz="2400" dirty="0" err="1"/>
              <a:t>-th</a:t>
            </a:r>
            <a:r>
              <a:rPr lang="en-US" altLang="en-US" sz="2400" dirty="0"/>
              <a:t> object in the </a:t>
            </a:r>
            <a:r>
              <a:rPr lang="en-US" altLang="en-US" sz="2400" i="1" dirty="0"/>
              <a:t>f</a:t>
            </a:r>
            <a:r>
              <a:rPr lang="en-US" altLang="en-US" sz="2400" dirty="0"/>
              <a:t>-</a:t>
            </a:r>
            <a:r>
              <a:rPr lang="en-US" altLang="en-US" sz="2400" dirty="0" err="1"/>
              <a:t>th</a:t>
            </a:r>
            <a:r>
              <a:rPr lang="en-US" altLang="en-US" sz="2400" dirty="0"/>
              <a:t> variable </a:t>
            </a:r>
            <a:r>
              <a:rPr lang="en-US" altLang="en-US" sz="2400" dirty="0" smtClean="0"/>
              <a:t>by </a:t>
            </a:r>
            <a:endParaRPr lang="en-US" altLang="en-US" sz="2400" dirty="0"/>
          </a:p>
          <a:p>
            <a:pPr lvl="1">
              <a:spcAft>
                <a:spcPts val="600"/>
              </a:spcAft>
            </a:pPr>
            <a:endParaRPr lang="en-US" altLang="en-US" sz="2400" dirty="0" smtClean="0"/>
          </a:p>
          <a:p>
            <a:pPr lvl="2">
              <a:spcAft>
                <a:spcPts val="600"/>
              </a:spcAft>
            </a:pPr>
            <a:r>
              <a:rPr lang="en-US" altLang="en-US" sz="2400" dirty="0" smtClean="0"/>
              <a:t>Example:  freshman: 0; sophomore: 1/3; junior: 2/3; senior 1</a:t>
            </a:r>
          </a:p>
          <a:p>
            <a:pPr lvl="3">
              <a:spcAft>
                <a:spcPts val="600"/>
              </a:spcAft>
            </a:pPr>
            <a:r>
              <a:rPr lang="en-US" altLang="en-US" sz="2400" dirty="0" smtClean="0"/>
              <a:t>Then distance:  d(freshman, senior) = 1, d(junior, </a:t>
            </a:r>
            <a:r>
              <a:rPr lang="en-US" altLang="en-US" sz="2400" dirty="0"/>
              <a:t>senior) = </a:t>
            </a:r>
            <a:r>
              <a:rPr lang="en-US" altLang="en-US" sz="2400" dirty="0" smtClean="0"/>
              <a:t>1/3</a:t>
            </a:r>
            <a:endParaRPr lang="en-US" altLang="en-US" sz="2400" dirty="0"/>
          </a:p>
          <a:p>
            <a:pPr lvl="1">
              <a:spcAft>
                <a:spcPts val="600"/>
              </a:spcAft>
            </a:pPr>
            <a:r>
              <a:rPr lang="en-US" altLang="en-US" sz="2400" dirty="0" smtClean="0"/>
              <a:t>Compute </a:t>
            </a:r>
            <a:r>
              <a:rPr lang="en-US" altLang="en-US" sz="2400" dirty="0"/>
              <a:t>the dissimilarity using methods for interval-scaled variables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934526"/>
              </p:ext>
            </p:extLst>
          </p:nvPr>
        </p:nvGraphicFramePr>
        <p:xfrm>
          <a:off x="4217843" y="3655147"/>
          <a:ext cx="16129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8" name="Equation" r:id="rId4" imgW="787320" imgH="469800" progId="Equation.DSMT4">
                  <p:embed/>
                </p:oleObj>
              </mc:Choice>
              <mc:Fallback>
                <p:oleObj name="Equation" r:id="rId4" imgW="787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7843" y="3655147"/>
                        <a:ext cx="1612900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86876"/>
              </p:ext>
            </p:extLst>
          </p:nvPr>
        </p:nvGraphicFramePr>
        <p:xfrm>
          <a:off x="7252853" y="2772930"/>
          <a:ext cx="1841946" cy="551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9" name="Equation" r:id="rId6" imgW="914400" imgH="241200" progId="Equation.DSMT4">
                  <p:embed/>
                </p:oleObj>
              </mc:Choice>
              <mc:Fallback>
                <p:oleObj name="Equation" r:id="rId6" imgW="914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52853" y="2772930"/>
                        <a:ext cx="1841946" cy="551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1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/>
          <a:lstStyle/>
          <a:p>
            <a:r>
              <a:rPr lang="en-US" altLang="en-US" dirty="0"/>
              <a:t>Attributes of Mixed Type</a:t>
            </a:r>
            <a:endParaRPr lang="en-US" altLang="en-US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262" y="1151931"/>
            <a:ext cx="9904490" cy="558384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 smtClean="0">
                <a:latin typeface="Calibri" panose="020F0502020204030204" pitchFamily="34" charset="0"/>
              </a:rPr>
              <a:t>A dataset </a:t>
            </a:r>
            <a:r>
              <a:rPr lang="en-US" altLang="en-US" sz="2400" dirty="0">
                <a:latin typeface="Calibri" panose="020F0502020204030204" pitchFamily="34" charset="0"/>
              </a:rPr>
              <a:t>may contain all attribute types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</a:rPr>
              <a:t>Nominal, symmetric binary, asymmetric binary, numeric, </a:t>
            </a:r>
            <a:r>
              <a:rPr lang="en-US" altLang="en-US" sz="2400" dirty="0" smtClean="0">
                <a:latin typeface="Calibri" panose="020F0502020204030204" pitchFamily="34" charset="0"/>
              </a:rPr>
              <a:t>and ordinal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</a:rPr>
              <a:t>One may use a weighted formula to combine their </a:t>
            </a:r>
            <a:r>
              <a:rPr lang="en-US" altLang="en-US" sz="2400" dirty="0" smtClean="0">
                <a:latin typeface="Calibri" panose="020F0502020204030204" pitchFamily="34" charset="0"/>
              </a:rPr>
              <a:t>effects: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 marL="200020" lvl="1" indent="0">
              <a:spcAft>
                <a:spcPts val="600"/>
              </a:spcAft>
              <a:buNone/>
            </a:pPr>
            <a:endParaRPr lang="en-US" altLang="en-US" sz="2400" i="1" dirty="0">
              <a:latin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</a:rPr>
              <a:t>If</a:t>
            </a:r>
            <a:r>
              <a:rPr lang="en-US" altLang="en-US" sz="2400" i="1" dirty="0">
                <a:latin typeface="Calibri" panose="020F0502020204030204" pitchFamily="34" charset="0"/>
              </a:rPr>
              <a:t> f</a:t>
            </a:r>
            <a:r>
              <a:rPr lang="en-US" altLang="en-US" sz="2400" dirty="0">
                <a:latin typeface="Calibri" panose="020F0502020204030204" pitchFamily="34" charset="0"/>
              </a:rPr>
              <a:t>  is numeric: </a:t>
            </a:r>
            <a:r>
              <a:rPr lang="en-US" altLang="en-US" sz="2400" dirty="0" smtClean="0">
                <a:latin typeface="Calibri" panose="020F0502020204030204" pitchFamily="34" charset="0"/>
              </a:rPr>
              <a:t>Use </a:t>
            </a:r>
            <a:r>
              <a:rPr lang="en-US" altLang="en-US" sz="2400" dirty="0">
                <a:latin typeface="Calibri" panose="020F0502020204030204" pitchFamily="34" charset="0"/>
              </a:rPr>
              <a:t>the normalized distance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 smtClean="0">
                <a:latin typeface="Calibri" panose="020F0502020204030204" pitchFamily="34" charset="0"/>
              </a:rPr>
              <a:t>If</a:t>
            </a:r>
            <a:r>
              <a:rPr lang="en-US" altLang="en-US" sz="2400" i="1" dirty="0" smtClean="0">
                <a:latin typeface="Calibri" panose="020F0502020204030204" pitchFamily="34" charset="0"/>
              </a:rPr>
              <a:t> f</a:t>
            </a:r>
            <a:r>
              <a:rPr lang="en-US" altLang="en-US" sz="2400" dirty="0" smtClean="0">
                <a:latin typeface="Calibri" panose="020F0502020204030204" pitchFamily="34" charset="0"/>
              </a:rPr>
              <a:t>  </a:t>
            </a:r>
            <a:r>
              <a:rPr lang="en-US" altLang="en-US" sz="2400" dirty="0">
                <a:latin typeface="Calibri" panose="020F0502020204030204" pitchFamily="34" charset="0"/>
              </a:rPr>
              <a:t>is binary or </a:t>
            </a:r>
            <a:r>
              <a:rPr lang="en-US" altLang="en-US" sz="2400" dirty="0" smtClean="0">
                <a:latin typeface="Calibri" panose="020F0502020204030204" pitchFamily="34" charset="0"/>
              </a:rPr>
              <a:t>nominal:   </a:t>
            </a:r>
            <a:r>
              <a:rPr lang="en-US" altLang="en-US" sz="2400" dirty="0" err="1" smtClean="0">
                <a:latin typeface="Calibri" panose="020F0502020204030204" pitchFamily="34" charset="0"/>
                <a:cs typeface="Tahoma" panose="020B0604030504040204" pitchFamily="34" charset="0"/>
              </a:rPr>
              <a:t>d</a:t>
            </a:r>
            <a:r>
              <a:rPr lang="en-US" altLang="en-US" sz="2400" baseline="-25000" dirty="0" err="1" smtClean="0">
                <a:latin typeface="Calibri" panose="020F0502020204030204" pitchFamily="34" charset="0"/>
              </a:rPr>
              <a:t>ij</a:t>
            </a:r>
            <a:r>
              <a:rPr lang="en-US" altLang="en-US" sz="2400" baseline="30000" dirty="0" smtClean="0">
                <a:latin typeface="Calibri" panose="020F0502020204030204" pitchFamily="34" charset="0"/>
              </a:rPr>
              <a:t>(f</a:t>
            </a:r>
            <a:r>
              <a:rPr lang="en-US" altLang="en-US" sz="2400" baseline="30000" dirty="0">
                <a:latin typeface="Calibri" panose="020F0502020204030204" pitchFamily="34" charset="0"/>
              </a:rPr>
              <a:t>)</a:t>
            </a:r>
            <a:r>
              <a:rPr lang="en-US" altLang="en-US" sz="2400" dirty="0">
                <a:latin typeface="Calibri" panose="020F0502020204030204" pitchFamily="34" charset="0"/>
              </a:rPr>
              <a:t> = 0  if </a:t>
            </a:r>
            <a:r>
              <a:rPr lang="en-US" altLang="en-US" sz="2400" dirty="0" err="1">
                <a:latin typeface="Calibri" panose="020F0502020204030204" pitchFamily="34" charset="0"/>
              </a:rPr>
              <a:t>x</a:t>
            </a:r>
            <a:r>
              <a:rPr lang="en-US" altLang="en-US" sz="2400" baseline="-25000" dirty="0" err="1">
                <a:latin typeface="Calibri" panose="020F0502020204030204" pitchFamily="34" charset="0"/>
              </a:rPr>
              <a:t>if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</a:rPr>
              <a:t>= </a:t>
            </a:r>
            <a:r>
              <a:rPr lang="en-US" altLang="en-US" sz="2400" dirty="0" err="1" smtClean="0">
                <a:latin typeface="Calibri" panose="020F0502020204030204" pitchFamily="34" charset="0"/>
              </a:rPr>
              <a:t>x</a:t>
            </a:r>
            <a:r>
              <a:rPr lang="en-US" altLang="en-US" sz="2400" baseline="-25000" dirty="0" err="1" smtClean="0">
                <a:latin typeface="Calibri" panose="020F0502020204030204" pitchFamily="34" charset="0"/>
              </a:rPr>
              <a:t>jf</a:t>
            </a:r>
            <a:r>
              <a:rPr lang="en-US" altLang="en-US" sz="2400" dirty="0" smtClean="0">
                <a:latin typeface="Calibri" panose="020F0502020204030204" pitchFamily="34" charset="0"/>
              </a:rPr>
              <a:t>; </a:t>
            </a:r>
            <a:r>
              <a:rPr lang="en-US" altLang="en-US" sz="2400" dirty="0">
                <a:latin typeface="Calibri" panose="020F0502020204030204" pitchFamily="34" charset="0"/>
              </a:rPr>
              <a:t>or </a:t>
            </a:r>
            <a:r>
              <a:rPr lang="en-US" altLang="en-US" sz="2400" dirty="0" err="1">
                <a:latin typeface="Calibri" panose="020F0502020204030204" pitchFamily="34" charset="0"/>
                <a:cs typeface="Tahoma" panose="020B0604030504040204" pitchFamily="34" charset="0"/>
              </a:rPr>
              <a:t>d</a:t>
            </a:r>
            <a:r>
              <a:rPr lang="en-US" altLang="en-US" sz="2400" baseline="-25000" dirty="0" err="1">
                <a:latin typeface="Calibri" panose="020F0502020204030204" pitchFamily="34" charset="0"/>
              </a:rPr>
              <a:t>ij</a:t>
            </a:r>
            <a:r>
              <a:rPr lang="en-US" altLang="en-US" sz="2400" baseline="30000" dirty="0">
                <a:latin typeface="Calibri" panose="020F0502020204030204" pitchFamily="34" charset="0"/>
              </a:rPr>
              <a:t>(f)</a:t>
            </a:r>
            <a:r>
              <a:rPr lang="en-US" altLang="en-US" sz="2400" dirty="0">
                <a:latin typeface="Calibri" panose="020F0502020204030204" pitchFamily="34" charset="0"/>
              </a:rPr>
              <a:t> = 1 otherwise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 smtClean="0">
                <a:latin typeface="Calibri" panose="020F0502020204030204" pitchFamily="34" charset="0"/>
              </a:rPr>
              <a:t>If</a:t>
            </a:r>
            <a:r>
              <a:rPr lang="en-US" altLang="en-US" sz="2400" i="1" dirty="0" smtClean="0">
                <a:latin typeface="Calibri" panose="020F0502020204030204" pitchFamily="34" charset="0"/>
              </a:rPr>
              <a:t> f</a:t>
            </a:r>
            <a:r>
              <a:rPr lang="en-US" altLang="en-US" sz="2400" dirty="0" smtClean="0">
                <a:latin typeface="Calibri" panose="020F0502020204030204" pitchFamily="34" charset="0"/>
              </a:rPr>
              <a:t>  </a:t>
            </a:r>
            <a:r>
              <a:rPr lang="en-US" altLang="en-US" sz="2400" dirty="0">
                <a:latin typeface="Calibri" panose="020F0502020204030204" pitchFamily="34" charset="0"/>
              </a:rPr>
              <a:t>is </a:t>
            </a:r>
            <a:r>
              <a:rPr lang="en-US" altLang="en-US" sz="2400" dirty="0" smtClean="0">
                <a:latin typeface="Calibri" panose="020F0502020204030204" pitchFamily="34" charset="0"/>
              </a:rPr>
              <a:t>ordinal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lvl="2"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</a:rPr>
              <a:t>Compute ranks </a:t>
            </a:r>
            <a:r>
              <a:rPr lang="en-US" altLang="en-US" sz="2400" dirty="0" err="1" smtClean="0">
                <a:latin typeface="Calibri" panose="020F0502020204030204" pitchFamily="34" charset="0"/>
              </a:rPr>
              <a:t>z</a:t>
            </a:r>
            <a:r>
              <a:rPr lang="en-US" altLang="en-US" sz="2400" baseline="-25000" dirty="0" err="1" smtClean="0">
                <a:latin typeface="Calibri" panose="020F0502020204030204" pitchFamily="34" charset="0"/>
              </a:rPr>
              <a:t>if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</a:rPr>
              <a:t> (where                       )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lvl="2"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</a:rPr>
              <a:t>Treat </a:t>
            </a:r>
            <a:r>
              <a:rPr lang="en-US" altLang="en-US" sz="2400" dirty="0" err="1">
                <a:latin typeface="Calibri" panose="020F0502020204030204" pitchFamily="34" charset="0"/>
              </a:rPr>
              <a:t>z</a:t>
            </a:r>
            <a:r>
              <a:rPr lang="en-US" altLang="en-US" sz="2400" baseline="-25000" dirty="0" err="1">
                <a:latin typeface="Calibri" panose="020F0502020204030204" pitchFamily="34" charset="0"/>
              </a:rPr>
              <a:t>if</a:t>
            </a:r>
            <a:r>
              <a:rPr lang="en-US" altLang="en-US" sz="2400" dirty="0">
                <a:latin typeface="Calibri" panose="020F0502020204030204" pitchFamily="34" charset="0"/>
              </a:rPr>
              <a:t> as </a:t>
            </a:r>
            <a:r>
              <a:rPr lang="en-US" altLang="en-US" sz="2400" dirty="0" smtClean="0">
                <a:latin typeface="Calibri" panose="020F0502020204030204" pitchFamily="34" charset="0"/>
              </a:rPr>
              <a:t>interval-scaled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553894" y="5582819"/>
          <a:ext cx="16129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2" name="Equation" r:id="rId4" imgW="787320" imgH="469800" progId="Equation.DSMT4">
                  <p:embed/>
                </p:oleObj>
              </mc:Choice>
              <mc:Fallback>
                <p:oleObj name="Equation" r:id="rId4" imgW="787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3894" y="5582819"/>
                        <a:ext cx="1612900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027802" y="2556058"/>
          <a:ext cx="2490693" cy="1741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3" name="Equation" r:id="rId6" imgW="1269720" imgH="888840" progId="Equation.DSMT4">
                  <p:embed/>
                </p:oleObj>
              </mc:Choice>
              <mc:Fallback>
                <p:oleObj name="Equation" r:id="rId6" imgW="126972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27802" y="2556058"/>
                        <a:ext cx="2490693" cy="1741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9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Cosine </a:t>
            </a:r>
            <a:r>
              <a:rPr lang="en-US" altLang="en-US" sz="4000" dirty="0" smtClean="0"/>
              <a:t>Similarity of Two Vectors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1" y="1149328"/>
            <a:ext cx="11283575" cy="5450312"/>
          </a:xfrm>
        </p:spPr>
        <p:txBody>
          <a:bodyPr/>
          <a:lstStyle/>
          <a:p>
            <a:r>
              <a:rPr lang="en-US" altLang="en-US" sz="2400" dirty="0"/>
              <a:t>A </a:t>
            </a:r>
            <a:r>
              <a:rPr lang="en-US" altLang="en-US" sz="2400" b="1" dirty="0"/>
              <a:t>document</a:t>
            </a:r>
            <a:r>
              <a:rPr lang="en-US" altLang="en-US" sz="2400" dirty="0"/>
              <a:t> can be represented by </a:t>
            </a:r>
            <a:r>
              <a:rPr lang="en-US" altLang="en-US" sz="2400" dirty="0" smtClean="0"/>
              <a:t>a bag of terms or a long vector, with each attribute recording </a:t>
            </a:r>
            <a:r>
              <a:rPr lang="en-US" altLang="en-US" sz="2400" dirty="0"/>
              <a:t>the </a:t>
            </a:r>
            <a:r>
              <a:rPr lang="en-US" altLang="en-US" sz="2400" i="1" dirty="0"/>
              <a:t>frequency</a:t>
            </a:r>
            <a:r>
              <a:rPr lang="en-US" altLang="en-US" sz="2400" dirty="0"/>
              <a:t> of a particular </a:t>
            </a:r>
            <a:r>
              <a:rPr lang="en-US" altLang="en-US" sz="2400" dirty="0" smtClean="0"/>
              <a:t>term (such as word, keyword, </a:t>
            </a:r>
            <a:r>
              <a:rPr lang="en-US" altLang="en-US" sz="2400" dirty="0"/>
              <a:t>or </a:t>
            </a:r>
            <a:r>
              <a:rPr lang="en-US" altLang="en-US" sz="2400" dirty="0" smtClean="0"/>
              <a:t>phrase) </a:t>
            </a:r>
            <a:r>
              <a:rPr lang="en-US" altLang="en-US" sz="2400" dirty="0"/>
              <a:t>in the </a:t>
            </a:r>
            <a:r>
              <a:rPr lang="en-US" altLang="en-US" sz="2400" dirty="0" smtClean="0"/>
              <a:t>document</a:t>
            </a:r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pPr marL="0" indent="0"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Other </a:t>
            </a:r>
            <a:r>
              <a:rPr lang="en-US" altLang="en-US" sz="2400" dirty="0"/>
              <a:t>vector objects: </a:t>
            </a:r>
            <a:r>
              <a:rPr lang="en-US" altLang="en-US" sz="2400" dirty="0" smtClean="0"/>
              <a:t>Gene </a:t>
            </a:r>
            <a:r>
              <a:rPr lang="en-US" altLang="en-US" sz="2400" dirty="0"/>
              <a:t>features in </a:t>
            </a:r>
            <a:r>
              <a:rPr lang="en-US" altLang="en-US" sz="2400" dirty="0" smtClean="0"/>
              <a:t>micro-arrays </a:t>
            </a:r>
            <a:endParaRPr lang="en-US" altLang="en-US" sz="2400" dirty="0"/>
          </a:p>
          <a:p>
            <a:r>
              <a:rPr lang="en-US" altLang="en-US" sz="2400" dirty="0"/>
              <a:t>Applications: </a:t>
            </a:r>
            <a:r>
              <a:rPr lang="en-US" altLang="en-US" sz="2400" dirty="0" smtClean="0"/>
              <a:t>Information </a:t>
            </a:r>
            <a:r>
              <a:rPr lang="en-US" altLang="en-US" sz="2400" dirty="0"/>
              <a:t>retrieval, biologic taxonomy, gene feature mapping, </a:t>
            </a:r>
            <a:r>
              <a:rPr lang="en-US" altLang="en-US" sz="2400" dirty="0" smtClean="0"/>
              <a:t>etc.</a:t>
            </a:r>
            <a:endParaRPr lang="en-US" altLang="en-US" sz="2400" dirty="0"/>
          </a:p>
          <a:p>
            <a:r>
              <a:rPr lang="en-US" altLang="en-US" sz="2400" dirty="0"/>
              <a:t>Cosine measure: </a:t>
            </a:r>
            <a:r>
              <a:rPr lang="en-US" altLang="en-US" sz="2400" dirty="0">
                <a:cs typeface="Times New Roman" panose="02020603050405020304" pitchFamily="18" charset="0"/>
              </a:rPr>
              <a:t>If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are two vectors (e.g., term-frequency vectors), then</a:t>
            </a:r>
          </a:p>
          <a:p>
            <a:pPr algn="just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lvl="2" algn="just"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lvl="2" algn="just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where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en-US" sz="2400" dirty="0">
                <a:cs typeface="Times New Roman" panose="02020603050405020304" pitchFamily="18" charset="0"/>
              </a:rPr>
              <a:t> indicates vector dot product, ||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||: the length of vector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4" name="Picture 4" descr="eq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99" y="2261608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92355"/>
              </p:ext>
            </p:extLst>
          </p:nvPr>
        </p:nvGraphicFramePr>
        <p:xfrm>
          <a:off x="3285377" y="4986106"/>
          <a:ext cx="31400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2" name="Equation" r:id="rId5" imgW="1600200" imgH="431640" progId="Equation.DSMT4">
                  <p:embed/>
                </p:oleObj>
              </mc:Choice>
              <mc:Fallback>
                <p:oleObj name="Equation" r:id="rId5" imgW="1600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5377" y="4986106"/>
                        <a:ext cx="3140075" cy="84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84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Example: </a:t>
            </a:r>
            <a:r>
              <a:rPr lang="en-US" altLang="en-US" sz="4000" dirty="0" smtClean="0"/>
              <a:t>Calculating Cosine </a:t>
            </a:r>
            <a:r>
              <a:rPr lang="en-US" altLang="en-US" sz="4000" dirty="0"/>
              <a:t>Similarity</a:t>
            </a:r>
            <a:endParaRPr lang="en-US" altLang="en-US" sz="4000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261" y="1170038"/>
            <a:ext cx="11397691" cy="54503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/>
              <a:t>Calculating Cosine </a:t>
            </a:r>
            <a:r>
              <a:rPr lang="en-US" altLang="en-US" sz="2400" dirty="0" smtClean="0"/>
              <a:t>Similarity:</a:t>
            </a:r>
          </a:p>
          <a:p>
            <a:pPr lvl="1">
              <a:spcBef>
                <a:spcPts val="120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384165" lvl="2" indent="0" algn="just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where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en-US" sz="2400" dirty="0">
                <a:cs typeface="Times New Roman" panose="02020603050405020304" pitchFamily="18" charset="0"/>
              </a:rPr>
              <a:t> indicates vector dot product, ||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||: </a:t>
            </a:r>
            <a:r>
              <a:rPr lang="en-US" altLang="en-US" sz="2400" dirty="0">
                <a:cs typeface="Times New Roman" panose="02020603050405020304" pitchFamily="18" charset="0"/>
              </a:rPr>
              <a:t>the length of vector 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d</a:t>
            </a:r>
            <a:endParaRPr lang="en-US" altLang="en-US" sz="2400" i="1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>
                <a:cs typeface="Times New Roman" panose="02020603050405020304" pitchFamily="18" charset="0"/>
              </a:rPr>
              <a:t>Ex: Find the </a:t>
            </a:r>
            <a:r>
              <a:rPr lang="en-US" altLang="en-US" sz="2400" b="1" dirty="0">
                <a:cs typeface="Times New Roman" panose="02020603050405020304" pitchFamily="18" charset="0"/>
              </a:rPr>
              <a:t>similarity</a:t>
            </a:r>
            <a:r>
              <a:rPr lang="en-US" altLang="en-US" sz="2400" dirty="0">
                <a:cs typeface="Times New Roman" panose="02020603050405020304" pitchFamily="18" charset="0"/>
              </a:rPr>
              <a:t> between documents 1 and 2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.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lvl="4" algn="just"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=  </a:t>
            </a:r>
            <a:r>
              <a:rPr lang="en-US" altLang="en-US" sz="2400" dirty="0">
                <a:cs typeface="Times New Roman" panose="02020603050405020304" pitchFamily="18" charset="0"/>
              </a:rPr>
              <a:t>(5, 0, 3, 0, 2, 0, 0, 2, 0,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0)          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 smtClean="0">
                <a:cs typeface="Times New Roman" panose="02020603050405020304" pitchFamily="18" charset="0"/>
              </a:rPr>
              <a:t>2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=  </a:t>
            </a:r>
            <a:r>
              <a:rPr lang="en-US" altLang="en-US" sz="2400" dirty="0">
                <a:cs typeface="Times New Roman" panose="02020603050405020304" pitchFamily="18" charset="0"/>
              </a:rPr>
              <a:t>(3, 0, 2, 0, 1, 1, 0, 1, 0,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1)</a:t>
            </a:r>
          </a:p>
          <a:p>
            <a:pPr lvl="1" algn="just"/>
            <a:r>
              <a:rPr lang="en-US" altLang="en-US" sz="2400" dirty="0" smtClean="0">
                <a:cs typeface="Times New Roman" panose="02020603050405020304" pitchFamily="18" charset="0"/>
              </a:rPr>
              <a:t>First, calculate vector dot product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lvl="4" algn="just"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cs typeface="Times New Roman" panose="02020603050405020304" pitchFamily="18" charset="0"/>
              </a:rPr>
              <a:t>=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5 X 3 + 0 X 0 + 3 X 2 + 0 X 0 + 2 X 1 + 0 X 1 + 0 X 1 + 2 X 1 + 0 X 0 + 0 X 1 </a:t>
            </a:r>
            <a:r>
              <a:rPr lang="en-US" altLang="en-US" sz="2400" dirty="0">
                <a:cs typeface="Times New Roman" panose="02020603050405020304" pitchFamily="18" charset="0"/>
              </a:rPr>
              <a:t>=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25</a:t>
            </a:r>
          </a:p>
          <a:p>
            <a:pPr lvl="1" algn="just"/>
            <a:r>
              <a:rPr lang="en-US" altLang="en-US" sz="2400" dirty="0" smtClean="0">
                <a:cs typeface="Times New Roman" panose="02020603050405020304" pitchFamily="18" charset="0"/>
              </a:rPr>
              <a:t>Then, calculate ||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|| and </a:t>
            </a:r>
            <a:r>
              <a:rPr lang="en-US" altLang="en-US" sz="2400" dirty="0">
                <a:cs typeface="Times New Roman" panose="02020603050405020304" pitchFamily="18" charset="0"/>
              </a:rPr>
              <a:t>||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|| </a:t>
            </a:r>
          </a:p>
          <a:p>
            <a:pPr lvl="3" algn="just"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lvl="1" algn="just"/>
            <a:endParaRPr lang="en-US" altLang="en-US" sz="2400" dirty="0" smtClean="0">
              <a:cs typeface="Times New Roman" panose="02020603050405020304" pitchFamily="18" charset="0"/>
            </a:endParaRPr>
          </a:p>
          <a:p>
            <a:pPr lvl="1" algn="just"/>
            <a:endParaRPr lang="en-US" altLang="en-US" sz="2400" dirty="0" smtClean="0">
              <a:cs typeface="Times New Roman" panose="02020603050405020304" pitchFamily="18" charset="0"/>
            </a:endParaRPr>
          </a:p>
          <a:p>
            <a:pPr lvl="1" algn="just"/>
            <a:r>
              <a:rPr lang="en-US" altLang="en-US" sz="2400" dirty="0" smtClean="0">
                <a:cs typeface="Times New Roman" panose="02020603050405020304" pitchFamily="18" charset="0"/>
              </a:rPr>
              <a:t>Calculate cosine similarity:  cos(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 smtClean="0">
                <a:cs typeface="Times New Roman" panose="02020603050405020304" pitchFamily="18" charset="0"/>
              </a:rPr>
              <a:t>1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, d</a:t>
            </a:r>
            <a:r>
              <a:rPr lang="en-US" altLang="en-US" sz="2400" i="1" baseline="-30000" dirty="0" smtClean="0"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) = 25/ (6.481 X 4.12) = 0.94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098604"/>
              </p:ext>
            </p:extLst>
          </p:nvPr>
        </p:nvGraphicFramePr>
        <p:xfrm>
          <a:off x="1288585" y="4976646"/>
          <a:ext cx="96631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4" name="Equation" r:id="rId4" imgW="4927320" imgH="253800" progId="Equation.DSMT4">
                  <p:embed/>
                </p:oleObj>
              </mc:Choice>
              <mc:Fallback>
                <p:oleObj name="Equation" r:id="rId4" imgW="4927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8585" y="4976646"/>
                        <a:ext cx="9663113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955226"/>
              </p:ext>
            </p:extLst>
          </p:nvPr>
        </p:nvGraphicFramePr>
        <p:xfrm>
          <a:off x="1288585" y="5532331"/>
          <a:ext cx="9506909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5" name="Equation" r:id="rId6" imgW="4673520" imgH="253800" progId="Equation.DSMT4">
                  <p:embed/>
                </p:oleObj>
              </mc:Choice>
              <mc:Fallback>
                <p:oleObj name="Equation" r:id="rId6" imgW="4673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8585" y="5532331"/>
                        <a:ext cx="9506909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60657"/>
              </p:ext>
            </p:extLst>
          </p:nvPr>
        </p:nvGraphicFramePr>
        <p:xfrm>
          <a:off x="2980066" y="1305379"/>
          <a:ext cx="31400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6" name="Equation" r:id="rId8" imgW="1600200" imgH="431640" progId="Equation.DSMT4">
                  <p:embed/>
                </p:oleObj>
              </mc:Choice>
              <mc:Fallback>
                <p:oleObj name="Equation" r:id="rId8" imgW="1600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80066" y="1305379"/>
                        <a:ext cx="3140075" cy="84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http://cs.carleton.edu/cs_comps/0910/netflixprize/final_results/knn/img/knn/co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30" y="838993"/>
            <a:ext cx="5056094" cy="13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Image result for K-L diverg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14" y="1172839"/>
            <a:ext cx="5970063" cy="43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 vert="horz" lIns="92075" tIns="46038" rIns="92075" bIns="46038" rtlCol="0" anchor="ctr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170981"/>
                </a:solidFill>
              </a:rPr>
              <a:t> </a:t>
            </a:r>
            <a:r>
              <a:rPr lang="en-US" sz="4200" dirty="0" smtClean="0"/>
              <a:t>KL Divergence: Comparing Two Probability Distributions 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468" y="1107140"/>
            <a:ext cx="5735732" cy="5410200"/>
          </a:xfrm>
        </p:spPr>
        <p:txBody>
          <a:bodyPr vert="horz" lIns="92075" tIns="46038" rIns="92075" bIns="46038" rtlCol="0"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400" i="1" dirty="0"/>
              <a:t>The </a:t>
            </a:r>
            <a:r>
              <a:rPr lang="en-US" sz="2400" i="1" dirty="0" err="1"/>
              <a:t>Kullback-Leibler</a:t>
            </a:r>
            <a:r>
              <a:rPr lang="en-US" sz="2400" i="1" dirty="0"/>
              <a:t> (KL) divergence: </a:t>
            </a:r>
            <a:r>
              <a:rPr lang="en-US" sz="2400" dirty="0"/>
              <a:t> Measure the difference between two probability distributions over the same variable </a:t>
            </a:r>
            <a:r>
              <a:rPr lang="en-US" sz="2400" i="1" dirty="0"/>
              <a:t>x</a:t>
            </a:r>
            <a:endParaRPr lang="en-US" sz="2400" dirty="0"/>
          </a:p>
          <a:p>
            <a:pPr lvl="1" indent="-342900">
              <a:spcBef>
                <a:spcPts val="200"/>
              </a:spcBef>
              <a:defRPr/>
            </a:pPr>
            <a:r>
              <a:rPr lang="en-US" sz="2400" dirty="0"/>
              <a:t>From information theory, closely related to </a:t>
            </a:r>
            <a:r>
              <a:rPr lang="en-US" sz="2400" i="1" dirty="0"/>
              <a:t>relative entropy</a:t>
            </a:r>
            <a:r>
              <a:rPr lang="en-US" sz="2400" dirty="0"/>
              <a:t>, </a:t>
            </a:r>
            <a:r>
              <a:rPr lang="en-US" sz="2400" i="1" dirty="0"/>
              <a:t>information divergence</a:t>
            </a:r>
            <a:r>
              <a:rPr lang="en-US" sz="2400" dirty="0"/>
              <a:t>, and </a:t>
            </a:r>
            <a:r>
              <a:rPr lang="en-US" sz="2400" i="1" dirty="0"/>
              <a:t>information for discrimination</a:t>
            </a:r>
          </a:p>
          <a:p>
            <a:pPr>
              <a:spcBef>
                <a:spcPts val="200"/>
              </a:spcBef>
              <a:defRPr/>
            </a:pPr>
            <a:r>
              <a:rPr lang="en-US" sz="2400" i="1" dirty="0"/>
              <a:t>D</a:t>
            </a:r>
            <a:r>
              <a:rPr lang="en-US" sz="2400" i="1" baseline="-25000" dirty="0"/>
              <a:t>KL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  <a:r>
              <a:rPr lang="en-US" sz="2400" dirty="0"/>
              <a:t>||</a:t>
            </a:r>
            <a:r>
              <a:rPr lang="en-US" sz="2400" i="1" dirty="0"/>
              <a:t> q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)):  divergence of </a:t>
            </a:r>
            <a:r>
              <a:rPr lang="en-US" sz="2400" i="1" dirty="0"/>
              <a:t>q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from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), measuring the information lost when </a:t>
            </a:r>
            <a:r>
              <a:rPr lang="en-US" sz="2400" i="1" dirty="0"/>
              <a:t>q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is used to approximate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686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34" y="5226565"/>
            <a:ext cx="39624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19" y="6107399"/>
            <a:ext cx="4840857" cy="70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3306" y="5503951"/>
            <a:ext cx="606797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Ack.: Wikipedia entry: </a:t>
            </a:r>
            <a:r>
              <a:rPr lang="en-US" sz="2000" i="1" dirty="0"/>
              <a:t>The </a:t>
            </a:r>
            <a:r>
              <a:rPr lang="en-US" sz="2000" i="1" dirty="0" err="1"/>
              <a:t>Kullback-Leibler</a:t>
            </a:r>
            <a:r>
              <a:rPr lang="en-US" sz="2000" i="1" dirty="0"/>
              <a:t> (KL) </a:t>
            </a:r>
            <a:r>
              <a:rPr lang="en-US" sz="2000" i="1" dirty="0" smtClean="0"/>
              <a:t>divergence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917" y="5733293"/>
            <a:ext cx="16060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000" dirty="0"/>
              <a:t>Discrete </a:t>
            </a:r>
            <a:r>
              <a:rPr lang="en-US" sz="2000" dirty="0" smtClean="0"/>
              <a:t>form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244491" y="6255412"/>
            <a:ext cx="193112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Continuous form</a:t>
            </a:r>
            <a:endParaRPr lang="en-US" sz="2000" dirty="0"/>
          </a:p>
        </p:txBody>
      </p:sp>
      <p:sp>
        <p:nvSpPr>
          <p:cNvPr id="4" name="Down Arrow 3"/>
          <p:cNvSpPr/>
          <p:nvPr/>
        </p:nvSpPr>
        <p:spPr>
          <a:xfrm rot="14375524">
            <a:off x="1852472" y="5717242"/>
            <a:ext cx="380144" cy="31741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5905928" y="6316616"/>
            <a:ext cx="380144" cy="31741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78229" cy="11430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170981"/>
                </a:solidFill>
              </a:rPr>
              <a:t> </a:t>
            </a:r>
            <a:r>
              <a:rPr lang="en-US" dirty="0" smtClean="0"/>
              <a:t>More on </a:t>
            </a:r>
            <a:r>
              <a:rPr lang="en-US" sz="4200" dirty="0" smtClean="0"/>
              <a:t>KL Divergence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742" y="1143000"/>
            <a:ext cx="10994959" cy="5410200"/>
          </a:xfrm>
        </p:spPr>
        <p:txBody>
          <a:bodyPr vert="horz" lIns="92075" tIns="46038" rIns="92075" bIns="46038" rtlCol="0"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400" dirty="0" smtClean="0"/>
              <a:t>The </a:t>
            </a:r>
            <a:r>
              <a:rPr lang="en-US" sz="2400" dirty="0"/>
              <a:t>KL divergence measures the expected number of extra bits required to code samples from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(“true” distribution) when using a code based on </a:t>
            </a:r>
            <a:r>
              <a:rPr lang="en-US" sz="2400" i="1" dirty="0"/>
              <a:t>q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), which represents a theory, model, description, or approximation of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spcBef>
                <a:spcPts val="200"/>
              </a:spcBef>
              <a:defRPr/>
            </a:pPr>
            <a:r>
              <a:rPr lang="en-US" sz="2400" dirty="0"/>
              <a:t>The KL </a:t>
            </a:r>
            <a:r>
              <a:rPr lang="en-US" sz="2400" dirty="0" smtClean="0"/>
              <a:t>divergence is </a:t>
            </a:r>
            <a:r>
              <a:rPr lang="en-US" sz="2400" dirty="0"/>
              <a:t>not a distance measure, not a metric: asymmetric, not satisfy triangular </a:t>
            </a:r>
            <a:r>
              <a:rPr lang="en-US" sz="2400" dirty="0" smtClean="0"/>
              <a:t>inequality (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KL</a:t>
            </a:r>
            <a:r>
              <a:rPr lang="en-US" sz="2400" dirty="0" smtClean="0"/>
              <a:t>(</a:t>
            </a:r>
            <a:r>
              <a:rPr lang="en-US" sz="2400" i="1" dirty="0" smtClean="0"/>
              <a:t>P</a:t>
            </a:r>
            <a:r>
              <a:rPr lang="en-US" sz="2400" dirty="0" smtClean="0"/>
              <a:t>‖</a:t>
            </a:r>
            <a:r>
              <a:rPr lang="en-US" sz="2400" i="1" dirty="0" smtClean="0"/>
              <a:t>Q</a:t>
            </a:r>
            <a:r>
              <a:rPr lang="en-US" sz="2400" dirty="0"/>
              <a:t>) does not equal </a:t>
            </a:r>
            <a:r>
              <a:rPr lang="en-US" sz="2400" i="1" dirty="0"/>
              <a:t>D</a:t>
            </a:r>
            <a:r>
              <a:rPr lang="en-US" sz="2400" baseline="-25000" dirty="0"/>
              <a:t>KL</a:t>
            </a:r>
            <a:r>
              <a:rPr lang="en-US" sz="2400" dirty="0"/>
              <a:t>(</a:t>
            </a:r>
            <a:r>
              <a:rPr lang="en-US" sz="2400" i="1" dirty="0"/>
              <a:t>Q</a:t>
            </a:r>
            <a:r>
              <a:rPr lang="en-US" sz="2400" dirty="0"/>
              <a:t>‖</a:t>
            </a:r>
            <a:r>
              <a:rPr lang="en-US" sz="2400" i="1" dirty="0"/>
              <a:t>P</a:t>
            </a:r>
            <a:r>
              <a:rPr lang="en-US" sz="2400" dirty="0" smtClean="0"/>
              <a:t>))</a:t>
            </a:r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/>
              <a:t>applications, </a:t>
            </a:r>
            <a:r>
              <a:rPr lang="en-US" sz="2400" i="1" dirty="0"/>
              <a:t>P</a:t>
            </a:r>
            <a:r>
              <a:rPr lang="en-US" sz="2400" dirty="0"/>
              <a:t> typically represents the "true" distribution of data, observations, or a precisely calculated theoretical distribution, while </a:t>
            </a:r>
            <a:r>
              <a:rPr lang="en-US" sz="2400" i="1" dirty="0"/>
              <a:t>Q</a:t>
            </a:r>
            <a:r>
              <a:rPr lang="en-US" sz="2400" dirty="0"/>
              <a:t> typically represents a theory, model, description, or approximation of </a:t>
            </a:r>
            <a:r>
              <a:rPr lang="en-US" sz="2400" i="1" dirty="0"/>
              <a:t>P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 err="1"/>
              <a:t>Kullback</a:t>
            </a:r>
            <a:r>
              <a:rPr lang="en-US" sz="2400" dirty="0"/>
              <a:t>–</a:t>
            </a:r>
            <a:r>
              <a:rPr lang="en-US" sz="2400" dirty="0" err="1"/>
              <a:t>Leibler</a:t>
            </a:r>
            <a:r>
              <a:rPr lang="en-US" sz="2400" dirty="0"/>
              <a:t> divergence from </a:t>
            </a:r>
            <a:r>
              <a:rPr lang="en-US" sz="2400" i="1" dirty="0"/>
              <a:t>Q</a:t>
            </a:r>
            <a:r>
              <a:rPr lang="en-US" sz="2400" dirty="0"/>
              <a:t> to </a:t>
            </a:r>
            <a:r>
              <a:rPr lang="en-US" sz="2400" i="1" dirty="0"/>
              <a:t>P</a:t>
            </a:r>
            <a:r>
              <a:rPr lang="en-US" sz="2400" dirty="0"/>
              <a:t>, denoted </a:t>
            </a:r>
            <a:r>
              <a:rPr lang="en-US" sz="2400" i="1" dirty="0"/>
              <a:t>D</a:t>
            </a:r>
            <a:r>
              <a:rPr lang="en-US" sz="2400" baseline="-25000" dirty="0"/>
              <a:t>KL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‖</a:t>
            </a:r>
            <a:r>
              <a:rPr lang="en-US" sz="2400" i="1" dirty="0"/>
              <a:t>Q</a:t>
            </a:r>
            <a:r>
              <a:rPr lang="en-US" sz="2400" dirty="0"/>
              <a:t>), is a measure of the information gained when one revises one's beliefs from the prior probability distribution </a:t>
            </a:r>
            <a:r>
              <a:rPr lang="en-US" sz="2400" i="1" dirty="0"/>
              <a:t>Q</a:t>
            </a:r>
            <a:r>
              <a:rPr lang="en-US" sz="2400" dirty="0"/>
              <a:t> to the posterior probability distribution </a:t>
            </a:r>
            <a:r>
              <a:rPr lang="en-US" sz="2400" i="1" dirty="0"/>
              <a:t>P</a:t>
            </a:r>
            <a:r>
              <a:rPr lang="en-US" sz="2400" dirty="0"/>
              <a:t>. In other words, it is the amount of information lost when </a:t>
            </a:r>
            <a:r>
              <a:rPr lang="en-US" sz="2400" i="1" dirty="0"/>
              <a:t>Q</a:t>
            </a:r>
            <a:r>
              <a:rPr lang="en-US" sz="2400" dirty="0"/>
              <a:t> is used to approximate </a:t>
            </a:r>
            <a:r>
              <a:rPr lang="en-US" sz="2400" i="1" dirty="0"/>
              <a:t>P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The KL </a:t>
            </a:r>
            <a:r>
              <a:rPr lang="en-US" sz="2400" dirty="0"/>
              <a:t>divergence is sometimes also called the </a:t>
            </a:r>
            <a:r>
              <a:rPr lang="en-US" sz="2400" dirty="0" smtClean="0"/>
              <a:t>information gain</a:t>
            </a:r>
            <a:r>
              <a:rPr lang="en-US" sz="2400" dirty="0"/>
              <a:t> achieved if </a:t>
            </a:r>
            <a:r>
              <a:rPr lang="en-US" sz="2400" i="1" dirty="0"/>
              <a:t>P</a:t>
            </a:r>
            <a:r>
              <a:rPr lang="en-US" sz="2400" dirty="0"/>
              <a:t> is used instead of </a:t>
            </a:r>
            <a:r>
              <a:rPr lang="en-US" sz="2400" i="1" dirty="0"/>
              <a:t>Q</a:t>
            </a:r>
            <a:r>
              <a:rPr lang="en-US" sz="2400" dirty="0"/>
              <a:t>. It is also called the relative entropy of </a:t>
            </a:r>
            <a:r>
              <a:rPr lang="en-US" sz="2400" i="1" dirty="0"/>
              <a:t>P</a:t>
            </a:r>
            <a:r>
              <a:rPr lang="en-US" sz="2400" dirty="0"/>
              <a:t> with respect to </a:t>
            </a:r>
            <a:r>
              <a:rPr lang="en-US" sz="2400" i="1" dirty="0"/>
              <a:t>Q</a:t>
            </a:r>
            <a:r>
              <a:rPr lang="en-US" sz="2400" dirty="0"/>
              <a:t>.</a:t>
            </a:r>
          </a:p>
          <a:p>
            <a:pPr eaLnBrk="1" hangingPunct="1">
              <a:spcBef>
                <a:spcPts val="200"/>
              </a:spcBef>
              <a:defRPr/>
            </a:pPr>
            <a:endParaRPr lang="en-US" sz="24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06" y="304680"/>
            <a:ext cx="39624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7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53453" y="228600"/>
            <a:ext cx="11044989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Important Characteristics of Structured Data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447800"/>
            <a:ext cx="10858500" cy="5029200"/>
          </a:xfrm>
          <a:noFill/>
        </p:spPr>
        <p:txBody>
          <a:bodyPr vert="horz" lIns="90488" tIns="44450" rIns="90488" bIns="44450" rtlCol="0">
            <a:noAutofit/>
          </a:bodyPr>
          <a:lstStyle/>
          <a:p>
            <a:pPr marL="285750" indent="-285750">
              <a:lnSpc>
                <a:spcPct val="115000"/>
              </a:lnSpc>
            </a:pPr>
            <a:r>
              <a:rPr lang="en-US" altLang="en-US" dirty="0" smtClean="0"/>
              <a:t> Dimensionality</a:t>
            </a:r>
          </a:p>
          <a:p>
            <a:pPr marL="800100" lvl="1" indent="-342900">
              <a:lnSpc>
                <a:spcPct val="115000"/>
              </a:lnSpc>
            </a:pPr>
            <a:r>
              <a:rPr lang="en-US" altLang="en-US" dirty="0" smtClean="0"/>
              <a:t>Curse of dimensionality</a:t>
            </a:r>
          </a:p>
          <a:p>
            <a:pPr marL="285750" indent="-285750">
              <a:lnSpc>
                <a:spcPct val="115000"/>
              </a:lnSpc>
            </a:pPr>
            <a:r>
              <a:rPr lang="en-US" altLang="en-US" dirty="0" smtClean="0"/>
              <a:t> Sparsity</a:t>
            </a:r>
          </a:p>
          <a:p>
            <a:pPr marL="800100" lvl="1" indent="-342900">
              <a:lnSpc>
                <a:spcPct val="115000"/>
              </a:lnSpc>
            </a:pPr>
            <a:r>
              <a:rPr lang="en-US" altLang="en-US" dirty="0" smtClean="0"/>
              <a:t>Only presence counts</a:t>
            </a:r>
          </a:p>
          <a:p>
            <a:pPr marL="285750" indent="-285750">
              <a:lnSpc>
                <a:spcPct val="115000"/>
              </a:lnSpc>
            </a:pPr>
            <a:r>
              <a:rPr lang="en-US" altLang="en-US" dirty="0" smtClean="0"/>
              <a:t> Resolution</a:t>
            </a:r>
          </a:p>
          <a:p>
            <a:pPr marL="800100" lvl="1" indent="-342900">
              <a:lnSpc>
                <a:spcPct val="115000"/>
              </a:lnSpc>
            </a:pPr>
            <a:r>
              <a:rPr lang="en-US" altLang="en-US" dirty="0" smtClean="0"/>
              <a:t>Patterns depend on the scale</a:t>
            </a:r>
            <a:r>
              <a:rPr lang="en-US" altLang="en-US" sz="3200" dirty="0"/>
              <a:t> </a:t>
            </a:r>
          </a:p>
          <a:p>
            <a:pPr marL="285750" indent="-285750">
              <a:lnSpc>
                <a:spcPct val="115000"/>
              </a:lnSpc>
            </a:pPr>
            <a:r>
              <a:rPr lang="en-US" altLang="en-US" dirty="0" smtClean="0"/>
              <a:t> Distribution</a:t>
            </a:r>
          </a:p>
          <a:p>
            <a:pPr marL="800100" lvl="1" indent="-342900">
              <a:lnSpc>
                <a:spcPct val="115000"/>
              </a:lnSpc>
            </a:pPr>
            <a:r>
              <a:rPr lang="en-US" altLang="en-US" dirty="0" smtClean="0"/>
              <a:t>Centrality and dispersion</a:t>
            </a:r>
          </a:p>
        </p:txBody>
      </p:sp>
    </p:spTree>
    <p:extLst>
      <p:ext uri="{BB962C8B-B14F-4D97-AF65-F5344CB8AC3E}">
        <p14:creationId xmlns:p14="http://schemas.microsoft.com/office/powerpoint/2010/main" val="9931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012" y="0"/>
            <a:ext cx="11279866" cy="11430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Subtlety at Computing the KL Divergence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918" y="1065088"/>
            <a:ext cx="11080880" cy="5792912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>
              <a:spcBef>
                <a:spcPts val="200"/>
              </a:spcBef>
            </a:pPr>
            <a:r>
              <a:rPr lang="en-US" altLang="en-US" sz="2400" i="1" dirty="0"/>
              <a:t>Base on the formula, D</a:t>
            </a:r>
            <a:r>
              <a:rPr lang="en-US" altLang="en-US" sz="2400" i="1" baseline="-25000" dirty="0"/>
              <a:t>KL</a:t>
            </a:r>
            <a:r>
              <a:rPr lang="en-US" altLang="en-US" sz="2400" dirty="0"/>
              <a:t>(</a:t>
            </a:r>
            <a:r>
              <a:rPr lang="en-US" altLang="en-US" sz="2400" i="1" dirty="0"/>
              <a:t>P,Q</a:t>
            </a:r>
            <a:r>
              <a:rPr lang="en-US" altLang="en-US" sz="2400" dirty="0"/>
              <a:t>) </a:t>
            </a:r>
            <a:r>
              <a:rPr lang="en-US" altLang="en-US" sz="2400" i="1" dirty="0"/>
              <a:t>≥ </a:t>
            </a:r>
            <a:r>
              <a:rPr lang="en-US" altLang="en-US" sz="2400" dirty="0"/>
              <a:t>0 and </a:t>
            </a:r>
            <a:r>
              <a:rPr lang="en-US" altLang="en-US" sz="2400" i="1" dirty="0"/>
              <a:t>D</a:t>
            </a:r>
            <a:r>
              <a:rPr lang="en-US" altLang="en-US" sz="2400" i="1" baseline="-25000" dirty="0"/>
              <a:t>KL</a:t>
            </a:r>
            <a:r>
              <a:rPr lang="en-US" altLang="en-US" sz="2400" dirty="0"/>
              <a:t>(</a:t>
            </a:r>
            <a:r>
              <a:rPr lang="en-US" altLang="en-US" sz="2400" i="1" dirty="0"/>
              <a:t>P </a:t>
            </a:r>
            <a:r>
              <a:rPr lang="en-US" altLang="en-US" sz="2400" dirty="0"/>
              <a:t>||</a:t>
            </a:r>
            <a:r>
              <a:rPr lang="en-US" altLang="en-US" sz="2400" i="1" dirty="0"/>
              <a:t> Q</a:t>
            </a:r>
            <a:r>
              <a:rPr lang="en-US" altLang="en-US" sz="2400" dirty="0"/>
              <a:t>) = 0 if and only if </a:t>
            </a:r>
            <a:r>
              <a:rPr lang="en-US" altLang="en-US" sz="2400" i="1" dirty="0"/>
              <a:t>P </a:t>
            </a:r>
            <a:r>
              <a:rPr lang="en-US" altLang="en-US" sz="2400" dirty="0"/>
              <a:t>= </a:t>
            </a:r>
            <a:r>
              <a:rPr lang="en-US" altLang="en-US" sz="2400" i="1" dirty="0" smtClean="0"/>
              <a:t>Q</a:t>
            </a:r>
            <a:endParaRPr lang="en-US" altLang="en-US" sz="2400" dirty="0"/>
          </a:p>
          <a:p>
            <a:pPr>
              <a:spcBef>
                <a:spcPts val="200"/>
              </a:spcBef>
            </a:pPr>
            <a:r>
              <a:rPr lang="en-US" altLang="en-US" sz="2400" dirty="0"/>
              <a:t>How about when p = 0 or q = 0?</a:t>
            </a:r>
          </a:p>
          <a:p>
            <a:pPr lvl="1">
              <a:spcBef>
                <a:spcPts val="200"/>
              </a:spcBef>
            </a:pPr>
            <a:r>
              <a:rPr lang="en-US" altLang="en-US" sz="2400" i="1" dirty="0"/>
              <a:t>lim</a:t>
            </a:r>
            <a:r>
              <a:rPr lang="en-US" altLang="en-US" sz="2400" i="1" baseline="-25000" dirty="0"/>
              <a:t>p→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</a:t>
            </a:r>
            <a:r>
              <a:rPr lang="en-US" altLang="en-US" sz="2400" i="1" dirty="0"/>
              <a:t>p </a:t>
            </a:r>
            <a:r>
              <a:rPr lang="en-US" altLang="en-US" sz="2400" dirty="0"/>
              <a:t>log </a:t>
            </a:r>
            <a:r>
              <a:rPr lang="en-US" altLang="en-US" sz="2400" i="1" dirty="0"/>
              <a:t>p </a:t>
            </a:r>
            <a:r>
              <a:rPr lang="en-US" altLang="en-US" sz="2400" dirty="0"/>
              <a:t>= 0</a:t>
            </a:r>
          </a:p>
          <a:p>
            <a:pPr lvl="1">
              <a:spcBef>
                <a:spcPts val="200"/>
              </a:spcBef>
            </a:pPr>
            <a:r>
              <a:rPr lang="en-US" altLang="en-US" sz="2400" dirty="0"/>
              <a:t>when </a:t>
            </a:r>
            <a:r>
              <a:rPr lang="en-US" altLang="en-US" sz="2400" i="1" dirty="0"/>
              <a:t>p !</a:t>
            </a:r>
            <a:r>
              <a:rPr lang="en-US" altLang="en-US" sz="2400" dirty="0"/>
              <a:t>= 0 but </a:t>
            </a:r>
            <a:r>
              <a:rPr lang="en-US" altLang="en-US" sz="2400" i="1" dirty="0"/>
              <a:t>q = </a:t>
            </a:r>
            <a:r>
              <a:rPr lang="en-US" altLang="en-US" sz="2400" dirty="0"/>
              <a:t>0, </a:t>
            </a:r>
            <a:r>
              <a:rPr lang="en-US" altLang="en-US" sz="2400" i="1" dirty="0"/>
              <a:t>D</a:t>
            </a:r>
            <a:r>
              <a:rPr lang="en-US" altLang="en-US" sz="2400" i="1" baseline="-25000" dirty="0"/>
              <a:t>KL</a:t>
            </a:r>
            <a:r>
              <a:rPr lang="en-US" altLang="en-US" sz="2400" dirty="0"/>
              <a:t>(</a:t>
            </a:r>
            <a:r>
              <a:rPr lang="en-US" altLang="en-US" sz="2400" i="1" dirty="0"/>
              <a:t>p </a:t>
            </a:r>
            <a:r>
              <a:rPr lang="en-US" altLang="en-US" sz="2400" dirty="0"/>
              <a:t>||</a:t>
            </a:r>
            <a:r>
              <a:rPr lang="en-US" altLang="en-US" sz="2400" i="1" dirty="0"/>
              <a:t> q</a:t>
            </a:r>
            <a:r>
              <a:rPr lang="en-US" altLang="en-US" sz="2400" dirty="0"/>
              <a:t>) is defined as </a:t>
            </a:r>
            <a:r>
              <a:rPr lang="en-US" altLang="en-US" sz="2400" i="1" dirty="0"/>
              <a:t>∞</a:t>
            </a:r>
            <a:r>
              <a:rPr lang="en-US" altLang="en-US" sz="2400" dirty="0"/>
              <a:t>, i.e., if one event </a:t>
            </a:r>
            <a:r>
              <a:rPr lang="en-US" altLang="en-US" sz="2400" i="1" dirty="0"/>
              <a:t>e </a:t>
            </a:r>
            <a:r>
              <a:rPr lang="en-US" altLang="en-US" sz="2400" dirty="0"/>
              <a:t>is possible (</a:t>
            </a:r>
            <a:r>
              <a:rPr lang="en-US" altLang="en-US" sz="2400" i="1" dirty="0"/>
              <a:t>i.e.</a:t>
            </a:r>
            <a:r>
              <a:rPr lang="en-US" altLang="en-US" sz="2400" dirty="0"/>
              <a:t>, 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i="1" dirty="0"/>
              <a:t>e</a:t>
            </a:r>
            <a:r>
              <a:rPr lang="en-US" altLang="en-US" sz="2400" dirty="0"/>
              <a:t>) </a:t>
            </a:r>
            <a:r>
              <a:rPr lang="en-US" altLang="en-US" sz="2400" i="1" dirty="0"/>
              <a:t>&gt; </a:t>
            </a:r>
            <a:r>
              <a:rPr lang="en-US" altLang="en-US" sz="2400" dirty="0"/>
              <a:t>0), and the other predicts it is absolutely impossible (</a:t>
            </a:r>
            <a:r>
              <a:rPr lang="en-US" altLang="en-US" sz="2400" i="1" dirty="0"/>
              <a:t>i.e.</a:t>
            </a:r>
            <a:r>
              <a:rPr lang="en-US" altLang="en-US" sz="2400" dirty="0"/>
              <a:t>, </a:t>
            </a:r>
            <a:r>
              <a:rPr lang="en-US" altLang="en-US" sz="2400" i="1" dirty="0"/>
              <a:t>q</a:t>
            </a:r>
            <a:r>
              <a:rPr lang="en-US" altLang="en-US" sz="2400" dirty="0"/>
              <a:t>(</a:t>
            </a:r>
            <a:r>
              <a:rPr lang="en-US" altLang="en-US" sz="2400" i="1" dirty="0"/>
              <a:t>e</a:t>
            </a:r>
            <a:r>
              <a:rPr lang="en-US" altLang="en-US" sz="2400" dirty="0"/>
              <a:t>) = 0), then the two distributions are absolutely different</a:t>
            </a:r>
          </a:p>
          <a:p>
            <a:pPr>
              <a:spcBef>
                <a:spcPts val="200"/>
              </a:spcBef>
            </a:pPr>
            <a:r>
              <a:rPr lang="en-US" altLang="en-US" sz="2400" dirty="0"/>
              <a:t>However, in practice, </a:t>
            </a:r>
            <a:r>
              <a:rPr lang="en-US" altLang="en-US" sz="2400" i="1" dirty="0"/>
              <a:t>P </a:t>
            </a:r>
            <a:r>
              <a:rPr lang="en-US" altLang="en-US" sz="2400" dirty="0"/>
              <a:t>and </a:t>
            </a:r>
            <a:r>
              <a:rPr lang="en-US" altLang="en-US" sz="2400" i="1" dirty="0"/>
              <a:t>Q </a:t>
            </a:r>
            <a:r>
              <a:rPr lang="en-US" altLang="en-US" sz="2400" dirty="0"/>
              <a:t>are derived from frequency distributions, not counting the possibility of unseen events. Thus </a:t>
            </a:r>
            <a:r>
              <a:rPr lang="en-US" altLang="en-US" sz="2400" i="1" dirty="0"/>
              <a:t>smoothing </a:t>
            </a:r>
            <a:r>
              <a:rPr lang="en-US" altLang="en-US" sz="2400" dirty="0"/>
              <a:t>is needed</a:t>
            </a:r>
          </a:p>
          <a:p>
            <a:pPr>
              <a:spcBef>
                <a:spcPts val="200"/>
              </a:spcBef>
            </a:pPr>
            <a:r>
              <a:rPr lang="en-US" altLang="en-US" sz="2400" dirty="0"/>
              <a:t>Example: </a:t>
            </a:r>
            <a:r>
              <a:rPr lang="en-US" altLang="en-US" sz="2400" i="1" dirty="0"/>
              <a:t>P </a:t>
            </a:r>
            <a:r>
              <a:rPr lang="en-US" altLang="en-US" sz="2400" dirty="0"/>
              <a:t>: (</a:t>
            </a:r>
            <a:r>
              <a:rPr lang="en-US" altLang="en-US" sz="2400" i="1" dirty="0"/>
              <a:t>a </a:t>
            </a:r>
            <a:r>
              <a:rPr lang="en-US" altLang="en-US" sz="2400" dirty="0"/>
              <a:t>: 3</a:t>
            </a:r>
            <a:r>
              <a:rPr lang="en-US" altLang="en-US" sz="2400" i="1" dirty="0"/>
              <a:t>/</a:t>
            </a:r>
            <a:r>
              <a:rPr lang="en-US" altLang="en-US" sz="2400" dirty="0"/>
              <a:t>5</a:t>
            </a:r>
            <a:r>
              <a:rPr lang="en-US" altLang="en-US" sz="2400" i="1" dirty="0"/>
              <a:t>, b </a:t>
            </a:r>
            <a:r>
              <a:rPr lang="en-US" altLang="en-US" sz="2400" dirty="0"/>
              <a:t>: 1</a:t>
            </a:r>
            <a:r>
              <a:rPr lang="en-US" altLang="en-US" sz="2400" i="1" dirty="0"/>
              <a:t>/</a:t>
            </a:r>
            <a:r>
              <a:rPr lang="en-US" altLang="en-US" sz="2400" dirty="0"/>
              <a:t>5</a:t>
            </a:r>
            <a:r>
              <a:rPr lang="en-US" altLang="en-US" sz="2400" i="1" dirty="0"/>
              <a:t>, c </a:t>
            </a:r>
            <a:r>
              <a:rPr lang="en-US" altLang="en-US" sz="2400" dirty="0"/>
              <a:t>: 1</a:t>
            </a:r>
            <a:r>
              <a:rPr lang="en-US" altLang="en-US" sz="2400" i="1" dirty="0"/>
              <a:t>/</a:t>
            </a:r>
            <a:r>
              <a:rPr lang="en-US" altLang="en-US" sz="2400" dirty="0"/>
              <a:t>5).  </a:t>
            </a:r>
            <a:r>
              <a:rPr lang="en-US" altLang="en-US" sz="2400" i="1" dirty="0"/>
              <a:t>Q </a:t>
            </a:r>
            <a:r>
              <a:rPr lang="en-US" altLang="en-US" sz="2400" dirty="0"/>
              <a:t>: (</a:t>
            </a:r>
            <a:r>
              <a:rPr lang="en-US" altLang="en-US" sz="2400" i="1" dirty="0"/>
              <a:t>a </a:t>
            </a:r>
            <a:r>
              <a:rPr lang="en-US" altLang="en-US" sz="2400" dirty="0"/>
              <a:t>: 5</a:t>
            </a:r>
            <a:r>
              <a:rPr lang="en-US" altLang="en-US" sz="2400" i="1" dirty="0"/>
              <a:t>/</a:t>
            </a:r>
            <a:r>
              <a:rPr lang="en-US" altLang="en-US" sz="2400" dirty="0"/>
              <a:t>9</a:t>
            </a:r>
            <a:r>
              <a:rPr lang="en-US" altLang="en-US" sz="2400" i="1" dirty="0"/>
              <a:t>, b </a:t>
            </a:r>
            <a:r>
              <a:rPr lang="en-US" altLang="en-US" sz="2400" dirty="0"/>
              <a:t>: 3</a:t>
            </a:r>
            <a:r>
              <a:rPr lang="en-US" altLang="en-US" sz="2400" i="1" dirty="0"/>
              <a:t>/</a:t>
            </a:r>
            <a:r>
              <a:rPr lang="en-US" altLang="en-US" sz="2400" dirty="0"/>
              <a:t>9</a:t>
            </a:r>
            <a:r>
              <a:rPr lang="en-US" altLang="en-US" sz="2400" i="1" dirty="0"/>
              <a:t>, d </a:t>
            </a:r>
            <a:r>
              <a:rPr lang="en-US" altLang="en-US" sz="2400" dirty="0"/>
              <a:t>: 1</a:t>
            </a:r>
            <a:r>
              <a:rPr lang="en-US" altLang="en-US" sz="2400" i="1" dirty="0"/>
              <a:t>/</a:t>
            </a:r>
            <a:r>
              <a:rPr lang="en-US" altLang="en-US" sz="2400" dirty="0"/>
              <a:t>9)</a:t>
            </a:r>
          </a:p>
          <a:p>
            <a:pPr lvl="1">
              <a:spcBef>
                <a:spcPts val="200"/>
              </a:spcBef>
            </a:pPr>
            <a:r>
              <a:rPr lang="en-US" altLang="en-US" sz="2400" dirty="0"/>
              <a:t>need to introduce a small constant </a:t>
            </a:r>
            <a:r>
              <a:rPr lang="en-US" altLang="en-US" sz="2400" i="1" dirty="0"/>
              <a:t>ϵ</a:t>
            </a:r>
            <a:r>
              <a:rPr lang="en-US" altLang="en-US" sz="2400" dirty="0"/>
              <a:t>, e.g., </a:t>
            </a:r>
            <a:r>
              <a:rPr lang="en-US" altLang="en-US" sz="2400" i="1" dirty="0"/>
              <a:t>ϵ </a:t>
            </a:r>
            <a:r>
              <a:rPr lang="en-US" altLang="en-US" sz="2400" dirty="0"/>
              <a:t>= 10</a:t>
            </a:r>
            <a:r>
              <a:rPr lang="en-US" altLang="en-US" sz="2400" i="1" baseline="30000" dirty="0"/>
              <a:t>−</a:t>
            </a:r>
            <a:r>
              <a:rPr lang="en-US" altLang="en-US" sz="2400" baseline="30000" dirty="0"/>
              <a:t>3</a:t>
            </a:r>
          </a:p>
          <a:p>
            <a:pPr lvl="1">
              <a:spcBef>
                <a:spcPts val="200"/>
              </a:spcBef>
            </a:pPr>
            <a:r>
              <a:rPr lang="en-US" altLang="en-US" sz="2400" dirty="0"/>
              <a:t>The sample set observed in </a:t>
            </a:r>
            <a:r>
              <a:rPr lang="en-US" altLang="en-US" sz="2400" i="1" dirty="0"/>
              <a:t>P</a:t>
            </a:r>
            <a:r>
              <a:rPr lang="en-US" altLang="en-US" sz="2400" dirty="0"/>
              <a:t>, </a:t>
            </a:r>
            <a:r>
              <a:rPr lang="en-US" altLang="en-US" sz="2400" i="1" dirty="0"/>
              <a:t>SP </a:t>
            </a:r>
            <a:r>
              <a:rPr lang="en-US" altLang="en-US" sz="2400" dirty="0"/>
              <a:t>= </a:t>
            </a:r>
            <a:r>
              <a:rPr lang="en-US" altLang="en-US" sz="2400" i="1" dirty="0"/>
              <a:t>{a, b, c}</a:t>
            </a:r>
            <a:r>
              <a:rPr lang="en-US" altLang="en-US" sz="2400" dirty="0"/>
              <a:t>,  </a:t>
            </a:r>
            <a:r>
              <a:rPr lang="en-US" altLang="en-US" sz="2400" i="1" dirty="0"/>
              <a:t>SQ </a:t>
            </a:r>
            <a:r>
              <a:rPr lang="en-US" altLang="en-US" sz="2400" dirty="0"/>
              <a:t>= </a:t>
            </a:r>
            <a:r>
              <a:rPr lang="en-US" altLang="en-US" sz="2400" i="1" dirty="0"/>
              <a:t>{a, b, d}</a:t>
            </a:r>
            <a:r>
              <a:rPr lang="en-US" altLang="en-US" sz="2400" dirty="0"/>
              <a:t>,  </a:t>
            </a:r>
            <a:r>
              <a:rPr lang="en-US" altLang="en-US" sz="2400" i="1" dirty="0"/>
              <a:t>SU </a:t>
            </a:r>
            <a:r>
              <a:rPr lang="en-US" altLang="en-US" sz="2400" dirty="0"/>
              <a:t>= </a:t>
            </a:r>
            <a:r>
              <a:rPr lang="en-US" altLang="en-US" sz="2400" i="1" dirty="0"/>
              <a:t>{a, b, c, d}</a:t>
            </a:r>
            <a:endParaRPr lang="en-US" altLang="en-US" sz="2400" dirty="0"/>
          </a:p>
          <a:p>
            <a:pPr lvl="1">
              <a:spcBef>
                <a:spcPts val="200"/>
              </a:spcBef>
            </a:pPr>
            <a:r>
              <a:rPr lang="en-US" altLang="en-US" sz="2400" dirty="0"/>
              <a:t>Smoothing, add missing symbols to each distribution, with probability </a:t>
            </a:r>
            <a:r>
              <a:rPr lang="en-US" altLang="en-US" sz="2400" i="1" dirty="0"/>
              <a:t>ϵ</a:t>
            </a:r>
            <a:r>
              <a:rPr lang="en-US" altLang="en-US" sz="2400" dirty="0"/>
              <a:t> </a:t>
            </a:r>
          </a:p>
          <a:p>
            <a:pPr lvl="1">
              <a:spcBef>
                <a:spcPts val="200"/>
              </a:spcBef>
            </a:pPr>
            <a:r>
              <a:rPr lang="en-US" altLang="en-US" sz="2400" i="1" dirty="0"/>
              <a:t>P′ </a:t>
            </a:r>
            <a:r>
              <a:rPr lang="en-US" altLang="en-US" sz="2400" dirty="0"/>
              <a:t>: (</a:t>
            </a:r>
            <a:r>
              <a:rPr lang="en-US" altLang="en-US" sz="2400" i="1" dirty="0"/>
              <a:t>a </a:t>
            </a:r>
            <a:r>
              <a:rPr lang="en-US" altLang="en-US" sz="2400" dirty="0"/>
              <a:t>: 3</a:t>
            </a:r>
            <a:r>
              <a:rPr lang="en-US" altLang="en-US" sz="2400" i="1" dirty="0"/>
              <a:t>/</a:t>
            </a:r>
            <a:r>
              <a:rPr lang="en-US" altLang="en-US" sz="2400" dirty="0"/>
              <a:t>5 </a:t>
            </a:r>
            <a:r>
              <a:rPr lang="en-US" altLang="en-US" sz="2400" i="1" dirty="0"/>
              <a:t>− </a:t>
            </a:r>
            <a:r>
              <a:rPr lang="el-GR" altLang="en-US" sz="2400" i="1" dirty="0"/>
              <a:t>ϵ/</a:t>
            </a:r>
            <a:r>
              <a:rPr lang="el-GR" altLang="en-US" sz="2400" dirty="0"/>
              <a:t>3</a:t>
            </a:r>
            <a:r>
              <a:rPr lang="el-GR" altLang="en-US" sz="2400" i="1" dirty="0"/>
              <a:t>, </a:t>
            </a:r>
            <a:r>
              <a:rPr lang="en-US" altLang="en-US" sz="2400" i="1" dirty="0"/>
              <a:t>b </a:t>
            </a:r>
            <a:r>
              <a:rPr lang="en-US" altLang="en-US" sz="2400" dirty="0"/>
              <a:t>: 1</a:t>
            </a:r>
            <a:r>
              <a:rPr lang="en-US" altLang="en-US" sz="2400" i="1" dirty="0"/>
              <a:t>/</a:t>
            </a:r>
            <a:r>
              <a:rPr lang="en-US" altLang="en-US" sz="2400" dirty="0"/>
              <a:t>5 </a:t>
            </a:r>
            <a:r>
              <a:rPr lang="en-US" altLang="en-US" sz="2400" i="1" dirty="0"/>
              <a:t>− </a:t>
            </a:r>
            <a:r>
              <a:rPr lang="el-GR" altLang="en-US" sz="2400" i="1" dirty="0"/>
              <a:t>ϵ/</a:t>
            </a:r>
            <a:r>
              <a:rPr lang="el-GR" altLang="en-US" sz="2400" dirty="0"/>
              <a:t>3</a:t>
            </a:r>
            <a:r>
              <a:rPr lang="el-GR" altLang="en-US" sz="2400" i="1" dirty="0"/>
              <a:t>, </a:t>
            </a:r>
            <a:r>
              <a:rPr lang="en-US" altLang="en-US" sz="2400" i="1" dirty="0"/>
              <a:t>c </a:t>
            </a:r>
            <a:r>
              <a:rPr lang="en-US" altLang="en-US" sz="2400" dirty="0"/>
              <a:t>: 1</a:t>
            </a:r>
            <a:r>
              <a:rPr lang="en-US" altLang="en-US" sz="2400" i="1" dirty="0"/>
              <a:t>/</a:t>
            </a:r>
            <a:r>
              <a:rPr lang="en-US" altLang="en-US" sz="2400" dirty="0"/>
              <a:t>5 </a:t>
            </a:r>
            <a:r>
              <a:rPr lang="en-US" altLang="en-US" sz="2400" i="1" dirty="0"/>
              <a:t>− </a:t>
            </a:r>
            <a:r>
              <a:rPr lang="el-GR" altLang="en-US" sz="2400" i="1" dirty="0"/>
              <a:t>ϵ/</a:t>
            </a:r>
            <a:r>
              <a:rPr lang="el-GR" altLang="en-US" sz="2400" dirty="0"/>
              <a:t>3</a:t>
            </a:r>
            <a:r>
              <a:rPr lang="el-GR" altLang="en-US" sz="2400" i="1" dirty="0"/>
              <a:t>, </a:t>
            </a:r>
            <a:r>
              <a:rPr lang="en-US" altLang="en-US" sz="2400" i="1" dirty="0"/>
              <a:t>d </a:t>
            </a:r>
            <a:r>
              <a:rPr lang="en-US" altLang="en-US" sz="2400" dirty="0"/>
              <a:t>: </a:t>
            </a:r>
            <a:r>
              <a:rPr lang="el-GR" altLang="en-US" sz="2400" i="1" dirty="0"/>
              <a:t>ϵ</a:t>
            </a:r>
            <a:r>
              <a:rPr lang="el-GR" altLang="en-US" sz="2400" dirty="0"/>
              <a:t>) </a:t>
            </a:r>
            <a:endParaRPr lang="en-US" altLang="en-US" sz="2400" dirty="0"/>
          </a:p>
          <a:p>
            <a:pPr lvl="1">
              <a:spcBef>
                <a:spcPts val="200"/>
              </a:spcBef>
            </a:pPr>
            <a:r>
              <a:rPr lang="en-US" altLang="en-US" sz="2400" i="1" dirty="0"/>
              <a:t>Q′ </a:t>
            </a:r>
            <a:r>
              <a:rPr lang="en-US" altLang="en-US" sz="2400" dirty="0"/>
              <a:t>: (</a:t>
            </a:r>
            <a:r>
              <a:rPr lang="en-US" altLang="en-US" sz="2400" i="1" dirty="0"/>
              <a:t>a </a:t>
            </a:r>
            <a:r>
              <a:rPr lang="en-US" altLang="en-US" sz="2400" dirty="0"/>
              <a:t>: 5</a:t>
            </a:r>
            <a:r>
              <a:rPr lang="en-US" altLang="en-US" sz="2400" i="1" dirty="0"/>
              <a:t>/</a:t>
            </a:r>
            <a:r>
              <a:rPr lang="en-US" altLang="en-US" sz="2400" dirty="0"/>
              <a:t>9 </a:t>
            </a:r>
            <a:r>
              <a:rPr lang="en-US" altLang="en-US" sz="2400" i="1" dirty="0"/>
              <a:t>− </a:t>
            </a:r>
            <a:r>
              <a:rPr lang="el-GR" altLang="en-US" sz="2400" i="1" dirty="0"/>
              <a:t>ϵ/</a:t>
            </a:r>
            <a:r>
              <a:rPr lang="el-GR" altLang="en-US" sz="2400" dirty="0"/>
              <a:t>3</a:t>
            </a:r>
            <a:r>
              <a:rPr lang="el-GR" altLang="en-US" sz="2400" i="1" dirty="0"/>
              <a:t>, </a:t>
            </a:r>
            <a:r>
              <a:rPr lang="en-US" altLang="en-US" sz="2400" i="1" dirty="0"/>
              <a:t>b </a:t>
            </a:r>
            <a:r>
              <a:rPr lang="en-US" altLang="en-US" sz="2400" dirty="0"/>
              <a:t>: 3</a:t>
            </a:r>
            <a:r>
              <a:rPr lang="en-US" altLang="en-US" sz="2400" i="1" dirty="0"/>
              <a:t>/</a:t>
            </a:r>
            <a:r>
              <a:rPr lang="en-US" altLang="en-US" sz="2400" dirty="0"/>
              <a:t>9 </a:t>
            </a:r>
            <a:r>
              <a:rPr lang="en-US" altLang="en-US" sz="2400" i="1" dirty="0"/>
              <a:t>− ϵ/</a:t>
            </a:r>
            <a:r>
              <a:rPr lang="en-US" altLang="en-US" sz="2400" dirty="0"/>
              <a:t>3</a:t>
            </a:r>
            <a:r>
              <a:rPr lang="en-US" altLang="en-US" sz="2400" i="1" dirty="0"/>
              <a:t>, c </a:t>
            </a:r>
            <a:r>
              <a:rPr lang="en-US" altLang="en-US" sz="2400" dirty="0"/>
              <a:t>: </a:t>
            </a:r>
            <a:r>
              <a:rPr lang="en-US" altLang="en-US" sz="2400" i="1" dirty="0"/>
              <a:t>ϵ, d </a:t>
            </a:r>
            <a:r>
              <a:rPr lang="en-US" altLang="en-US" sz="2400" dirty="0"/>
              <a:t>: 1</a:t>
            </a:r>
            <a:r>
              <a:rPr lang="en-US" altLang="en-US" sz="2400" i="1" dirty="0"/>
              <a:t>/</a:t>
            </a:r>
            <a:r>
              <a:rPr lang="en-US" altLang="en-US" sz="2400" dirty="0"/>
              <a:t>9 </a:t>
            </a:r>
            <a:r>
              <a:rPr lang="en-US" altLang="en-US" sz="2400" i="1" dirty="0"/>
              <a:t>− ϵ/</a:t>
            </a:r>
            <a:r>
              <a:rPr lang="en-US" altLang="en-US" sz="2400" dirty="0"/>
              <a:t>3</a:t>
            </a:r>
            <a:r>
              <a:rPr lang="en-US" altLang="en-US" sz="2400" dirty="0" smtClean="0"/>
              <a:t>)</a:t>
            </a:r>
            <a:endParaRPr lang="en-US" altLang="en-US" sz="2400" dirty="0"/>
          </a:p>
          <a:p>
            <a:pPr lvl="1">
              <a:spcBef>
                <a:spcPts val="200"/>
              </a:spcBef>
            </a:pPr>
            <a:r>
              <a:rPr lang="en-US" altLang="en-US" sz="2400" i="1" dirty="0"/>
              <a:t>D</a:t>
            </a:r>
            <a:r>
              <a:rPr lang="en-US" altLang="en-US" sz="2400" i="1" baseline="-25000" dirty="0"/>
              <a:t>KL</a:t>
            </a:r>
            <a:r>
              <a:rPr lang="en-US" altLang="en-US" sz="2400" dirty="0"/>
              <a:t>(</a:t>
            </a:r>
            <a:r>
              <a:rPr lang="en-US" altLang="en-US" sz="2400" i="1" dirty="0"/>
              <a:t>P’ </a:t>
            </a:r>
            <a:r>
              <a:rPr lang="en-US" altLang="en-US" sz="2400" dirty="0"/>
              <a:t>||</a:t>
            </a:r>
            <a:r>
              <a:rPr lang="en-US" altLang="en-US" sz="2400" i="1" dirty="0"/>
              <a:t> Q’</a:t>
            </a:r>
            <a:r>
              <a:rPr lang="en-US" altLang="en-US" sz="2400" dirty="0"/>
              <a:t>) can </a:t>
            </a:r>
            <a:r>
              <a:rPr lang="en-US" altLang="en-US" sz="2400" dirty="0" smtClean="0"/>
              <a:t>then be </a:t>
            </a:r>
            <a:r>
              <a:rPr lang="en-US" altLang="en-US" sz="2400" dirty="0"/>
              <a:t>computed easily</a:t>
            </a:r>
            <a:endParaRPr lang="en-US" altLang="en-US" sz="2400" i="1" dirty="0"/>
          </a:p>
        </p:txBody>
      </p:sp>
      <p:pic>
        <p:nvPicPr>
          <p:cNvPr id="696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98" y="1461231"/>
            <a:ext cx="4648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28600"/>
            <a:ext cx="11106150" cy="8382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Chapter 2.  </a:t>
            </a:r>
            <a:r>
              <a:rPr lang="en-US" altLang="en-US" dirty="0"/>
              <a:t>Getting to Know Your Data</a:t>
            </a:r>
            <a:endParaRPr lang="en-US" altLang="en-US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sz="3200" dirty="0" smtClean="0"/>
              <a:t>Data </a:t>
            </a:r>
            <a:r>
              <a:rPr lang="en-US" altLang="en-US" sz="3200" dirty="0"/>
              <a:t>Objects and Attribute Types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Basic Statistical Descriptions of Data</a:t>
            </a:r>
          </a:p>
          <a:p>
            <a:pPr>
              <a:lnSpc>
                <a:spcPct val="200000"/>
              </a:lnSpc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</a:rPr>
              <a:t>Data Visualization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Measuring Data Similarity and Dissimilarity</a:t>
            </a:r>
          </a:p>
          <a:p>
            <a:pPr>
              <a:lnSpc>
                <a:spcPct val="200000"/>
              </a:lnSpc>
            </a:pPr>
            <a:r>
              <a:rPr lang="en-US" altLang="en-US" sz="3200" dirty="0" smtClean="0"/>
              <a:t>Summary</a:t>
            </a:r>
            <a:endParaRPr lang="en-US" altLang="en-US" sz="32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9694931">
            <a:off x="3212166" y="5752540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3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Summary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529" y="1295401"/>
            <a:ext cx="10936942" cy="5103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Data attribute types: nominal, binary, ordinal, interval-scaled, ratio-scaled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Many types of data sets, e.g., numerical, text, graph, Web, image.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Gain insight into the data by: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Basic statistical data description: central tendency, dispersion,  graphical displays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Data visualization: map data onto graphical primitives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Measure data similarity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Above steps are the beginning of data preprocessing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Many methods have been developed but still an active area of research</a:t>
            </a:r>
          </a:p>
        </p:txBody>
      </p:sp>
    </p:spTree>
    <p:extLst>
      <p:ext uri="{BB962C8B-B14F-4D97-AF65-F5344CB8AC3E}">
        <p14:creationId xmlns:p14="http://schemas.microsoft.com/office/powerpoint/2010/main" val="39824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References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741" y="1174375"/>
            <a:ext cx="10972800" cy="5334000"/>
          </a:xfrm>
        </p:spPr>
        <p:txBody>
          <a:bodyPr/>
          <a:lstStyle/>
          <a:p>
            <a:pPr marL="457200" indent="-457200">
              <a:spcBef>
                <a:spcPts val="400"/>
              </a:spcBef>
            </a:pPr>
            <a:r>
              <a:rPr lang="en-US" altLang="en-US" sz="2000" dirty="0"/>
              <a:t>W. Cleveland, Visualizing Data, Hobart Press, 1993</a:t>
            </a:r>
          </a:p>
          <a:p>
            <a:pPr marL="457200" indent="-457200">
              <a:spcBef>
                <a:spcPts val="400"/>
              </a:spcBef>
            </a:pPr>
            <a:r>
              <a:rPr lang="en-US" altLang="en-US" sz="2000" dirty="0">
                <a:solidFill>
                  <a:schemeClr val="hlink"/>
                </a:solidFill>
              </a:rPr>
              <a:t>T. </a:t>
            </a:r>
            <a:r>
              <a:rPr lang="en-US" altLang="en-US" sz="2000" dirty="0" err="1">
                <a:solidFill>
                  <a:schemeClr val="hlink"/>
                </a:solidFill>
              </a:rPr>
              <a:t>Dasu</a:t>
            </a:r>
            <a:r>
              <a:rPr lang="en-US" altLang="en-US" sz="2000" dirty="0">
                <a:solidFill>
                  <a:schemeClr val="hlink"/>
                </a:solidFill>
              </a:rPr>
              <a:t> and T. Johnson.  Exploratory Data Mining and Data Cleaning. John Wiley, 2003</a:t>
            </a:r>
          </a:p>
          <a:p>
            <a:pPr marL="457200" indent="-457200">
              <a:spcBef>
                <a:spcPts val="400"/>
              </a:spcBef>
            </a:pPr>
            <a:r>
              <a:rPr lang="en-US" altLang="en-US" sz="2000" dirty="0"/>
              <a:t>U. Fayyad, G. Grinstein, and A. </a:t>
            </a:r>
            <a:r>
              <a:rPr lang="en-US" altLang="en-US" sz="2000" dirty="0" err="1"/>
              <a:t>Wierse</a:t>
            </a:r>
            <a:r>
              <a:rPr lang="en-US" altLang="en-US" sz="2000" dirty="0"/>
              <a:t>. Information Visualization in Data Mining and Knowledge Discovery, Morgan Kaufmann, 2001</a:t>
            </a:r>
          </a:p>
          <a:p>
            <a:pPr marL="457200" indent="-457200">
              <a:spcBef>
                <a:spcPts val="4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L. Kaufman and P. J. </a:t>
            </a:r>
            <a:r>
              <a:rPr lang="en-US" altLang="en-US" sz="2000" dirty="0" err="1">
                <a:solidFill>
                  <a:srgbClr val="FF0000"/>
                </a:solidFill>
              </a:rPr>
              <a:t>Rousseeuw</a:t>
            </a:r>
            <a:r>
              <a:rPr lang="en-US" altLang="en-US" sz="2000" dirty="0">
                <a:solidFill>
                  <a:srgbClr val="FF0000"/>
                </a:solidFill>
              </a:rPr>
              <a:t>. Finding Groups in Data: an Introduction to Cluster Analysis. John Wiley &amp; Sons, 1990</a:t>
            </a:r>
            <a:r>
              <a:rPr lang="en-US" altLang="en-US" sz="2000" dirty="0"/>
              <a:t>.</a:t>
            </a:r>
            <a:endParaRPr lang="en-US" altLang="en-US" sz="2000" dirty="0">
              <a:solidFill>
                <a:schemeClr val="hlink"/>
              </a:solidFill>
            </a:endParaRPr>
          </a:p>
          <a:p>
            <a:pPr marL="457200" indent="-457200">
              <a:spcBef>
                <a:spcPts val="400"/>
              </a:spcBef>
            </a:pPr>
            <a:r>
              <a:rPr lang="en-US" altLang="en-US" sz="2000" dirty="0"/>
              <a:t>H. V. </a:t>
            </a:r>
            <a:r>
              <a:rPr lang="en-US" altLang="en-US" sz="2000" dirty="0" err="1"/>
              <a:t>Jagadish</a:t>
            </a:r>
            <a:r>
              <a:rPr lang="en-US" altLang="en-US" sz="2000" dirty="0"/>
              <a:t> et al., Special Issue on Data Reduction Techniques.  Bulletin of the Tech. Committee on Data Eng., 20(4), Dec. 1997</a:t>
            </a:r>
          </a:p>
          <a:p>
            <a:pPr marL="457200" indent="-457200">
              <a:spcBef>
                <a:spcPts val="400"/>
              </a:spcBef>
            </a:pPr>
            <a:r>
              <a:rPr lang="en-US" altLang="en-US" sz="2000" dirty="0"/>
              <a:t>D. A. </a:t>
            </a:r>
            <a:r>
              <a:rPr lang="en-US" altLang="en-US" sz="2000" dirty="0" err="1"/>
              <a:t>Keim</a:t>
            </a:r>
            <a:r>
              <a:rPr lang="en-US" altLang="en-US" sz="2000" dirty="0"/>
              <a:t>. Information visualization and visual data mining, IEEE trans. on Visualization and Computer Graphics, 8(1), 2002</a:t>
            </a:r>
          </a:p>
          <a:p>
            <a:pPr marL="457200" indent="-457200">
              <a:spcBef>
                <a:spcPts val="400"/>
              </a:spcBef>
            </a:pPr>
            <a:r>
              <a:rPr lang="en-US" altLang="en-US" sz="2000" dirty="0"/>
              <a:t>D. Pyle. Data Preparation for Data Mining. Morgan Kaufmann, 1999</a:t>
            </a:r>
          </a:p>
          <a:p>
            <a:pPr marL="457200" indent="-457200">
              <a:spcBef>
                <a:spcPts val="400"/>
              </a:spcBef>
            </a:pPr>
            <a:r>
              <a:rPr lang="en-US" altLang="en-US" sz="2000" dirty="0"/>
              <a:t>S.  </a:t>
            </a:r>
            <a:r>
              <a:rPr lang="en-US" altLang="en-US" sz="2000" dirty="0" err="1"/>
              <a:t>Santini</a:t>
            </a:r>
            <a:r>
              <a:rPr lang="en-US" altLang="en-US" sz="2000" dirty="0"/>
              <a:t> and R. Jain,” Similarity measures”, IEEE Trans. on Pattern Analysis and Machine Intelligence, 21(9), 1999</a:t>
            </a:r>
          </a:p>
          <a:p>
            <a:pPr marL="457200" indent="-457200">
              <a:spcBef>
                <a:spcPts val="4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E. R. </a:t>
            </a:r>
            <a:r>
              <a:rPr lang="en-US" altLang="en-US" sz="2000" dirty="0" err="1">
                <a:solidFill>
                  <a:srgbClr val="FF0000"/>
                </a:solidFill>
              </a:rPr>
              <a:t>Tufte</a:t>
            </a:r>
            <a:r>
              <a:rPr lang="en-US" altLang="en-US" sz="2000" dirty="0">
                <a:solidFill>
                  <a:srgbClr val="FF0000"/>
                </a:solidFill>
              </a:rPr>
              <a:t>. The Visual Display of Quantitative Information, 2</a:t>
            </a:r>
            <a:r>
              <a:rPr lang="en-US" altLang="en-US" sz="2000" baseline="30000" dirty="0">
                <a:solidFill>
                  <a:srgbClr val="FF0000"/>
                </a:solidFill>
              </a:rPr>
              <a:t>nd</a:t>
            </a:r>
            <a:r>
              <a:rPr lang="en-US" altLang="en-US" sz="2000" dirty="0">
                <a:solidFill>
                  <a:srgbClr val="FF0000"/>
                </a:solidFill>
              </a:rPr>
              <a:t> ed., Graphics Press, 2001</a:t>
            </a:r>
          </a:p>
          <a:p>
            <a:pPr marL="457200" indent="-457200">
              <a:spcBef>
                <a:spcPts val="400"/>
              </a:spcBef>
            </a:pPr>
            <a:r>
              <a:rPr lang="en-US" altLang="en-US" sz="2000" dirty="0"/>
              <a:t>C. </a:t>
            </a:r>
            <a:r>
              <a:rPr lang="en-US" altLang="en-US" sz="2000" dirty="0" smtClean="0"/>
              <a:t>Yu, </a:t>
            </a:r>
            <a:r>
              <a:rPr lang="en-US" altLang="en-US" sz="2000" dirty="0"/>
              <a:t>et al., Visual data mining of multimedia data for social and behavioral studies, Information Visualization, 8(1), 2009 </a:t>
            </a:r>
          </a:p>
        </p:txBody>
      </p:sp>
    </p:spTree>
    <p:extLst>
      <p:ext uri="{BB962C8B-B14F-4D97-AF65-F5344CB8AC3E}">
        <p14:creationId xmlns:p14="http://schemas.microsoft.com/office/powerpoint/2010/main" val="2349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Data Objects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sets are made up of data </a:t>
            </a:r>
            <a:r>
              <a:rPr lang="en-US" altLang="en-US" sz="2400" dirty="0" smtClean="0"/>
              <a:t>objects</a:t>
            </a:r>
            <a:endParaRPr lang="en-US" altLang="en-US" sz="2400" dirty="0"/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A </a:t>
            </a:r>
            <a:r>
              <a:rPr lang="en-US" altLang="en-US" sz="2400" b="1" dirty="0"/>
              <a:t>data object</a:t>
            </a:r>
            <a:r>
              <a:rPr lang="en-US" altLang="en-US" sz="2400" dirty="0"/>
              <a:t> represents an </a:t>
            </a:r>
            <a:r>
              <a:rPr lang="en-US" altLang="en-US" sz="2400" dirty="0" smtClean="0"/>
              <a:t>entity</a:t>
            </a:r>
            <a:endParaRPr lang="en-US" altLang="en-US" sz="2400" dirty="0"/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Examples: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sales database:  customers, store items, sales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medical database: patients, treatments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university database: students, professors, courses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Also called </a:t>
            </a:r>
            <a:r>
              <a:rPr lang="en-US" altLang="en-US" sz="2400" i="1" dirty="0"/>
              <a:t>samples , examples, instances, data points, objects, </a:t>
            </a:r>
            <a:r>
              <a:rPr lang="en-US" altLang="en-US" sz="2400" i="1" dirty="0" smtClean="0"/>
              <a:t>tuples</a:t>
            </a:r>
            <a:endParaRPr lang="en-US" altLang="en-US" sz="2400" dirty="0"/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objects are described by </a:t>
            </a:r>
            <a:r>
              <a:rPr lang="en-US" altLang="en-US" sz="2400" b="1" dirty="0" smtClean="0"/>
              <a:t>attributes</a:t>
            </a:r>
            <a:endParaRPr lang="en-US" altLang="en-US" sz="2400" dirty="0"/>
          </a:p>
          <a:p>
            <a:pPr>
              <a:lnSpc>
                <a:spcPct val="120000"/>
              </a:lnSpc>
            </a:pPr>
            <a:r>
              <a:rPr lang="en-US" altLang="en-US" sz="2400" dirty="0"/>
              <a:t>Database rows </a:t>
            </a:r>
            <a:r>
              <a:rPr lang="en-US" altLang="en-US" sz="2400" dirty="0" smtClean="0">
                <a:latin typeface="Calibri" panose="020F0502020204030204" pitchFamily="34" charset="0"/>
              </a:rPr>
              <a:t>→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data objects; columns </a:t>
            </a:r>
            <a:r>
              <a:rPr lang="en-US" altLang="en-US" sz="2400" dirty="0">
                <a:latin typeface="Calibri" panose="020F0502020204030204" pitchFamily="34" charset="0"/>
              </a:rPr>
              <a:t>→ </a:t>
            </a:r>
            <a:r>
              <a:rPr lang="en-US" altLang="en-US" sz="2400" dirty="0" smtClean="0"/>
              <a:t>attributes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64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Attributes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924" y="1175084"/>
            <a:ext cx="10971423" cy="5418221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Attribute (</a:t>
            </a:r>
            <a:r>
              <a:rPr lang="en-US" altLang="en-US" sz="2400" dirty="0" smtClean="0"/>
              <a:t>or</a:t>
            </a:r>
            <a:r>
              <a:rPr lang="en-US" altLang="en-US" sz="2400" b="1" dirty="0" smtClean="0"/>
              <a:t> dimensions, features, variables</a:t>
            </a:r>
            <a:r>
              <a:rPr lang="en-US" altLang="en-US" sz="2400" dirty="0" smtClean="0"/>
              <a:t>) </a:t>
            </a:r>
          </a:p>
          <a:p>
            <a:pPr lvl="1"/>
            <a:r>
              <a:rPr lang="en-US" altLang="en-US" sz="2400" dirty="0" smtClean="0"/>
              <a:t>A data field, representing a characteristic or feature of a data object.</a:t>
            </a:r>
          </a:p>
          <a:p>
            <a:pPr lvl="1" eaLnBrk="1" hangingPunct="1"/>
            <a:r>
              <a:rPr lang="en-US" altLang="en-US" sz="2400" i="1" dirty="0" smtClean="0"/>
              <a:t>E.g., customer _ID, name, address</a:t>
            </a:r>
          </a:p>
          <a:p>
            <a:pPr eaLnBrk="1" hangingPunct="1"/>
            <a:r>
              <a:rPr lang="en-US" altLang="en-US" sz="2400" dirty="0" smtClean="0"/>
              <a:t>Types:</a:t>
            </a:r>
          </a:p>
          <a:p>
            <a:pPr lvl="1" eaLnBrk="1" hangingPunct="1"/>
            <a:r>
              <a:rPr lang="en-US" altLang="en-US" sz="2400" dirty="0" smtClean="0"/>
              <a:t>Nominal (e.g., red, blue)</a:t>
            </a:r>
          </a:p>
          <a:p>
            <a:pPr lvl="1" eaLnBrk="1" hangingPunct="1"/>
            <a:r>
              <a:rPr lang="en-US" altLang="en-US" sz="2400" dirty="0" smtClean="0"/>
              <a:t>Binary (e.g., {true, false})</a:t>
            </a:r>
          </a:p>
          <a:p>
            <a:pPr lvl="1" eaLnBrk="1" hangingPunct="1"/>
            <a:r>
              <a:rPr lang="en-US" altLang="en-US" sz="2400" dirty="0" smtClean="0"/>
              <a:t>Ordinal (e.g., {freshman, sophomore, junior, senior})</a:t>
            </a:r>
          </a:p>
          <a:p>
            <a:pPr lvl="1" eaLnBrk="1" hangingPunct="1"/>
            <a:r>
              <a:rPr lang="en-US" altLang="en-US" sz="2400" dirty="0" smtClean="0"/>
              <a:t>Numeric: quantitative</a:t>
            </a:r>
          </a:p>
          <a:p>
            <a:pPr lvl="2" eaLnBrk="1" hangingPunct="1"/>
            <a:r>
              <a:rPr lang="en-US" altLang="en-US" sz="2400" dirty="0" smtClean="0"/>
              <a:t>Interval-scaled: 100</a:t>
            </a:r>
            <a:r>
              <a:rPr lang="en-US" altLang="en-US" sz="2400" baseline="30000" dirty="0" smtClean="0">
                <a:latin typeface="Calibri" panose="020F0502020204030204" pitchFamily="34" charset="0"/>
              </a:rPr>
              <a:t>○</a:t>
            </a:r>
            <a:r>
              <a:rPr lang="en-US" altLang="en-US" sz="2400" dirty="0" smtClean="0">
                <a:latin typeface="Calibri" panose="020F0502020204030204" pitchFamily="34" charset="0"/>
              </a:rPr>
              <a:t>C is interval scales</a:t>
            </a:r>
            <a:endParaRPr lang="en-US" altLang="en-US" sz="2400" dirty="0"/>
          </a:p>
          <a:p>
            <a:pPr lvl="2"/>
            <a:r>
              <a:rPr lang="en-US" altLang="en-US" sz="2400" dirty="0" smtClean="0"/>
              <a:t>Ratio-scaled</a:t>
            </a:r>
            <a:r>
              <a:rPr lang="en-US" altLang="en-US" sz="2400" dirty="0"/>
              <a:t>: </a:t>
            </a:r>
            <a:r>
              <a:rPr lang="en-US" altLang="en-US" sz="2400" dirty="0" smtClean="0"/>
              <a:t>100</a:t>
            </a:r>
            <a:r>
              <a:rPr lang="en-US" altLang="en-US" sz="2400" baseline="30000" dirty="0" smtClean="0">
                <a:latin typeface="Calibri" panose="020F0502020204030204" pitchFamily="34" charset="0"/>
              </a:rPr>
              <a:t>○</a:t>
            </a:r>
            <a:r>
              <a:rPr lang="en-US" altLang="en-US" sz="2400" dirty="0" smtClean="0">
                <a:latin typeface="Calibri" panose="020F0502020204030204" pitchFamily="34" charset="0"/>
              </a:rPr>
              <a:t>K is ratio scaled since it is twice as high as 50</a:t>
            </a:r>
            <a:r>
              <a:rPr lang="en-US" altLang="en-US" sz="2400" baseline="30000" dirty="0">
                <a:latin typeface="Calibri" panose="020F0502020204030204" pitchFamily="34" charset="0"/>
              </a:rPr>
              <a:t> ○</a:t>
            </a:r>
            <a:r>
              <a:rPr lang="en-US" altLang="en-US" sz="2400" dirty="0">
                <a:latin typeface="Calibri" panose="020F0502020204030204" pitchFamily="34" charset="0"/>
              </a:rPr>
              <a:t>K</a:t>
            </a:r>
            <a:endParaRPr lang="en-US" altLang="en-US" sz="2400" dirty="0"/>
          </a:p>
          <a:p>
            <a:r>
              <a:rPr lang="en-US" altLang="en-US" sz="2400" dirty="0" smtClean="0"/>
              <a:t>Q1:  Is student ID a nominal, ordinal, or  interval-scaled data?</a:t>
            </a:r>
          </a:p>
          <a:p>
            <a:r>
              <a:rPr lang="en-US" altLang="en-US" sz="2400" dirty="0" smtClean="0"/>
              <a:t>Q2:  What about eye color? Or color in the color spectrum of physics?</a:t>
            </a:r>
          </a:p>
        </p:txBody>
      </p:sp>
    </p:spTree>
    <p:extLst>
      <p:ext uri="{BB962C8B-B14F-4D97-AF65-F5344CB8AC3E}">
        <p14:creationId xmlns:p14="http://schemas.microsoft.com/office/powerpoint/2010/main" val="271651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Berlin Sans FB Demi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21420</TotalTime>
  <Words>4982</Words>
  <Application>Microsoft Office PowerPoint</Application>
  <PresentationFormat>寬螢幕</PresentationFormat>
  <Paragraphs>719</Paragraphs>
  <Slides>73</Slides>
  <Notes>72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7</vt:i4>
      </vt:variant>
      <vt:variant>
        <vt:lpstr>投影片標題</vt:lpstr>
      </vt:variant>
      <vt:variant>
        <vt:i4>73</vt:i4>
      </vt:variant>
    </vt:vector>
  </HeadingPairs>
  <TitlesOfParts>
    <vt:vector size="91" baseType="lpstr">
      <vt:lpstr>SimSun</vt:lpstr>
      <vt:lpstr>Arial</vt:lpstr>
      <vt:lpstr>Arial Narrow</vt:lpstr>
      <vt:lpstr>Berlin Sans FB Demi</vt:lpstr>
      <vt:lpstr>Calibri</vt:lpstr>
      <vt:lpstr>Symbol</vt:lpstr>
      <vt:lpstr>Tahoma</vt:lpstr>
      <vt:lpstr>Times New Roman</vt:lpstr>
      <vt:lpstr>Wingdings</vt:lpstr>
      <vt:lpstr>Retrospect</vt:lpstr>
      <vt:lpstr>Blends</vt:lpstr>
      <vt:lpstr>Visio</vt:lpstr>
      <vt:lpstr>Document</vt:lpstr>
      <vt:lpstr>Microsoft Equation 3.0</vt:lpstr>
      <vt:lpstr>Equation</vt:lpstr>
      <vt:lpstr>Chart</vt:lpstr>
      <vt:lpstr>SmartDraw</vt:lpstr>
      <vt:lpstr>Worksheet</vt:lpstr>
      <vt:lpstr>Data Mining: Concepts and Principles Chapter 2. Getting to Know Your Data</vt:lpstr>
      <vt:lpstr>Chapter 2.  Getting to Know Your Data</vt:lpstr>
      <vt:lpstr>Types of Data Sets: (1) Record Data</vt:lpstr>
      <vt:lpstr>Types of Data Sets: (2) Graphs and Networks</vt:lpstr>
      <vt:lpstr>Types of Data Sets: (3) Ordered Data</vt:lpstr>
      <vt:lpstr>Types of Data Sets: (4) Spatial, image and multimedia Data</vt:lpstr>
      <vt:lpstr>Important Characteristics of Structured Data</vt:lpstr>
      <vt:lpstr>Data Objects</vt:lpstr>
      <vt:lpstr>Attributes</vt:lpstr>
      <vt:lpstr>Attribute Types </vt:lpstr>
      <vt:lpstr>Numeric Attribute Types </vt:lpstr>
      <vt:lpstr>Discrete vs. Continuous Attributes </vt:lpstr>
      <vt:lpstr>Chapter 2.  Getting to Know Your Data</vt:lpstr>
      <vt:lpstr>Basic Statistical Descriptions of Data</vt:lpstr>
      <vt:lpstr>Measuring the Central Tendency:  (1) Mean</vt:lpstr>
      <vt:lpstr>Measuring the Central Tendency: (2) Median</vt:lpstr>
      <vt:lpstr>Measuring the Central Tendency: (3) Mode</vt:lpstr>
      <vt:lpstr> Symmetric vs. Skewed Data</vt:lpstr>
      <vt:lpstr>Properties of Normal Distribution Curve</vt:lpstr>
      <vt:lpstr>Measures Data Distribution: Variance and Standard Deviation</vt:lpstr>
      <vt:lpstr>Graphic Displays of Basic Statistical Descriptions</vt:lpstr>
      <vt:lpstr>Measuring the Dispersion of Data: Quartiles &amp; Boxplots   </vt:lpstr>
      <vt:lpstr>Visualization of Data Dispersion: 3-D Boxplots</vt:lpstr>
      <vt:lpstr>Histogram Analysis</vt:lpstr>
      <vt:lpstr>Histograms Often Tell More than Boxplots</vt:lpstr>
      <vt:lpstr>Quantile Plot</vt:lpstr>
      <vt:lpstr>Quantile-Quantile (Q-Q) Plot</vt:lpstr>
      <vt:lpstr>Scatter plot</vt:lpstr>
      <vt:lpstr>Positively and Negatively Correlated Data</vt:lpstr>
      <vt:lpstr> Uncorrelated Data</vt:lpstr>
      <vt:lpstr>Chapter 2.  Getting to Know Your Data</vt:lpstr>
      <vt:lpstr>Data Visualization</vt:lpstr>
      <vt:lpstr>Pixel-Oriented Visualization Techniques</vt:lpstr>
      <vt:lpstr>Laying Out Pixels in Circle Segments</vt:lpstr>
      <vt:lpstr>Geometric Projection Visualization Techniques</vt:lpstr>
      <vt:lpstr>Direct Data Visualization</vt:lpstr>
      <vt:lpstr>Scatterplot Matrices</vt:lpstr>
      <vt:lpstr>Landscapes</vt:lpstr>
      <vt:lpstr>Parallel Coordinates</vt:lpstr>
      <vt:lpstr>Parallel Coordinates of a Data Set</vt:lpstr>
      <vt:lpstr>Icon-Based Visualization Techniques</vt:lpstr>
      <vt:lpstr>Chernoff Faces</vt:lpstr>
      <vt:lpstr>Stick Figure</vt:lpstr>
      <vt:lpstr>Hierarchical Visualization Techniques</vt:lpstr>
      <vt:lpstr>Dimensional Stacking</vt:lpstr>
      <vt:lpstr>Dimensional Stacking</vt:lpstr>
      <vt:lpstr>Worlds-within-Worlds</vt:lpstr>
      <vt:lpstr>Tree-Map</vt:lpstr>
      <vt:lpstr>InfoCube</vt:lpstr>
      <vt:lpstr>Three-D Cone Trees</vt:lpstr>
      <vt:lpstr>Visualizing Complex Data and Relations: Tag Cloud</vt:lpstr>
      <vt:lpstr>Visualizing Complex Data and Relations: Social Networks</vt:lpstr>
      <vt:lpstr>Chapter 2.  Getting to Know Your Data</vt:lpstr>
      <vt:lpstr>Similarity, Dissimilarity, and Proximity</vt:lpstr>
      <vt:lpstr>Data Matrix and Dissimilarity Matrix</vt:lpstr>
      <vt:lpstr>Standardizing Numeric Data</vt:lpstr>
      <vt:lpstr>Example: Data Matrix and Dissimilarity Matrix</vt:lpstr>
      <vt:lpstr>Distance on Numeric Data: Minkowski Distance</vt:lpstr>
      <vt:lpstr>Special Cases of Minkowski Distance</vt:lpstr>
      <vt:lpstr>Example: Minkowski Distance at Special Cases</vt:lpstr>
      <vt:lpstr>Proximity Measure for Binary Attributes</vt:lpstr>
      <vt:lpstr>Example: Dissimilarity between Asymmetric Binary Variables</vt:lpstr>
      <vt:lpstr>Proximity Measure for Categorical Attributes</vt:lpstr>
      <vt:lpstr>Ordinal Variables</vt:lpstr>
      <vt:lpstr>Attributes of Mixed Type</vt:lpstr>
      <vt:lpstr>Cosine Similarity of Two Vectors</vt:lpstr>
      <vt:lpstr>Example: Calculating Cosine Similarity</vt:lpstr>
      <vt:lpstr> KL Divergence: Comparing Two Probability Distributions </vt:lpstr>
      <vt:lpstr> More on KL Divergence</vt:lpstr>
      <vt:lpstr>Subtlety at Computing the KL Divergence</vt:lpstr>
      <vt:lpstr>Chapter 2.  Getting to Know Your Data</vt:lpstr>
      <vt:lpstr>Summary</vt:lpstr>
      <vt:lpstr>References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Latent Entity Structures</dc:title>
  <dc:creator>Jiawei Han</dc:creator>
  <cp:lastModifiedBy>Windows 使用者</cp:lastModifiedBy>
  <cp:revision>976</cp:revision>
  <cp:lastPrinted>2016-09-01T15:34:33Z</cp:lastPrinted>
  <dcterms:created xsi:type="dcterms:W3CDTF">2014-06-02T15:06:14Z</dcterms:created>
  <dcterms:modified xsi:type="dcterms:W3CDTF">2023-09-20T07:46:22Z</dcterms:modified>
</cp:coreProperties>
</file>