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3"/>
  </p:notesMasterIdLst>
  <p:sldIdLst>
    <p:sldId id="1853" r:id="rId2"/>
    <p:sldId id="1821" r:id="rId3"/>
    <p:sldId id="1752" r:id="rId4"/>
    <p:sldId id="1838" r:id="rId5"/>
    <p:sldId id="1753" r:id="rId6"/>
    <p:sldId id="1754" r:id="rId7"/>
    <p:sldId id="1822" r:id="rId8"/>
    <p:sldId id="1757" r:id="rId9"/>
    <p:sldId id="1759" r:id="rId10"/>
    <p:sldId id="1760" r:id="rId11"/>
    <p:sldId id="1761" r:id="rId12"/>
    <p:sldId id="1758" r:id="rId13"/>
    <p:sldId id="1762" r:id="rId14"/>
    <p:sldId id="1763" r:id="rId15"/>
    <p:sldId id="1764" r:id="rId16"/>
    <p:sldId id="1765" r:id="rId17"/>
    <p:sldId id="1766" r:id="rId18"/>
    <p:sldId id="1767" r:id="rId19"/>
    <p:sldId id="1768" r:id="rId20"/>
    <p:sldId id="1769" r:id="rId21"/>
    <p:sldId id="1770" r:id="rId22"/>
    <p:sldId id="1771" r:id="rId23"/>
    <p:sldId id="1772" r:id="rId24"/>
    <p:sldId id="1773" r:id="rId25"/>
    <p:sldId id="1823" r:id="rId26"/>
    <p:sldId id="1774" r:id="rId27"/>
    <p:sldId id="1778" r:id="rId28"/>
    <p:sldId id="1780" r:id="rId29"/>
    <p:sldId id="1781" r:id="rId30"/>
    <p:sldId id="1782" r:id="rId31"/>
    <p:sldId id="1783" r:id="rId32"/>
    <p:sldId id="1784" r:id="rId33"/>
    <p:sldId id="1785" r:id="rId34"/>
    <p:sldId id="1824" r:id="rId35"/>
    <p:sldId id="1846" r:id="rId36"/>
    <p:sldId id="1786" r:id="rId37"/>
    <p:sldId id="1787" r:id="rId38"/>
    <p:sldId id="1848" r:id="rId39"/>
    <p:sldId id="1794" r:id="rId40"/>
    <p:sldId id="1795" r:id="rId41"/>
    <p:sldId id="1796" r:id="rId42"/>
    <p:sldId id="1849" r:id="rId43"/>
    <p:sldId id="1850" r:id="rId44"/>
    <p:sldId id="1847" r:id="rId45"/>
    <p:sldId id="1825" r:id="rId46"/>
    <p:sldId id="1799" r:id="rId47"/>
    <p:sldId id="1800" r:id="rId48"/>
    <p:sldId id="1801" r:id="rId49"/>
    <p:sldId id="1802" r:id="rId50"/>
    <p:sldId id="1803" r:id="rId51"/>
    <p:sldId id="1804" r:id="rId52"/>
    <p:sldId id="1805" r:id="rId53"/>
    <p:sldId id="1806" r:id="rId54"/>
    <p:sldId id="1807" r:id="rId55"/>
    <p:sldId id="1826" r:id="rId56"/>
    <p:sldId id="1722" r:id="rId57"/>
    <p:sldId id="1809" r:id="rId58"/>
    <p:sldId id="1812" r:id="rId59"/>
    <p:sldId id="1851" r:id="rId60"/>
    <p:sldId id="1810" r:id="rId61"/>
    <p:sldId id="1811" r:id="rId62"/>
    <p:sldId id="1813" r:id="rId63"/>
    <p:sldId id="1852" r:id="rId64"/>
    <p:sldId id="1827" r:id="rId65"/>
    <p:sldId id="1815" r:id="rId66"/>
    <p:sldId id="1817" r:id="rId67"/>
    <p:sldId id="1818" r:id="rId68"/>
    <p:sldId id="1819" r:id="rId69"/>
    <p:sldId id="1820" r:id="rId70"/>
    <p:sldId id="1837" r:id="rId71"/>
    <p:sldId id="1835" r:id="rId72"/>
    <p:sldId id="1729" r:id="rId73"/>
    <p:sldId id="1731" r:id="rId74"/>
    <p:sldId id="1732" r:id="rId75"/>
    <p:sldId id="1734" r:id="rId76"/>
    <p:sldId id="1840" r:id="rId77"/>
    <p:sldId id="1841" r:id="rId78"/>
    <p:sldId id="1842" r:id="rId79"/>
    <p:sldId id="1843" r:id="rId80"/>
    <p:sldId id="1844" r:id="rId81"/>
    <p:sldId id="1845" r:id="rId82"/>
  </p:sldIdLst>
  <p:sldSz cx="12192000" cy="6858000"/>
  <p:notesSz cx="7010400" cy="9296400"/>
  <p:defaultTextStyle>
    <a:defPPr>
      <a:defRPr lang="en-US"/>
    </a:defPPr>
    <a:lvl1pPr marL="0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45717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ueqing Liu" initials="XL" lastIdx="34" clrIdx="0">
    <p:extLst/>
  </p:cmAuthor>
  <p:cmAuthor id="2" name="Shang, Jingbo" initials="SJ" lastIdx="4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CDBC"/>
    <a:srgbClr val="FFFFCC"/>
    <a:srgbClr val="0033CC"/>
    <a:srgbClr val="0000CC"/>
    <a:srgbClr val="E48312"/>
    <a:srgbClr val="94A088"/>
    <a:srgbClr val="008080"/>
    <a:srgbClr val="BD582C"/>
    <a:srgbClr val="7F7F7F"/>
    <a:srgbClr val="8656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06" autoAdjust="0"/>
    <p:restoredTop sz="95879" autoAdjust="0"/>
  </p:normalViewPr>
  <p:slideViewPr>
    <p:cSldViewPr snapToGrid="0">
      <p:cViewPr varScale="1">
        <p:scale>
          <a:sx n="64" d="100"/>
          <a:sy n="64" d="100"/>
        </p:scale>
        <p:origin x="676" y="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8358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66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commentAuthors" Target="commentAuthor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microsoft.com/office/2015/10/relationships/revisionInfo" Target="revisionInfo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7" Type="http://schemas.openxmlformats.org/officeDocument/2006/relationships/image" Target="../media/image20.wmf"/><Relationship Id="rId2" Type="http://schemas.openxmlformats.org/officeDocument/2006/relationships/image" Target="../media/image15.wmf"/><Relationship Id="rId1" Type="http://schemas.openxmlformats.org/officeDocument/2006/relationships/image" Target="../media/image14.emf"/><Relationship Id="rId6" Type="http://schemas.openxmlformats.org/officeDocument/2006/relationships/image" Target="../media/image19.wmf"/><Relationship Id="rId5" Type="http://schemas.openxmlformats.org/officeDocument/2006/relationships/image" Target="../media/image18.emf"/><Relationship Id="rId4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67" tIns="46584" rIns="93167" bIns="46584" rtlCol="0"/>
          <a:lstStyle>
            <a:lvl1pPr algn="r">
              <a:defRPr sz="1200"/>
            </a:lvl1pPr>
          </a:lstStyle>
          <a:p>
            <a:fld id="{F87AF23C-6CAB-4A6A-B3BC-A88F610E0570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7" tIns="46584" rIns="93167" bIns="4658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67" tIns="46584" rIns="93167" bIns="4658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9"/>
            <a:ext cx="3037840" cy="466433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9"/>
            <a:ext cx="3037840" cy="466433"/>
          </a:xfrm>
          <a:prstGeom prst="rect">
            <a:avLst/>
          </a:prstGeom>
        </p:spPr>
        <p:txBody>
          <a:bodyPr vert="horz" lIns="93167" tIns="46584" rIns="93167" bIns="46584" rtlCol="0" anchor="b"/>
          <a:lstStyle>
            <a:lvl1pPr algn="r">
              <a:defRPr sz="1200"/>
            </a:lvl1pPr>
          </a:lstStyle>
          <a:p>
            <a:fld id="{A6F8110F-5CB8-4B7A-89C2-96B671E60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44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971925" y="8774113"/>
            <a:ext cx="3038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BF947792-BF46-405C-86E9-4DC33AF8A072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78289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870A63E-C667-4AC0-8176-DF644A0FB608}" type="slidenum">
              <a:rPr lang="en-US" altLang="en-US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176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A6F9A96-B1C2-454F-A435-EAA583CB3B73}" type="slidenum">
              <a:rPr lang="en-US" altLang="en-US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22025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EDCBD44-BA6F-47C3-9FCD-D068176CAEB4}" type="slidenum">
              <a:rPr lang="en-US" altLang="en-US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03337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E6A0700-62D1-4DF1-9C21-09E216332905}" type="slidenum">
              <a:rPr lang="en-US" altLang="en-US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17266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40B2C22-A77C-4DAF-9C0E-930571BDEE41}" type="slidenum">
              <a:rPr lang="en-US" altLang="en-US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97713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534D9A1-129C-4562-96D2-C442A5B806E4}" type="slidenum">
              <a:rPr lang="en-US" altLang="en-US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917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169DB74-F1D3-4DFC-9789-61FD98E371C3}" type="slidenum">
              <a:rPr lang="en-US" altLang="en-US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84061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EE2F585-E68E-4BA1-BE26-16783875BEB7}" type="slidenum">
              <a:rPr lang="en-US" altLang="en-US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68136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FA90D65-3361-49DF-9B88-8772BDB9DA9D}" type="slidenum">
              <a:rPr lang="en-US" altLang="en-US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1325" y="698500"/>
            <a:ext cx="6132513" cy="3451225"/>
          </a:xfrm>
          <a:ln w="12700" cap="flat">
            <a:solidFill>
              <a:schemeClr val="tx1"/>
            </a:solidFill>
          </a:ln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7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48" tIns="43673" rIns="87348" bIns="43673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23550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47D817D-466B-435F-9A4A-AFEE926AA9F0}" type="slidenum">
              <a:rPr lang="en-US" altLang="en-US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4394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169C16F-83A6-4654-ACB4-E3597022A30B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3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1325" y="698500"/>
            <a:ext cx="6132513" cy="3451225"/>
          </a:xfrm>
          <a:ln w="12700" cap="flat">
            <a:solidFill>
              <a:schemeClr val="tx1"/>
            </a:solidFill>
          </a:ln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7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48" tIns="43673" rIns="87348" bIns="43673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97206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19E04DD-1528-45B0-AB91-7790C7D6DA45}" type="slidenum">
              <a:rPr lang="en-US" altLang="en-US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84072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038BE43-7FFA-4047-A423-1046C144B80D}" type="slidenum">
              <a:rPr lang="en-US" altLang="en-US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79527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F7F75F5-BFD2-4DC2-B2DC-768467E6BDF9}" type="slidenum">
              <a:rPr lang="en-US" altLang="en-US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73745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971925" y="8774113"/>
            <a:ext cx="3038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BF947792-BF46-405C-86E9-4DC33AF8A072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25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31253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D5A7EE7-558B-4BEE-BB98-C5DCA5D432C0}" type="slidenum">
              <a:rPr lang="en-US" altLang="en-US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4410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9F1B8A3-85F5-43BE-9C88-C460B9285F31}" type="slidenum">
              <a:rPr lang="en-US" altLang="en-US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130456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C436065-8218-40D6-861F-0D3B602C952A}" type="slidenum">
              <a:rPr lang="en-US" altLang="en-US"/>
              <a:pPr>
                <a:spcBef>
                  <a:spcPct val="0"/>
                </a:spcBef>
              </a:pPr>
              <a:t>28</a:t>
            </a:fld>
            <a:endParaRPr lang="en-US" altLang="en-US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13408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C436065-8218-40D6-861F-0D3B602C952A}" type="slidenum">
              <a:rPr lang="en-US" altLang="en-US"/>
              <a:pPr>
                <a:spcBef>
                  <a:spcPct val="0"/>
                </a:spcBef>
              </a:pPr>
              <a:t>29</a:t>
            </a:fld>
            <a:endParaRPr lang="en-US" altLang="en-US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84305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62B3276-B21B-46AA-8A50-86AF7917B6FD}" type="slidenum">
              <a:rPr lang="en-US" altLang="en-US"/>
              <a:pPr>
                <a:spcBef>
                  <a:spcPct val="0"/>
                </a:spcBef>
              </a:pPr>
              <a:t>30</a:t>
            </a:fld>
            <a:endParaRPr lang="en-US" altLang="en-US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485088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84C2BBE-EFD2-41B4-AE3C-60858669F699}" type="slidenum">
              <a:rPr lang="en-US" altLang="en-US"/>
              <a:pPr>
                <a:spcBef>
                  <a:spcPct val="0"/>
                </a:spcBef>
              </a:pPr>
              <a:t>31</a:t>
            </a:fld>
            <a:endParaRPr lang="en-US" altLang="en-US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0357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169C16F-83A6-4654-ACB4-E3597022A30B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1325" y="698500"/>
            <a:ext cx="6132513" cy="3451225"/>
          </a:xfrm>
          <a:ln w="12700" cap="flat">
            <a:solidFill>
              <a:schemeClr val="tx1"/>
            </a:solidFill>
          </a:ln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7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48" tIns="43673" rIns="87348" bIns="43673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40003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6ADF1B5-D8D2-47D1-B188-20EBA14F6225}" type="slidenum">
              <a:rPr lang="en-US" altLang="en-US"/>
              <a:pPr>
                <a:spcBef>
                  <a:spcPct val="0"/>
                </a:spcBef>
              </a:pPr>
              <a:t>32</a:t>
            </a:fld>
            <a:endParaRPr lang="en-US" altLang="en-US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43006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945A8F0-8966-46AC-B0C6-0A66CA5E6FF0}" type="slidenum">
              <a:rPr lang="en-US" altLang="en-US"/>
              <a:pPr>
                <a:spcBef>
                  <a:spcPct val="0"/>
                </a:spcBef>
              </a:pPr>
              <a:t>33</a:t>
            </a:fld>
            <a:endParaRPr lang="en-US" altLang="en-US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298102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971925" y="8774113"/>
            <a:ext cx="3038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BF947792-BF46-405C-86E9-4DC33AF8A072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34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06997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169C16F-83A6-4654-ACB4-E3597022A30B}" type="slidenum">
              <a:rPr lang="en-US" altLang="en-US"/>
              <a:pPr>
                <a:spcBef>
                  <a:spcPct val="0"/>
                </a:spcBef>
              </a:pPr>
              <a:t>35</a:t>
            </a:fld>
            <a:endParaRPr lang="en-US" alt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1325" y="698500"/>
            <a:ext cx="6132513" cy="3451225"/>
          </a:xfrm>
          <a:ln w="12700" cap="flat">
            <a:solidFill>
              <a:schemeClr val="tx1"/>
            </a:solidFill>
          </a:ln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7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48" tIns="43673" rIns="87348" bIns="43673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43230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169C16F-83A6-4654-ACB4-E3597022A30B}" type="slidenum">
              <a:rPr lang="en-US" altLang="en-US"/>
              <a:pPr>
                <a:spcBef>
                  <a:spcPct val="0"/>
                </a:spcBef>
              </a:pPr>
              <a:t>36</a:t>
            </a:fld>
            <a:endParaRPr lang="en-US" alt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1325" y="698500"/>
            <a:ext cx="6132513" cy="3451225"/>
          </a:xfrm>
          <a:ln w="12700" cap="flat">
            <a:solidFill>
              <a:schemeClr val="tx1"/>
            </a:solidFill>
          </a:ln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7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48" tIns="43673" rIns="87348" bIns="43673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65731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D9D86FD-A244-42A4-AEDB-C28D6F30B35B}" type="slidenum">
              <a:rPr lang="en-US" altLang="en-US"/>
              <a:pPr>
                <a:spcBef>
                  <a:spcPct val="0"/>
                </a:spcBef>
              </a:pPr>
              <a:t>37</a:t>
            </a:fld>
            <a:endParaRPr lang="en-US" alt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77993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8747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 txBox="1">
            <a:spLocks noGrp="1" noChangeArrowheads="1"/>
          </p:cNvSpPr>
          <p:nvPr/>
        </p:nvSpPr>
        <p:spPr bwMode="auto"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7834260C-FF4F-47BF-974E-EABCABD7361D}" type="slidenum">
              <a:rPr lang="en-US" altLang="en-US"/>
              <a:pPr algn="r">
                <a:spcBef>
                  <a:spcPct val="0"/>
                </a:spcBef>
              </a:pPr>
              <a:t>44</a:t>
            </a:fld>
            <a:endParaRPr lang="en-US" altLang="en-US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58775" y="703263"/>
            <a:ext cx="6172200" cy="3473450"/>
          </a:xfrm>
          <a:ln w="12700" cap="flat">
            <a:solidFill>
              <a:schemeClr val="tx1"/>
            </a:solidFill>
          </a:ln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8013"/>
            <a:ext cx="5046663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888" tIns="42944" rIns="85888" bIns="42944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355814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971925" y="8774113"/>
            <a:ext cx="3038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BF947792-BF46-405C-86E9-4DC33AF8A072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45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25515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4922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58558DE-5F4D-4D4D-8157-80D78941E4AA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1325" y="698500"/>
            <a:ext cx="6132513" cy="3451225"/>
          </a:xfrm>
          <a:ln w="12700" cap="flat">
            <a:solidFill>
              <a:schemeClr val="tx1"/>
            </a:solidFill>
          </a:ln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7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48" tIns="43673" rIns="87348" bIns="43673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02564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68455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50234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135564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17078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812D569-BC08-4C6E-B65B-15609C3C5776}" type="slidenum">
              <a:rPr lang="en-US" altLang="en-US"/>
              <a:pPr>
                <a:spcBef>
                  <a:spcPct val="0"/>
                </a:spcBef>
              </a:pPr>
              <a:t>51</a:t>
            </a:fld>
            <a:endParaRPr lang="en-US" altLang="en-US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1325" y="698500"/>
            <a:ext cx="6132513" cy="3451225"/>
          </a:xfrm>
          <a:ln w="12700" cap="flat">
            <a:solidFill>
              <a:schemeClr val="tx1"/>
            </a:solidFill>
          </a:ln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7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48" tIns="43673" rIns="87348" bIns="43673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6990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5F7A8D1-D7B4-46FE-A248-78D7DB93A7C4}" type="slidenum">
              <a:rPr lang="en-US" altLang="en-US"/>
              <a:pPr>
                <a:spcBef>
                  <a:spcPct val="0"/>
                </a:spcBef>
              </a:pPr>
              <a:t>52</a:t>
            </a:fld>
            <a:endParaRPr lang="en-US" altLang="en-US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1325" y="698500"/>
            <a:ext cx="6132513" cy="3451225"/>
          </a:xfrm>
          <a:ln w="12700" cap="flat">
            <a:solidFill>
              <a:schemeClr val="tx1"/>
            </a:solidFill>
          </a:ln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7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48" tIns="43673" rIns="87348" bIns="43673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76602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86309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 txBox="1">
            <a:spLocks noGrp="1" noChangeArrowheads="1"/>
          </p:cNvSpPr>
          <p:nvPr/>
        </p:nvSpPr>
        <p:spPr bwMode="auto">
          <a:xfrm>
            <a:off x="3971925" y="8774113"/>
            <a:ext cx="3038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35AAD565-6035-46DA-B48A-048725748494}" type="slidenum">
              <a:rPr lang="en-US" altLang="en-US"/>
              <a:pPr algn="r">
                <a:spcBef>
                  <a:spcPct val="0"/>
                </a:spcBef>
              </a:pPr>
              <a:t>54</a:t>
            </a:fld>
            <a:endParaRPr lang="en-US" altLang="en-US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41325" y="698500"/>
            <a:ext cx="6132513" cy="3451225"/>
          </a:xfrm>
          <a:ln w="12700" cap="flat">
            <a:solidFill>
              <a:schemeClr val="tx1"/>
            </a:solidFill>
          </a:ln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387850"/>
            <a:ext cx="5140325" cy="41576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348" tIns="43673" rIns="87348" bIns="43673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108202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971925" y="8774113"/>
            <a:ext cx="3038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BF947792-BF46-405C-86E9-4DC33AF8A072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55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411408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0949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C87ACD3-78F1-4E49-B487-DCEF5659D421}" type="slidenum">
              <a:rPr lang="en-US" altLang="en-US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677880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26453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0787938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4940682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88689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706081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443441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29057" indent="-280406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21626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70276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18927" indent="-224325" defTabSz="9144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67577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16227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364878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13528" indent="-224325" defTabSz="91443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3471233-7AD7-4AA8-9EAB-E0CA41656CF7}" type="slidenum">
              <a:rPr lang="en-US" altLang="en-US" smtClean="0">
                <a:solidFill>
                  <a:prstClr val="black"/>
                </a:solidFill>
                <a:latin typeface="Tahoma" pitchFamily="34" charset="0"/>
              </a:rPr>
              <a:pPr eaLnBrk="1" hangingPunct="1">
                <a:spcBef>
                  <a:spcPct val="0"/>
                </a:spcBef>
              </a:pPr>
              <a:t>63</a:t>
            </a:fld>
            <a:endParaRPr lang="en-US" altLang="en-US">
              <a:solidFill>
                <a:prstClr val="black"/>
              </a:solidFill>
              <a:latin typeface="Tahoma" pitchFamily="34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5698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971925" y="8774113"/>
            <a:ext cx="3038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BF947792-BF46-405C-86E9-4DC33AF8A072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64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342131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8040025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2941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971925" y="8774113"/>
            <a:ext cx="3038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BF947792-BF46-405C-86E9-4DC33AF8A072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611329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064868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680286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970630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971925" y="8774113"/>
            <a:ext cx="3038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0" tIns="46586" rIns="93170" bIns="46586" anchor="b"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BF947792-BF46-405C-86E9-4DC33AF8A072}" type="slidenum">
              <a:rPr lang="en-US" altLang="en-US">
                <a:solidFill>
                  <a:prstClr val="black"/>
                </a:solidFill>
              </a:rPr>
              <a:pPr algn="r">
                <a:spcBef>
                  <a:spcPct val="0"/>
                </a:spcBef>
              </a:pPr>
              <a:t>71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756336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334813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85915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519738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432320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9F1B8A3-85F5-43BE-9C88-C460B9285F31}" type="slidenum">
              <a:rPr lang="en-US" altLang="en-US"/>
              <a:pPr>
                <a:spcBef>
                  <a:spcPct val="0"/>
                </a:spcBef>
              </a:pPr>
              <a:t>76</a:t>
            </a:fld>
            <a:endParaRPr lang="en-US" altLang="en-US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966271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4A1B803-A03C-4AF0-B832-2232D755746A}" type="slidenum">
              <a:rPr lang="en-US" altLang="en-US"/>
              <a:pPr>
                <a:spcBef>
                  <a:spcPct val="0"/>
                </a:spcBef>
              </a:pPr>
              <a:t>77</a:t>
            </a:fld>
            <a:endParaRPr lang="en-US" altLang="en-US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3820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D9D86FD-A244-42A4-AEDB-C28D6F30B35B}" type="slidenum">
              <a:rPr lang="en-US" altLang="en-US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1824296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F8110F-5CB8-4B7A-89C2-96B671E6053B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56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65EC476-ADA0-4B8B-9C02-E341A210E4EF}" type="slidenum">
              <a:rPr lang="en-US" altLang="en-US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I : the expected information needed to classify a given sample</a:t>
            </a:r>
          </a:p>
          <a:p>
            <a:r>
              <a:rPr lang="en-US" altLang="en-US"/>
              <a:t>E (entropy) : expected information based on the partitioning into subsets by A</a:t>
            </a:r>
          </a:p>
          <a:p>
            <a:r>
              <a:rPr lang="en-US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77628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10FB955-1A05-46BC-9E97-806C4BB938B5}" type="slidenum">
              <a:rPr lang="en-US" altLang="en-US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4853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4500" y="2343945"/>
            <a:ext cx="11303000" cy="1034256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600" spc="-51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5871" y="3529775"/>
            <a:ext cx="10058400" cy="782070"/>
          </a:xfrm>
        </p:spPr>
        <p:txBody>
          <a:bodyPr lIns="91436" rIns="91436">
            <a:normAutofit/>
          </a:bodyPr>
          <a:lstStyle>
            <a:lvl1pPr marL="0" indent="0" algn="ctr">
              <a:buNone/>
              <a:defRPr sz="2400" b="1" cap="none" spc="200" baseline="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" y="0"/>
            <a:ext cx="12244106" cy="2281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" y="4463419"/>
            <a:ext cx="12192000" cy="23961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985" y="221676"/>
            <a:ext cx="11369963" cy="738909"/>
          </a:xfrm>
        </p:spPr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983" y="1219200"/>
            <a:ext cx="11406908" cy="5384800"/>
          </a:xfrm>
        </p:spPr>
        <p:txBody>
          <a:bodyPr/>
          <a:lstStyle>
            <a:lvl1pPr marL="461951" indent="-461951">
              <a:defRPr sz="2800"/>
            </a:lvl1pPr>
            <a:lvl2pPr marL="738170" indent="-538149">
              <a:defRPr sz="2800"/>
            </a:lvl2pPr>
            <a:lvl3pPr marL="858817" indent="-474651">
              <a:defRPr sz="2800"/>
            </a:lvl3pPr>
            <a:lvl4pPr marL="1144559" indent="-522275">
              <a:defRPr sz="2800"/>
            </a:lvl4pPr>
            <a:lvl5pPr marL="1376328" indent="-507987"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59"/>
          <p:cNvSpPr>
            <a:spLocks noGrp="1" noChangeArrowheads="1"/>
          </p:cNvSpPr>
          <p:nvPr>
            <p:ph type="dt" sz="half" idx="10"/>
          </p:nvPr>
        </p:nvSpPr>
        <p:spPr>
          <a:xfrm>
            <a:off x="203200" y="6324600"/>
            <a:ext cx="2540000" cy="533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51A89-488A-40F4-925D-3A8D716DC85C}" type="datetime4">
              <a:rPr lang="en-US"/>
              <a:pPr>
                <a:defRPr/>
              </a:pPr>
              <a:t>October 11, 2023</a:t>
            </a:fld>
            <a:endParaRPr lang="en-US"/>
          </a:p>
        </p:txBody>
      </p:sp>
      <p:sp>
        <p:nvSpPr>
          <p:cNvPr id="3" name="Rectangle 2060"/>
          <p:cNvSpPr>
            <a:spLocks noGrp="1" noChangeArrowheads="1"/>
          </p:cNvSpPr>
          <p:nvPr>
            <p:ph type="ftr" sz="quarter" idx="11"/>
          </p:nvPr>
        </p:nvSpPr>
        <p:spPr>
          <a:xfrm>
            <a:off x="4267200" y="6324600"/>
            <a:ext cx="3860800" cy="533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4" name="Rectangle 206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652000" y="64008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137563FD-6697-45D1-A120-28B4ECD114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4220206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81000"/>
            <a:ext cx="11074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8000" y="1371600"/>
            <a:ext cx="54864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71600"/>
            <a:ext cx="54864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059"/>
          <p:cNvSpPr>
            <a:spLocks noGrp="1" noChangeArrowheads="1"/>
          </p:cNvSpPr>
          <p:nvPr>
            <p:ph type="dt" sz="half" idx="10"/>
          </p:nvPr>
        </p:nvSpPr>
        <p:spPr>
          <a:xfrm>
            <a:off x="4064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FFBA9-6F95-4F70-A0C1-45366D5DB750}" type="datetime4">
              <a:rPr lang="en-US"/>
              <a:pPr>
                <a:defRPr/>
              </a:pPr>
              <a:t>October 11, 2023</a:t>
            </a:fld>
            <a:endParaRPr lang="en-US"/>
          </a:p>
        </p:txBody>
      </p:sp>
      <p:sp>
        <p:nvSpPr>
          <p:cNvPr id="6" name="Rectangle 2060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0400" y="6477000"/>
            <a:ext cx="38608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7" name="Rectangle 206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3B0B6D57-B021-463B-8D62-09A83E2EE1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6993140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81000"/>
            <a:ext cx="11074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8000" y="1371600"/>
            <a:ext cx="5486400" cy="5105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371600"/>
            <a:ext cx="54864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4864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059"/>
          <p:cNvSpPr>
            <a:spLocks noGrp="1" noChangeArrowheads="1"/>
          </p:cNvSpPr>
          <p:nvPr>
            <p:ph type="dt" sz="half" idx="10"/>
          </p:nvPr>
        </p:nvSpPr>
        <p:spPr>
          <a:xfrm>
            <a:off x="4064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EE658-57DF-4B39-B118-E03A2B79081A}" type="datetime4">
              <a:rPr lang="en-US"/>
              <a:pPr>
                <a:defRPr/>
              </a:pPr>
              <a:t>October 11, 2023</a:t>
            </a:fld>
            <a:endParaRPr lang="en-US"/>
          </a:p>
        </p:txBody>
      </p:sp>
      <p:sp>
        <p:nvSpPr>
          <p:cNvPr id="7" name="Rectangle 2060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0400" y="6477000"/>
            <a:ext cx="38608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Data Mining: Concepts and Techniques</a:t>
            </a:r>
          </a:p>
        </p:txBody>
      </p:sp>
      <p:sp>
        <p:nvSpPr>
          <p:cNvPr id="8" name="Rectangle 206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9DA83-A2E4-4BB2-82C9-33E7C7455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932498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371600"/>
            <a:ext cx="5537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0" y="1371600"/>
            <a:ext cx="5537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06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936636E-AA82-48A0-9724-8B30587E83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4613622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06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67E9CF88-D109-4A11-9C8C-9AA1CCFBA9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5622503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381000"/>
            <a:ext cx="11203517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371600"/>
            <a:ext cx="112776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4000500"/>
            <a:ext cx="11277600" cy="2476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06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652000" y="6477000"/>
            <a:ext cx="2540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8B188AE-0E67-4EDB-ADA3-3959A28F24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2276720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0985" y="286607"/>
            <a:ext cx="11369963" cy="673979"/>
          </a:xfrm>
          <a:prstGeom prst="rect">
            <a:avLst/>
          </a:prstGeom>
        </p:spPr>
        <p:txBody>
          <a:bodyPr vert="horz" lIns="91436" tIns="45718" rIns="91436" bIns="45718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983" y="1219203"/>
            <a:ext cx="11406908" cy="5209309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/>
          <a:p>
            <a:pPr lvl="0"/>
            <a:r>
              <a:rPr lang="en-US" dirty="0"/>
              <a:t> 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 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 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91131" y="1100537"/>
            <a:ext cx="109728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0" y="6565686"/>
            <a:ext cx="1066800" cy="273844"/>
          </a:xfrm>
          <a:prstGeom prst="rect">
            <a:avLst/>
          </a:prstGeom>
        </p:spPr>
        <p:txBody>
          <a:bodyPr lIns="91436" tIns="45718" rIns="91436" bIns="45718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4F2234-F0AC-4578-99CD-21C2B01FA7D4}" type="slidenum">
              <a:rPr lang="en-US" sz="1600" b="0" smtClean="0"/>
              <a:pPr/>
              <a:t>‹#›</a:t>
            </a:fld>
            <a:endParaRPr lang="en-US" sz="1600" b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6" r:id="rId8"/>
  </p:sldLayoutIdLst>
  <p:hf hdr="0" ftr="0" dt="0"/>
  <p:txStyles>
    <p:titleStyle>
      <a:lvl1pPr algn="ctr" defTabSz="914354" rtl="0" eaLnBrk="1" latinLnBrk="0" hangingPunct="1">
        <a:lnSpc>
          <a:spcPct val="85000"/>
        </a:lnSpc>
        <a:spcBef>
          <a:spcPct val="0"/>
        </a:spcBef>
        <a:buNone/>
        <a:defRPr sz="4400" kern="1200" spc="-51" baseline="0"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Berlin Sans FB Demi" panose="020E0802020502020306" pitchFamily="34" charset="0"/>
          <a:ea typeface="+mj-ea"/>
          <a:cs typeface="+mj-cs"/>
        </a:defRPr>
      </a:lvl1pPr>
    </p:titleStyle>
    <p:bodyStyle>
      <a:lvl1pPr marL="341305" indent="-341305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00CC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3074" indent="-373053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BD582C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179" indent="-300023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0808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912791" indent="-290506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FF000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2971" indent="-274632" algn="l" defTabSz="914354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7030A0"/>
        </a:buClr>
        <a:buSzPct val="80000"/>
        <a:buFont typeface="Wingdings" panose="05000000000000000000" pitchFamily="2" charset="2"/>
        <a:buChar char="q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1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13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18.em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5.wmf"/><Relationship Id="rId12" Type="http://schemas.openxmlformats.org/officeDocument/2006/relationships/oleObject" Target="../embeddings/oleObject10.bin"/><Relationship Id="rId17" Type="http://schemas.openxmlformats.org/officeDocument/2006/relationships/image" Target="../media/image20.wmf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12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17.wmf"/><Relationship Id="rId5" Type="http://schemas.openxmlformats.org/officeDocument/2006/relationships/image" Target="../media/image14.emf"/><Relationship Id="rId15" Type="http://schemas.openxmlformats.org/officeDocument/2006/relationships/image" Target="../media/image19.w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16.wmf"/><Relationship Id="rId14" Type="http://schemas.openxmlformats.org/officeDocument/2006/relationships/oleObject" Target="../embeddings/oleObject11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15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16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17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.png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7" Type="http://schemas.openxmlformats.org/officeDocument/2006/relationships/image" Target="../media/image42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41.wmf"/><Relationship Id="rId4" Type="http://schemas.openxmlformats.org/officeDocument/2006/relationships/oleObject" Target="../embeddings/oleObject18.bin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44.wmf"/><Relationship Id="rId4" Type="http://schemas.openxmlformats.org/officeDocument/2006/relationships/oleObject" Target="../embeddings/oleObject20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45.wmf"/><Relationship Id="rId4" Type="http://schemas.openxmlformats.org/officeDocument/2006/relationships/oleObject" Target="../embeddings/oleObject21.bin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7" Type="http://schemas.openxmlformats.org/officeDocument/2006/relationships/image" Target="../media/image4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48.wmf"/><Relationship Id="rId4" Type="http://schemas.openxmlformats.org/officeDocument/2006/relationships/oleObject" Target="../embeddings/oleObject23.bin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7" Type="http://schemas.openxmlformats.org/officeDocument/2006/relationships/image" Target="../media/image51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50.wmf"/><Relationship Id="rId4" Type="http://schemas.openxmlformats.org/officeDocument/2006/relationships/oleObject" Target="../embeddings/oleObject25.bin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2.bin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0985" y="221676"/>
            <a:ext cx="11369963" cy="997524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>Data Mining: Concepts and </a:t>
            </a:r>
            <a:r>
              <a:rPr lang="en-US" altLang="zh-TW" dirty="0"/>
              <a:t>Principles</a:t>
            </a:r>
            <a:br>
              <a:rPr lang="en-US" altLang="zh-TW" dirty="0"/>
            </a:br>
            <a:r>
              <a:rPr lang="en-US" altLang="zh-TW" dirty="0" smtClean="0"/>
              <a:t>Ch. </a:t>
            </a:r>
            <a:r>
              <a:rPr lang="en-US" altLang="zh-TW" dirty="0"/>
              <a:t>8. </a:t>
            </a:r>
            <a:r>
              <a:rPr lang="en-US" altLang="en-US" dirty="0"/>
              <a:t>Classification: Basic Concepts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mtClean="0"/>
              <a:t>Slightly Modified </a:t>
            </a:r>
            <a:r>
              <a:rPr lang="en-US" altLang="zh-TW" dirty="0" smtClean="0"/>
              <a:t>from the slides by Prof. </a:t>
            </a:r>
            <a:r>
              <a:rPr lang="en-US" altLang="zh-TW" dirty="0" err="1" smtClean="0"/>
              <a:t>Jiawei</a:t>
            </a:r>
            <a:r>
              <a:rPr lang="en-US" altLang="zh-TW" dirty="0" smtClean="0"/>
              <a:t> Han, UIUC CS412 Course (Introduction to Data Mining)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05179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-247650" y="76200"/>
            <a:ext cx="12725399" cy="873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>
                <a:latin typeface="Berlin Sans FB Demi" panose="020E0802020502020306" pitchFamily="34" charset="0"/>
              </a:rPr>
              <a:t>Information Gain: An Attribute Selection Measure </a:t>
            </a:r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708212" y="1227044"/>
            <a:ext cx="982083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2400" dirty="0">
                <a:latin typeface="+mn-lt"/>
              </a:rPr>
              <a:t>Select the attribute with the highest information gain (used in typical decision tree </a:t>
            </a:r>
            <a:r>
              <a:rPr lang="en-US" altLang="en-US" sz="2400">
                <a:latin typeface="+mn-lt"/>
              </a:rPr>
              <a:t>induction algorithm</a:t>
            </a:r>
            <a:r>
              <a:rPr lang="en-US" altLang="en-US" sz="2400" dirty="0">
                <a:latin typeface="+mn-lt"/>
              </a:rPr>
              <a:t>: ID3/C4.5)</a:t>
            </a:r>
          </a:p>
          <a:p>
            <a:pPr eaLnBrk="1" hangingPunct="1">
              <a:spcBef>
                <a:spcPts val="600"/>
              </a:spcBef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2400" dirty="0">
                <a:latin typeface="+mn-lt"/>
              </a:rPr>
              <a:t>Let </a:t>
            </a:r>
            <a:r>
              <a:rPr lang="en-US" altLang="en-US" sz="2400" i="1" dirty="0">
                <a:latin typeface="+mn-lt"/>
              </a:rPr>
              <a:t>p</a:t>
            </a:r>
            <a:r>
              <a:rPr lang="en-US" altLang="en-US" sz="2400" i="1" baseline="-25000" dirty="0">
                <a:latin typeface="+mn-lt"/>
              </a:rPr>
              <a:t>i</a:t>
            </a:r>
            <a:r>
              <a:rPr lang="en-US" altLang="en-US" sz="2400" dirty="0">
                <a:latin typeface="+mn-lt"/>
              </a:rPr>
              <a:t> be the probability that an arbitrary tuple in D belongs to class C</a:t>
            </a:r>
            <a:r>
              <a:rPr lang="en-US" altLang="en-US" sz="2400" baseline="-25000" dirty="0">
                <a:latin typeface="+mn-lt"/>
              </a:rPr>
              <a:t>i</a:t>
            </a:r>
            <a:r>
              <a:rPr lang="en-US" altLang="en-US" sz="2400" dirty="0">
                <a:latin typeface="+mn-lt"/>
              </a:rPr>
              <a:t>, estimated by |C</a:t>
            </a:r>
            <a:r>
              <a:rPr lang="en-US" altLang="en-US" sz="2400" i="1" baseline="-25000" dirty="0">
                <a:latin typeface="+mn-lt"/>
              </a:rPr>
              <a:t>i</a:t>
            </a:r>
            <a:r>
              <a:rPr lang="en-US" altLang="en-US" sz="2400" baseline="-25000" dirty="0">
                <a:latin typeface="+mn-lt"/>
              </a:rPr>
              <a:t>, D</a:t>
            </a:r>
            <a:r>
              <a:rPr lang="en-US" altLang="en-US" sz="2400" dirty="0">
                <a:latin typeface="+mn-lt"/>
              </a:rPr>
              <a:t>|/|D|</a:t>
            </a:r>
          </a:p>
          <a:p>
            <a:pPr eaLnBrk="1" hangingPunct="1">
              <a:spcBef>
                <a:spcPts val="600"/>
              </a:spcBef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2400" dirty="0">
                <a:latin typeface="+mn-lt"/>
              </a:rPr>
              <a:t>Expected information (entropy) needed to classify a tuple in D:</a:t>
            </a:r>
          </a:p>
          <a:p>
            <a:pPr eaLnBrk="1" hangingPunct="1">
              <a:spcBef>
                <a:spcPts val="600"/>
              </a:spcBef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endParaRPr lang="en-US" altLang="en-US" sz="2400" dirty="0">
              <a:latin typeface="+mn-lt"/>
            </a:endParaRPr>
          </a:p>
          <a:p>
            <a:pPr eaLnBrk="1" hangingPunct="1">
              <a:spcBef>
                <a:spcPts val="600"/>
              </a:spcBef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endParaRPr lang="en-US" altLang="en-US" sz="2400" dirty="0">
              <a:latin typeface="+mn-lt"/>
            </a:endParaRPr>
          </a:p>
          <a:p>
            <a:pPr eaLnBrk="1" hangingPunct="1">
              <a:spcBef>
                <a:spcPts val="600"/>
              </a:spcBef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2400" dirty="0">
                <a:latin typeface="+mn-lt"/>
              </a:rPr>
              <a:t>Information needed (after using A to split D into v partitions) to classify D:</a:t>
            </a:r>
          </a:p>
          <a:p>
            <a:pPr eaLnBrk="1" hangingPunct="1">
              <a:spcBef>
                <a:spcPts val="600"/>
              </a:spcBef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endParaRPr lang="en-US" altLang="en-US" sz="2400" dirty="0">
              <a:latin typeface="+mn-lt"/>
            </a:endParaRPr>
          </a:p>
          <a:p>
            <a:pPr eaLnBrk="1" hangingPunct="1">
              <a:spcBef>
                <a:spcPts val="600"/>
              </a:spcBef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endParaRPr lang="en-US" altLang="en-US" sz="2400" dirty="0">
              <a:latin typeface="+mn-lt"/>
            </a:endParaRPr>
          </a:p>
          <a:p>
            <a:pPr eaLnBrk="1" hangingPunct="1">
              <a:spcBef>
                <a:spcPts val="600"/>
              </a:spcBef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2400" dirty="0">
                <a:latin typeface="+mn-lt"/>
              </a:rPr>
              <a:t>Information gained by branching on attribute A</a:t>
            </a: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q"/>
            </a:pPr>
            <a:endParaRPr lang="en-US" altLang="en-US" sz="2400" dirty="0">
              <a:latin typeface="+mn-lt"/>
            </a:endParaRPr>
          </a:p>
        </p:txBody>
      </p:sp>
      <p:graphicFrame>
        <p:nvGraphicFramePr>
          <p:cNvPr id="1536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9593981"/>
              </p:ext>
            </p:extLst>
          </p:nvPr>
        </p:nvGraphicFramePr>
        <p:xfrm>
          <a:off x="2955784" y="3165818"/>
          <a:ext cx="3604935" cy="924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90" name="Equation" r:id="rId4" imgW="1612900" imgH="431800" progId="Equation.3">
                  <p:embed/>
                </p:oleObj>
              </mc:Choice>
              <mc:Fallback>
                <p:oleObj name="Equation" r:id="rId4" imgW="16129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5784" y="3165818"/>
                        <a:ext cx="3604935" cy="9245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2723659"/>
              </p:ext>
            </p:extLst>
          </p:nvPr>
        </p:nvGraphicFramePr>
        <p:xfrm>
          <a:off x="2955784" y="4557016"/>
          <a:ext cx="4495800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91" name="Equation" r:id="rId6" imgW="1892300" imgH="457200" progId="Equation.3">
                  <p:embed/>
                </p:oleObj>
              </mc:Choice>
              <mc:Fallback>
                <p:oleObj name="Equation" r:id="rId6" imgW="18923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5784" y="4557016"/>
                        <a:ext cx="4495800" cy="949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5279764"/>
              </p:ext>
            </p:extLst>
          </p:nvPr>
        </p:nvGraphicFramePr>
        <p:xfrm>
          <a:off x="2955784" y="5973020"/>
          <a:ext cx="4589462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92" name="Equation" r:id="rId8" imgW="1790700" imgH="215900" progId="Equation.3">
                  <p:embed/>
                </p:oleObj>
              </mc:Choice>
              <mc:Fallback>
                <p:oleObj name="Equation" r:id="rId8" imgW="17907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5784" y="5973020"/>
                        <a:ext cx="4589462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6012130"/>
      </p:ext>
    </p:extLst>
  </p:cSld>
  <p:clrMapOvr>
    <a:masterClrMapping/>
  </p:clrMapOvr>
  <p:transition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565546" y="47547"/>
            <a:ext cx="10963275" cy="96044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/>
              <a:t>Example: </a:t>
            </a:r>
            <a:r>
              <a:rPr lang="en-US" altLang="en-US" sz="4000"/>
              <a:t>Attribute Selection with </a:t>
            </a:r>
            <a:r>
              <a:rPr lang="en-US" altLang="en-US" sz="4000" dirty="0"/>
              <a:t>Information Gain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65546" y="1164035"/>
            <a:ext cx="5276850" cy="685801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30000"/>
              </a:spcBef>
              <a:buSzPct val="80000"/>
            </a:pPr>
            <a:r>
              <a:rPr lang="en-US" altLang="en-US" sz="2400" dirty="0">
                <a:solidFill>
                  <a:srgbClr val="121328"/>
                </a:solidFill>
              </a:rPr>
              <a:t>Class P: </a:t>
            </a:r>
            <a:r>
              <a:rPr lang="en-US" altLang="en-US" sz="2400" dirty="0" err="1">
                <a:solidFill>
                  <a:srgbClr val="121328"/>
                </a:solidFill>
              </a:rPr>
              <a:t>buys_computer</a:t>
            </a:r>
            <a:r>
              <a:rPr lang="en-US" altLang="en-US" sz="2400" dirty="0">
                <a:solidFill>
                  <a:srgbClr val="121328"/>
                </a:solidFill>
              </a:rPr>
              <a:t> = “yes”</a:t>
            </a:r>
          </a:p>
          <a:p>
            <a:pPr eaLnBrk="1" hangingPunct="1">
              <a:lnSpc>
                <a:spcPct val="80000"/>
              </a:lnSpc>
              <a:spcBef>
                <a:spcPct val="30000"/>
              </a:spcBef>
              <a:buSzPct val="80000"/>
            </a:pPr>
            <a:r>
              <a:rPr lang="en-US" altLang="en-US" sz="2400" dirty="0">
                <a:solidFill>
                  <a:srgbClr val="121328"/>
                </a:solidFill>
              </a:rPr>
              <a:t>Class N: </a:t>
            </a:r>
            <a:r>
              <a:rPr lang="en-US" altLang="en-US" sz="2400" dirty="0" err="1">
                <a:solidFill>
                  <a:srgbClr val="121328"/>
                </a:solidFill>
              </a:rPr>
              <a:t>buys_computer</a:t>
            </a:r>
            <a:r>
              <a:rPr lang="en-US" altLang="en-US" sz="2400" dirty="0">
                <a:solidFill>
                  <a:srgbClr val="121328"/>
                </a:solidFill>
              </a:rPr>
              <a:t> = “no”</a:t>
            </a:r>
            <a:endParaRPr lang="en-US" altLang="en-US" sz="2400" dirty="0"/>
          </a:p>
        </p:txBody>
      </p:sp>
      <p:sp>
        <p:nvSpPr>
          <p:cNvPr id="16389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248397" y="2697953"/>
            <a:ext cx="5353053" cy="2365451"/>
          </a:xfrm>
        </p:spPr>
        <p:txBody>
          <a:bodyPr/>
          <a:lstStyle/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en-US" altLang="en-US" sz="2000" dirty="0">
                <a:solidFill>
                  <a:srgbClr val="121328"/>
                </a:solidFill>
              </a:rPr>
              <a:t>            </a:t>
            </a:r>
            <a:r>
              <a:rPr lang="en-US" altLang="en-US" sz="2400" dirty="0">
                <a:solidFill>
                  <a:srgbClr val="121328"/>
                </a:solidFill>
              </a:rPr>
              <a:t>means “age &lt;=30” has 5 out of 14 samples, with 2 </a:t>
            </a:r>
            <a:r>
              <a:rPr lang="en-US" altLang="en-US" sz="2400" dirty="0" err="1">
                <a:solidFill>
                  <a:srgbClr val="121328"/>
                </a:solidFill>
              </a:rPr>
              <a:t>yes’es</a:t>
            </a:r>
            <a:r>
              <a:rPr lang="en-US" altLang="en-US" sz="2400" dirty="0">
                <a:solidFill>
                  <a:srgbClr val="121328"/>
                </a:solidFill>
              </a:rPr>
              <a:t>  and 3 no’s. Hence</a:t>
            </a:r>
            <a:endParaRPr lang="en-US" altLang="en-US" sz="2400" dirty="0"/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 2" panose="05020102010507070707" pitchFamily="18" charset="2"/>
              <a:buNone/>
            </a:pPr>
            <a:endParaRPr lang="en-US" altLang="en-US" sz="2000" dirty="0">
              <a:solidFill>
                <a:srgbClr val="121328"/>
              </a:solidFill>
            </a:endParaRP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 2" panose="05020102010507070707" pitchFamily="18" charset="2"/>
              <a:buNone/>
            </a:pPr>
            <a:r>
              <a:rPr lang="en-US" altLang="en-US" sz="2400" dirty="0">
                <a:solidFill>
                  <a:srgbClr val="121328"/>
                </a:solidFill>
              </a:rPr>
              <a:t>Similarly, we can get</a:t>
            </a:r>
          </a:p>
        </p:txBody>
      </p:sp>
      <p:graphicFrame>
        <p:nvGraphicFramePr>
          <p:cNvPr id="16390" name="Object 5"/>
          <p:cNvGraphicFramePr>
            <a:graphicFrameLocks noChangeAspect="1"/>
          </p:cNvGraphicFramePr>
          <p:nvPr>
            <p:extLst/>
          </p:nvPr>
        </p:nvGraphicFramePr>
        <p:xfrm>
          <a:off x="1837531" y="2507259"/>
          <a:ext cx="3354388" cy="1299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458" name="Worksheet" r:id="rId4" imgW="3352864" imgH="1495322" progId="Excel.Sheet.8">
                  <p:embed/>
                </p:oleObj>
              </mc:Choice>
              <mc:Fallback>
                <p:oleObj name="Worksheet" r:id="rId4" imgW="3352864" imgH="1495322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7531" y="2507259"/>
                        <a:ext cx="3354388" cy="12993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8320017"/>
              </p:ext>
            </p:extLst>
          </p:nvPr>
        </p:nvGraphicFramePr>
        <p:xfrm>
          <a:off x="6706345" y="1314711"/>
          <a:ext cx="4117977" cy="1335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459" name="Equation" r:id="rId6" imgW="2044700" imgH="812800" progId="Equation.3">
                  <p:embed/>
                </p:oleObj>
              </mc:Choice>
              <mc:Fallback>
                <p:oleObj name="Equation" r:id="rId6" imgW="2044700" imgH="812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6345" y="1314711"/>
                        <a:ext cx="4117977" cy="13355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8827157"/>
              </p:ext>
            </p:extLst>
          </p:nvPr>
        </p:nvGraphicFramePr>
        <p:xfrm>
          <a:off x="6954836" y="5063404"/>
          <a:ext cx="3594100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460" name="Equation" r:id="rId8" imgW="3594100" imgH="1193800" progId="Equation.3">
                  <p:embed/>
                </p:oleObj>
              </mc:Choice>
              <mc:Fallback>
                <p:oleObj name="Equation" r:id="rId8" imgW="3594100" imgH="119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4836" y="5063404"/>
                        <a:ext cx="3594100" cy="1193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3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9307012"/>
              </p:ext>
            </p:extLst>
          </p:nvPr>
        </p:nvGraphicFramePr>
        <p:xfrm>
          <a:off x="6988176" y="4198828"/>
          <a:ext cx="4402530" cy="40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461" name="Equation" r:id="rId10" imgW="2552700" imgH="241300" progId="Equation.3">
                  <p:embed/>
                </p:oleObj>
              </mc:Choice>
              <mc:Fallback>
                <p:oleObj name="Equation" r:id="rId10" imgW="25527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8176" y="4198828"/>
                        <a:ext cx="4402530" cy="400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4" name="Object 9"/>
          <p:cNvGraphicFramePr>
            <a:graphicFrameLocks/>
          </p:cNvGraphicFramePr>
          <p:nvPr>
            <p:extLst/>
          </p:nvPr>
        </p:nvGraphicFramePr>
        <p:xfrm>
          <a:off x="1114425" y="3814367"/>
          <a:ext cx="4947839" cy="3009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462" name="Worksheet" r:id="rId12" imgW="6115431" imgH="4458208" progId="Excel.Sheet.8">
                  <p:embed/>
                </p:oleObj>
              </mc:Choice>
              <mc:Fallback>
                <p:oleObj name="Worksheet" r:id="rId12" imgW="6115431" imgH="4458208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4425" y="3814367"/>
                        <a:ext cx="4947839" cy="30095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5" name="Object 10"/>
          <p:cNvGraphicFramePr>
            <a:graphicFrameLocks noChangeAspect="1"/>
          </p:cNvGraphicFramePr>
          <p:nvPr>
            <p:extLst/>
          </p:nvPr>
        </p:nvGraphicFramePr>
        <p:xfrm>
          <a:off x="5915025" y="2703115"/>
          <a:ext cx="1073150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463" name="Equation" r:id="rId14" imgW="583947" imgH="393529" progId="Equation.3">
                  <p:embed/>
                </p:oleObj>
              </mc:Choice>
              <mc:Fallback>
                <p:oleObj name="Equation" r:id="rId14" imgW="583947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5025" y="2703115"/>
                        <a:ext cx="1073150" cy="665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6" name="Object 11"/>
          <p:cNvGraphicFramePr>
            <a:graphicFrameLocks noChangeAspect="1"/>
          </p:cNvGraphicFramePr>
          <p:nvPr>
            <p:extLst/>
          </p:nvPr>
        </p:nvGraphicFramePr>
        <p:xfrm>
          <a:off x="638175" y="1923674"/>
          <a:ext cx="5276850" cy="575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464" name="Equation" r:id="rId16" imgW="3314700" imgH="393700" progId="Equation.3">
                  <p:embed/>
                </p:oleObj>
              </mc:Choice>
              <mc:Fallback>
                <p:oleObj name="Equation" r:id="rId16" imgW="33147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175" y="1923674"/>
                        <a:ext cx="5276850" cy="5758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4291018"/>
      </p:ext>
    </p:extLst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28649" y="152400"/>
            <a:ext cx="10868025" cy="762000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Decision Tree Induction: Algorithm</a:t>
            </a:r>
          </a:p>
        </p:txBody>
      </p:sp>
      <p:sp>
        <p:nvSpPr>
          <p:cNvPr id="13316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61974" y="1192305"/>
            <a:ext cx="10934700" cy="5324475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Basic </a:t>
            </a:r>
            <a:r>
              <a:rPr lang="en-US" altLang="en-US" sz="2400"/>
              <a:t>algorithm </a:t>
            </a:r>
          </a:p>
          <a:p>
            <a:pPr lvl="1"/>
            <a:r>
              <a:rPr lang="en-US" altLang="en-US" sz="2400" dirty="0"/>
              <a:t>Tree is constructed in a </a:t>
            </a:r>
            <a:r>
              <a:rPr lang="en-US" altLang="en-US" sz="2400" b="1" dirty="0"/>
              <a:t>top-down, recursive, divide-and-conquer manner</a:t>
            </a:r>
          </a:p>
          <a:p>
            <a:pPr lvl="1" eaLnBrk="1" hangingPunct="1"/>
            <a:r>
              <a:rPr lang="en-US" altLang="en-US" sz="2400" dirty="0"/>
              <a:t>At start, all the training examples are at the root</a:t>
            </a:r>
          </a:p>
          <a:p>
            <a:pPr lvl="1" eaLnBrk="1" hangingPunct="1"/>
            <a:r>
              <a:rPr lang="en-US" altLang="en-US" sz="2400" dirty="0"/>
              <a:t>Examples are partitioned recursively based on selected attributes</a:t>
            </a:r>
          </a:p>
          <a:p>
            <a:pPr lvl="1"/>
            <a:r>
              <a:rPr lang="en-US" altLang="en-US" sz="2400" dirty="0"/>
              <a:t>On each node, attributes are selected based on the training examples on that node, and a heuristic or statistical measure (e.g., </a:t>
            </a:r>
            <a:r>
              <a:rPr lang="en-US" altLang="en-US" sz="2400" b="1" dirty="0"/>
              <a:t>information gain</a:t>
            </a:r>
            <a:r>
              <a:rPr lang="en-US" altLang="en-US" sz="2400" dirty="0"/>
              <a:t>)</a:t>
            </a:r>
          </a:p>
          <a:p>
            <a:r>
              <a:rPr lang="en-US" altLang="en-US" sz="2400" dirty="0"/>
              <a:t>Conditions for stopping partitioning</a:t>
            </a:r>
          </a:p>
          <a:p>
            <a:pPr lvl="1"/>
            <a:r>
              <a:rPr lang="en-US" altLang="en-US" sz="2400" dirty="0"/>
              <a:t>All samples for a given node belong to the same class</a:t>
            </a:r>
          </a:p>
          <a:p>
            <a:pPr lvl="1"/>
            <a:r>
              <a:rPr lang="en-US" altLang="en-US" sz="2400" dirty="0"/>
              <a:t>There are no remaining attributes for further partitioning </a:t>
            </a:r>
          </a:p>
          <a:p>
            <a:pPr lvl="1"/>
            <a:r>
              <a:rPr lang="en-US" altLang="en-US" sz="2400" dirty="0"/>
              <a:t>There are no samples left</a:t>
            </a:r>
          </a:p>
          <a:p>
            <a:r>
              <a:rPr lang="en-US" altLang="en-US" sz="2400" dirty="0"/>
              <a:t>Prediction</a:t>
            </a:r>
          </a:p>
          <a:p>
            <a:pPr lvl="1"/>
            <a:r>
              <a:rPr lang="en-US" altLang="en-US" sz="2400" b="1" dirty="0"/>
              <a:t>Majority voting </a:t>
            </a:r>
            <a:r>
              <a:rPr lang="en-US" altLang="en-US" sz="2400" dirty="0"/>
              <a:t>is employed for classifying the leaf</a:t>
            </a:r>
          </a:p>
        </p:txBody>
      </p:sp>
    </p:spTree>
    <p:extLst>
      <p:ext uri="{BB962C8B-B14F-4D97-AF65-F5344CB8AC3E}">
        <p14:creationId xmlns:p14="http://schemas.microsoft.com/office/powerpoint/2010/main" val="4199722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601476" y="0"/>
            <a:ext cx="11070572" cy="1021976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4000" dirty="0"/>
              <a:t>How </a:t>
            </a:r>
            <a:r>
              <a:rPr lang="en-US" altLang="en-US" sz="4000"/>
              <a:t>to Handle Continuous-Valued Attributes?</a:t>
            </a:r>
            <a:endParaRPr lang="en-US" altLang="en-US" sz="4000" i="1" dirty="0">
              <a:solidFill>
                <a:srgbClr val="CC0000"/>
              </a:solidFill>
            </a:endParaRP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1475" y="1194572"/>
            <a:ext cx="10394474" cy="5437719"/>
          </a:xfrm>
        </p:spPr>
        <p:txBody>
          <a:bodyPr/>
          <a:lstStyle/>
          <a:p>
            <a:pPr eaLnBrk="1" hangingPunct="1">
              <a:lnSpc>
                <a:spcPct val="115000"/>
              </a:lnSpc>
              <a:spcBef>
                <a:spcPct val="25000"/>
              </a:spcBef>
            </a:pPr>
            <a:r>
              <a:rPr lang="en-US" altLang="en-US" sz="2400" dirty="0"/>
              <a:t>Method 1: Discretize continuous values and treat them as categorical values</a:t>
            </a:r>
          </a:p>
          <a:p>
            <a:pPr lvl="1">
              <a:lnSpc>
                <a:spcPct val="115000"/>
              </a:lnSpc>
              <a:spcBef>
                <a:spcPct val="25000"/>
              </a:spcBef>
            </a:pPr>
            <a:r>
              <a:rPr lang="en-US" altLang="en-US" sz="2400" dirty="0"/>
              <a:t>E.g., age: &lt; 20, 20..30, 30..40, 40..50, &gt; 50</a:t>
            </a:r>
          </a:p>
          <a:p>
            <a:pPr>
              <a:lnSpc>
                <a:spcPct val="115000"/>
              </a:lnSpc>
              <a:spcBef>
                <a:spcPct val="25000"/>
              </a:spcBef>
            </a:pPr>
            <a:r>
              <a:rPr lang="en-US" altLang="en-US" sz="2400" dirty="0"/>
              <a:t>Method 2: Determine the </a:t>
            </a:r>
            <a:r>
              <a:rPr lang="en-US" altLang="en-US" sz="2400" b="1" i="1" dirty="0"/>
              <a:t>best split point</a:t>
            </a:r>
            <a:r>
              <a:rPr lang="en-US" altLang="en-US" sz="2400" b="1" dirty="0"/>
              <a:t> </a:t>
            </a:r>
            <a:r>
              <a:rPr lang="en-US" altLang="en-US" sz="2400" dirty="0"/>
              <a:t>for continuous-valued attribute A</a:t>
            </a:r>
          </a:p>
          <a:p>
            <a:pPr lvl="1" eaLnBrk="1" hangingPunct="1">
              <a:lnSpc>
                <a:spcPct val="115000"/>
              </a:lnSpc>
              <a:spcBef>
                <a:spcPct val="25000"/>
              </a:spcBef>
            </a:pPr>
            <a:r>
              <a:rPr lang="en-US" altLang="en-US" sz="2400" dirty="0"/>
              <a:t>Sort the value A in increasing order:, e.g. 15, 18, 21, 22, 24, 25, 29, 31, </a:t>
            </a:r>
            <a:r>
              <a:rPr lang="mr-IN" altLang="en-US" sz="2400" dirty="0"/>
              <a:t>…</a:t>
            </a:r>
            <a:endParaRPr lang="en-US" altLang="en-US" sz="2400" dirty="0"/>
          </a:p>
          <a:p>
            <a:pPr lvl="1">
              <a:lnSpc>
                <a:spcPct val="115000"/>
              </a:lnSpc>
              <a:spcBef>
                <a:spcPct val="25000"/>
              </a:spcBef>
            </a:pPr>
            <a:r>
              <a:rPr lang="en-US" altLang="en-US" sz="2400" i="1" dirty="0"/>
              <a:t>Possible split point: </a:t>
            </a:r>
            <a:r>
              <a:rPr lang="en-US" altLang="en-US" sz="2400" dirty="0"/>
              <a:t>the midpoint between </a:t>
            </a:r>
            <a:r>
              <a:rPr lang="en-US" altLang="en-US" sz="2400" i="1" dirty="0"/>
              <a:t>each pair of adjacent values  </a:t>
            </a:r>
          </a:p>
          <a:p>
            <a:pPr lvl="2" eaLnBrk="1" hangingPunct="1">
              <a:lnSpc>
                <a:spcPct val="115000"/>
              </a:lnSpc>
              <a:spcBef>
                <a:spcPct val="25000"/>
              </a:spcBef>
            </a:pPr>
            <a:r>
              <a:rPr lang="en-US" altLang="en-US" sz="2400" dirty="0"/>
              <a:t>(a</a:t>
            </a:r>
            <a:r>
              <a:rPr lang="en-US" altLang="en-US" sz="2400" baseline="-25000" dirty="0"/>
              <a:t>i</a:t>
            </a:r>
            <a:r>
              <a:rPr lang="en-US" altLang="en-US" sz="2400" dirty="0"/>
              <a:t>+a</a:t>
            </a:r>
            <a:r>
              <a:rPr lang="en-US" altLang="en-US" sz="2400" baseline="-25000" dirty="0"/>
              <a:t>i+1</a:t>
            </a:r>
            <a:r>
              <a:rPr lang="en-US" altLang="en-US" sz="2400" dirty="0"/>
              <a:t>)/2 is the midpoint between the values of </a:t>
            </a:r>
            <a:r>
              <a:rPr lang="en-US" altLang="en-US" sz="2400" dirty="0" err="1"/>
              <a:t>a</a:t>
            </a:r>
            <a:r>
              <a:rPr lang="en-US" altLang="en-US" sz="2400" baseline="-25000" dirty="0" err="1"/>
              <a:t>i</a:t>
            </a:r>
            <a:r>
              <a:rPr lang="en-US" altLang="en-US" sz="2400" dirty="0"/>
              <a:t> and a</a:t>
            </a:r>
            <a:r>
              <a:rPr lang="en-US" altLang="en-US" sz="2400" baseline="-25000" dirty="0"/>
              <a:t>i+1</a:t>
            </a:r>
          </a:p>
          <a:p>
            <a:pPr lvl="2">
              <a:lnSpc>
                <a:spcPct val="115000"/>
              </a:lnSpc>
              <a:spcBef>
                <a:spcPct val="25000"/>
              </a:spcBef>
            </a:pPr>
            <a:r>
              <a:rPr lang="en-US" altLang="en-US" sz="2400" dirty="0"/>
              <a:t>e.g., (15+18/2 = 16.5, 19.5, 21.5, 23, 24.5, 27, 30, </a:t>
            </a:r>
            <a:r>
              <a:rPr lang="mr-IN" altLang="en-US" sz="2400" dirty="0"/>
              <a:t>…</a:t>
            </a:r>
            <a:endParaRPr lang="en-US" altLang="en-US" sz="2400" dirty="0"/>
          </a:p>
          <a:p>
            <a:pPr lvl="1">
              <a:lnSpc>
                <a:spcPct val="115000"/>
              </a:lnSpc>
              <a:spcBef>
                <a:spcPct val="25000"/>
              </a:spcBef>
            </a:pPr>
            <a:r>
              <a:rPr lang="en-US" altLang="en-US" sz="2400" dirty="0"/>
              <a:t>The point with the </a:t>
            </a:r>
            <a:r>
              <a:rPr lang="en-US" altLang="en-US" sz="2400" i="1" dirty="0"/>
              <a:t>maximum information gain </a:t>
            </a:r>
            <a:r>
              <a:rPr lang="en-US" altLang="en-US" sz="2400" dirty="0"/>
              <a:t>for A is selected as the </a:t>
            </a:r>
            <a:r>
              <a:rPr lang="en-US" altLang="en-US" sz="2400" b="1" dirty="0"/>
              <a:t>split-point</a:t>
            </a:r>
            <a:r>
              <a:rPr lang="en-US" altLang="en-US" sz="2400" dirty="0"/>
              <a:t> for A</a:t>
            </a:r>
          </a:p>
          <a:p>
            <a:pPr eaLnBrk="1" hangingPunct="1">
              <a:lnSpc>
                <a:spcPct val="115000"/>
              </a:lnSpc>
            </a:pPr>
            <a:r>
              <a:rPr lang="en-US" altLang="en-US" sz="2400" dirty="0"/>
              <a:t>Split:  Based on split point P</a:t>
            </a:r>
          </a:p>
          <a:p>
            <a:pPr lvl="1">
              <a:lnSpc>
                <a:spcPct val="115000"/>
              </a:lnSpc>
            </a:pPr>
            <a:r>
              <a:rPr lang="en-US" altLang="en-US" sz="2400" dirty="0"/>
              <a:t>The set of tuples in D satisfying A ≤ P vs. those with A &gt; P</a:t>
            </a:r>
          </a:p>
        </p:txBody>
      </p:sp>
    </p:spTree>
    <p:extLst>
      <p:ext uri="{BB962C8B-B14F-4D97-AF65-F5344CB8AC3E}">
        <p14:creationId xmlns:p14="http://schemas.microsoft.com/office/powerpoint/2010/main" val="1358716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050"/>
          <p:cNvSpPr>
            <a:spLocks noGrp="1" noChangeArrowheads="1"/>
          </p:cNvSpPr>
          <p:nvPr>
            <p:ph type="title"/>
          </p:nvPr>
        </p:nvSpPr>
        <p:spPr>
          <a:xfrm>
            <a:off x="0" y="12700"/>
            <a:ext cx="12192000" cy="977900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Gain Ratio: A Refined Measure for Attribute Selection</a:t>
            </a:r>
            <a:endParaRPr lang="en-US" altLang="en-US" sz="4000" i="1" dirty="0">
              <a:solidFill>
                <a:srgbClr val="CC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436" name="Rectangle 2051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571499" y="1196650"/>
                <a:ext cx="10839451" cy="5204150"/>
              </a:xfrm>
            </p:spPr>
            <p:txBody>
              <a:bodyPr/>
              <a:lstStyle/>
              <a:p>
                <a:pPr eaLnBrk="1" hangingPunct="1"/>
                <a:r>
                  <a:rPr lang="en-US" altLang="en-US" dirty="0"/>
                  <a:t>Information gain measure is biased towards attributes with a large number of values</a:t>
                </a:r>
              </a:p>
              <a:p>
                <a:pPr eaLnBrk="1" hangingPunct="1"/>
                <a:r>
                  <a:rPr lang="en-US" altLang="en-US" dirty="0"/>
                  <a:t>Gain ratio: Overcomes the problem (as a normalization to information gain)</a:t>
                </a:r>
              </a:p>
              <a:p>
                <a:pPr eaLnBrk="1" hangingPunct="1"/>
                <a:endParaRPr lang="en-US" altLang="en-US" dirty="0"/>
              </a:p>
              <a:p>
                <a:pPr eaLnBrk="1" hangingPunct="1"/>
                <a:endParaRPr lang="en-US" altLang="en-US" dirty="0"/>
              </a:p>
              <a:p>
                <a:pPr lvl="1" eaLnBrk="1" hangingPunct="1"/>
                <a:r>
                  <a:rPr lang="en-US" altLang="en-US" dirty="0" err="1"/>
                  <a:t>GainRatio</a:t>
                </a:r>
                <a:r>
                  <a:rPr lang="en-US" altLang="en-US" dirty="0"/>
                  <a:t>(A) = Gain(A)/</a:t>
                </a:r>
                <a:r>
                  <a:rPr lang="en-US" altLang="en-US" dirty="0" err="1"/>
                  <a:t>SplitInfo</a:t>
                </a:r>
                <a:r>
                  <a:rPr lang="en-US" altLang="en-US" dirty="0"/>
                  <a:t>(A)</a:t>
                </a:r>
              </a:p>
              <a:p>
                <a:pPr lvl="1"/>
                <a:r>
                  <a:rPr lang="en-US" altLang="en-US" dirty="0"/>
                  <a:t>The attribute with the maximum gain ratio is selected as the splitting attribute</a:t>
                </a:r>
              </a:p>
              <a:p>
                <a:pPr lvl="1"/>
                <a:r>
                  <a:rPr lang="en-US" altLang="en-US" dirty="0"/>
                  <a:t>Gain ratio is used in a popular algorithm C4.5 (a successor of ID3) by R. Quinlan</a:t>
                </a:r>
              </a:p>
              <a:p>
                <a:pPr eaLnBrk="1" hangingPunct="1"/>
                <a:r>
                  <a:rPr lang="en-US" altLang="en-US" dirty="0"/>
                  <a:t>Example</a:t>
                </a:r>
              </a:p>
              <a:p>
                <a:pPr lvl="1" eaLnBrk="1" hangingPunct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b="0" i="0" smtClean="0">
                        <a:latin typeface="Cambria Math" panose="02040503050406030204" pitchFamily="18" charset="0"/>
                      </a:rPr>
                      <m:t>SplitInf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income</m:t>
                        </m:r>
                      </m:sub>
                    </m:sSub>
                    <m:d>
                      <m:d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</m:d>
                    <m:r>
                      <a:rPr lang="en-US" altLang="en-US" b="0" i="0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b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f>
                      <m:f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  <m:r>
                      <a:rPr lang="en-US" altLang="en-US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b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f>
                      <m:f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  <m:r>
                      <a:rPr lang="en-US" altLang="en-US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b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f>
                      <m:f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altLang="en-US" b="0" i="0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  <m:r>
                      <a:rPr lang="en-US" altLang="en-US" b="0" i="0" smtClean="0">
                        <a:latin typeface="Cambria Math" panose="02040503050406030204" pitchFamily="18" charset="0"/>
                      </a:rPr>
                      <m:t>=1.557</m:t>
                    </m:r>
                  </m:oMath>
                </a14:m>
                <a:endParaRPr lang="en-US" altLang="en-US" dirty="0"/>
              </a:p>
              <a:p>
                <a:pPr lvl="1" eaLnBrk="1" hangingPunct="1"/>
                <a:r>
                  <a:rPr lang="en-US" altLang="en-US" dirty="0" err="1"/>
                  <a:t>GainRatio</a:t>
                </a:r>
                <a:r>
                  <a:rPr lang="en-US" altLang="en-US" dirty="0"/>
                  <a:t>(income) = 0.029/1.557 = 0.019</a:t>
                </a:r>
              </a:p>
            </p:txBody>
          </p:sp>
        </mc:Choice>
        <mc:Fallback xmlns="">
          <p:sp>
            <p:nvSpPr>
              <p:cNvPr id="18436" name="Rectangle 205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571499" y="1196650"/>
                <a:ext cx="10839451" cy="5204150"/>
              </a:xfrm>
              <a:blipFill rotWithShape="0">
                <a:blip r:embed="rId4"/>
                <a:stretch>
                  <a:fillRect l="-450" t="-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8437" name="Object 2048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196354220"/>
              </p:ext>
            </p:extLst>
          </p:nvPr>
        </p:nvGraphicFramePr>
        <p:xfrm>
          <a:off x="3560903" y="2479033"/>
          <a:ext cx="4343400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66" name="Equation" r:id="rId5" imgW="2387600" imgH="457200" progId="Equation.3">
                  <p:embed/>
                </p:oleObj>
              </mc:Choice>
              <mc:Fallback>
                <p:oleObj name="Equation" r:id="rId5" imgW="2387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0903" y="2479033"/>
                        <a:ext cx="4343400" cy="8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9609081"/>
      </p:ext>
    </p:extLst>
  </p:cSld>
  <p:clrMapOvr>
    <a:masterClrMapping/>
  </p:clrMapOvr>
  <p:transition spd="med"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08000" y="219075"/>
            <a:ext cx="11074400" cy="771525"/>
          </a:xfrm>
          <a:noFill/>
        </p:spPr>
        <p:txBody>
          <a:bodyPr vert="horz" lIns="92075" tIns="46038" rIns="92075" bIns="46038" rtlCol="0" anchor="b">
            <a:noAutofit/>
          </a:bodyPr>
          <a:lstStyle/>
          <a:p>
            <a:r>
              <a:rPr lang="en-US" altLang="en-US" sz="4000" dirty="0"/>
              <a:t>Another Measure: Gini Index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60" name="Rectangle 1027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581025" y="1141581"/>
                <a:ext cx="10741971" cy="5716419"/>
              </a:xfrm>
              <a:noFill/>
            </p:spPr>
            <p:txBody>
              <a:bodyPr vert="horz" lIns="92075" tIns="46038" rIns="92075" bIns="46038" rtlCol="0">
                <a:noAutofit/>
              </a:bodyPr>
              <a:lstStyle/>
              <a:p>
                <a:pPr>
                  <a:spcAft>
                    <a:spcPts val="200"/>
                  </a:spcAft>
                </a:pPr>
                <a:r>
                  <a:rPr lang="en-US" altLang="en-US" dirty="0"/>
                  <a:t>Gini index: Used in CART, and also in IBM </a:t>
                </a:r>
                <a:r>
                  <a:rPr lang="en-US" altLang="en-US" dirty="0" err="1"/>
                  <a:t>IntelligentMiner</a:t>
                </a:r>
                <a:endParaRPr lang="en-US" altLang="en-US" dirty="0"/>
              </a:p>
              <a:p>
                <a:pPr>
                  <a:spcAft>
                    <a:spcPts val="200"/>
                  </a:spcAft>
                </a:pPr>
                <a:r>
                  <a:rPr lang="en-US" altLang="en-US" dirty="0"/>
                  <a:t> If a data set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altLang="en-US" i="1" dirty="0"/>
                  <a:t> </a:t>
                </a:r>
                <a:r>
                  <a:rPr lang="en-US" altLang="en-US" dirty="0"/>
                  <a:t>contains examples from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altLang="en-US" dirty="0"/>
                  <a:t> classes, </a:t>
                </a:r>
                <a:r>
                  <a:rPr lang="en-US" altLang="en-US" dirty="0" err="1"/>
                  <a:t>gini</a:t>
                </a:r>
                <a:r>
                  <a:rPr lang="en-US" altLang="en-US" dirty="0"/>
                  <a:t> index,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𝑔𝑖𝑛𝑖</m:t>
                    </m:r>
                    <m:r>
                      <a:rPr lang="en-US" alt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/>
                  <a:t> is defined as</a:t>
                </a:r>
              </a:p>
              <a:p>
                <a:pPr lvl="2">
                  <a:spcAft>
                    <a:spcPts val="200"/>
                  </a:spcAft>
                </a:pP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𝑔𝑖𝑛𝑖</m:t>
                    </m:r>
                    <m:d>
                      <m:d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=1−</m:t>
                    </m:r>
                    <m:nary>
                      <m:naryPr>
                        <m:chr m:val="∑"/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Sup>
                          <m:sSubSup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nary>
                  </m:oMath>
                </a14:m>
                <a:endParaRPr lang="en-US" altLang="en-US" b="0" dirty="0"/>
              </a:p>
              <a:p>
                <a:pPr lvl="3">
                  <a:spcAft>
                    <a:spcPts val="2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en-US" dirty="0"/>
                  <a:t> is the relative frequency of class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altLang="en-US" dirty="0"/>
                  <a:t> in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US" altLang="en-US" i="1" dirty="0"/>
              </a:p>
              <a:p>
                <a:pPr>
                  <a:spcAft>
                    <a:spcPts val="200"/>
                  </a:spcAft>
                </a:pPr>
                <a:r>
                  <a:rPr lang="en-US" altLang="en-US" dirty="0"/>
                  <a:t>If a data set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altLang="en-US" dirty="0"/>
                  <a:t> is split on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altLang="en-US" dirty="0"/>
                  <a:t> into two subsets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en-US" i="1" baseline="-25000" dirty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altLang="en-US" dirty="0"/>
                  <a:t> and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en-US" i="1" baseline="-25000" dirty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altLang="en-US" dirty="0"/>
                  <a:t>, the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𝑔𝑖𝑛𝑖</m:t>
                    </m:r>
                  </m:oMath>
                </a14:m>
                <a:r>
                  <a:rPr lang="en-US" altLang="en-US" dirty="0"/>
                  <a:t> index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𝑔𝑖𝑛𝑖</m:t>
                    </m:r>
                    <m:r>
                      <a:rPr lang="en-US" alt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/>
                  <a:t> is defined as</a:t>
                </a:r>
              </a:p>
              <a:p>
                <a:pPr lvl="2">
                  <a:spcAft>
                    <a:spcPts val="200"/>
                  </a:spcAft>
                </a:pP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𝑔𝑖𝑛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d>
                      <m:d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den>
                    </m:f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𝑔𝑖𝑛𝑖</m:t>
                    </m:r>
                    <m:d>
                      <m:d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alt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</m:den>
                    </m:f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𝑔𝑖𝑛𝑖</m:t>
                    </m:r>
                    <m:d>
                      <m:d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altLang="en-US" dirty="0"/>
              </a:p>
              <a:p>
                <a:pPr>
                  <a:spcAft>
                    <a:spcPts val="200"/>
                  </a:spcAft>
                </a:pPr>
                <a:r>
                  <a:rPr lang="en-US" altLang="en-US" dirty="0"/>
                  <a:t>Reduction in Impurity:</a:t>
                </a:r>
              </a:p>
              <a:p>
                <a:pPr lvl="2">
                  <a:spcAft>
                    <a:spcPts val="2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𝑔𝑖𝑛𝑖</m:t>
                    </m:r>
                    <m:d>
                      <m:d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𝑔𝑖𝑛𝑖</m:t>
                    </m:r>
                    <m:d>
                      <m:d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𝑔𝑖𝑛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en-US" dirty="0"/>
              </a:p>
              <a:p>
                <a:pPr>
                  <a:spcAft>
                    <a:spcPts val="200"/>
                  </a:spcAft>
                </a:pPr>
                <a:r>
                  <a:rPr lang="en-US" altLang="en-US" dirty="0"/>
                  <a:t>The attribute provides the smallest </a:t>
                </a:r>
                <a14:m>
                  <m:oMath xmlns:m="http://schemas.openxmlformats.org/officeDocument/2006/math">
                    <m:r>
                      <a:rPr lang="en-US" altLang="en-US" i="1" dirty="0" smtClean="0">
                        <a:latin typeface="Cambria Math" panose="02040503050406030204" pitchFamily="18" charset="0"/>
                      </a:rPr>
                      <m:t>𝑔𝑖𝑛𝑖</m:t>
                    </m:r>
                    <m:r>
                      <a:rPr lang="en-US" altLang="en-US" i="1" baseline="-25000" dirty="0" err="1">
                        <a:latin typeface="Cambria Math" panose="02040503050406030204" pitchFamily="18" charset="0"/>
                      </a:rPr>
                      <m:t>𝑠𝑝𝑙𝑖𝑡</m:t>
                    </m:r>
                    <m:r>
                      <a:rPr lang="en-US" alt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en-US" i="1" dirty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/>
                  <a:t> (or the largest reduction in impurity) is chosen to split the node (</a:t>
                </a:r>
                <a:r>
                  <a:rPr lang="en-US" altLang="en-US" i="1" dirty="0">
                    <a:solidFill>
                      <a:srgbClr val="CC0000"/>
                    </a:solidFill>
                  </a:rPr>
                  <a:t>need to enumerate all the possible splitting points for each attribute</a:t>
                </a:r>
                <a:r>
                  <a:rPr lang="en-US" altLang="en-US" dirty="0"/>
                  <a:t>)</a:t>
                </a:r>
              </a:p>
            </p:txBody>
          </p:sp>
        </mc:Choice>
        <mc:Fallback xmlns="">
          <p:sp>
            <p:nvSpPr>
              <p:cNvPr id="19460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581025" y="1141581"/>
                <a:ext cx="10741971" cy="5716419"/>
              </a:xfrm>
              <a:blipFill rotWithShape="0">
                <a:blip r:embed="rId3"/>
                <a:stretch>
                  <a:fillRect l="-397" t="-853" b="-3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9512398"/>
      </p:ext>
    </p:extLst>
  </p:cSld>
  <p:clrMapOvr>
    <a:masterClrMapping/>
  </p:clrMapOvr>
  <p:transition spd="med"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08000" y="133350"/>
            <a:ext cx="11074400" cy="85725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Computation of Gini Index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4" name="Rectangle 1027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508000" y="1181100"/>
                <a:ext cx="11074400" cy="4295968"/>
              </a:xfrm>
            </p:spPr>
            <p:txBody>
              <a:bodyPr/>
              <a:lstStyle/>
              <a:p>
                <a:pPr eaLnBrk="1" hangingPunct="1"/>
                <a:r>
                  <a:rPr lang="en-US" altLang="en-US" dirty="0"/>
                  <a:t>Example:  D has 9 tuples in </a:t>
                </a:r>
                <a:r>
                  <a:rPr lang="en-US" altLang="en-US" dirty="0" err="1"/>
                  <a:t>buys_computer</a:t>
                </a:r>
                <a:r>
                  <a:rPr lang="en-US" altLang="en-US" dirty="0"/>
                  <a:t> = “yes” and 5 in “no”</a:t>
                </a:r>
              </a:p>
              <a:p>
                <a:pPr marL="0" indent="0" eaLnBrk="1" hangingPunct="1">
                  <a:buNone/>
                </a:pPr>
                <a:endParaRPr lang="en-US" altLang="en-US" dirty="0"/>
              </a:p>
              <a:p>
                <a:pPr eaLnBrk="1" hangingPunct="1"/>
                <a:r>
                  <a:rPr lang="en-US" altLang="en-US" dirty="0"/>
                  <a:t>Suppose the attribute income partitions D into 10 in D</a:t>
                </a:r>
                <a:r>
                  <a:rPr lang="en-US" altLang="en-US" baseline="-25000" dirty="0"/>
                  <a:t>1</a:t>
                </a:r>
                <a:r>
                  <a:rPr lang="en-US" altLang="en-US" dirty="0"/>
                  <a:t>: {low, medium} and 4 in D</a:t>
                </a:r>
                <a:r>
                  <a:rPr lang="en-US" altLang="en-US" baseline="-25000" dirty="0"/>
                  <a:t>2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𝑔𝑖𝑛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𝑖𝑛𝑐𝑜𝑚𝑒</m:t>
                        </m:r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𝑙𝑜𝑤</m:t>
                            </m:r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𝑚𝑒𝑑𝑖𝑢𝑚</m:t>
                            </m:r>
                          </m:e>
                        </m:d>
                      </m:sub>
                    </m:sSub>
                    <m:d>
                      <m:d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𝑔𝑖𝑛𝑖</m:t>
                    </m:r>
                    <m:d>
                      <m:d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altLang="en-US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  <m:r>
                      <a:rPr lang="en-US" altLang="en-US" b="0" i="1" smtClean="0">
                        <a:latin typeface="Cambria Math" panose="02040503050406030204" pitchFamily="18" charset="0"/>
                      </a:rPr>
                      <m:t>𝑔𝑖𝑛𝑖</m:t>
                    </m:r>
                    <m:d>
                      <m:d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altLang="en-US" b="0" i="1" dirty="0">
                  <a:latin typeface="Cambria Math" panose="02040503050406030204" pitchFamily="18" charset="0"/>
                </a:endParaRPr>
              </a:p>
              <a:p>
                <a:pPr marL="622285" lvl="3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den>
                      </m:f>
                      <m:d>
                        <m:d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  <m:t>7</m:t>
                                      </m:r>
                                    </m:num>
                                    <m:den>
                                      <m: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num>
                                    <m:den>
                                      <m: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den>
                      </m:f>
                      <m:d>
                        <m:d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num>
                                    <m:den>
                                      <m: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num>
                                    <m:den>
                                      <m: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443</m:t>
                      </m:r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𝐺𝑖𝑛</m:t>
                      </m:r>
                      <m:sSub>
                        <m:sSub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𝑖𝑛𝑐𝑜𝑚𝑒</m:t>
                          </m:r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𝑖𝑔</m:t>
                              </m:r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sub>
                      </m:sSub>
                      <m:d>
                        <m:d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</m:oMath>
                  </m:oMathPara>
                </a14:m>
                <a:endParaRPr lang="en-US" altLang="en-US" b="0" dirty="0"/>
              </a:p>
              <a:p>
                <a:pPr lvl="1"/>
                <a:r>
                  <a:rPr lang="en-US" altLang="en-US" dirty="0"/>
                  <a:t>Gini</a:t>
                </a:r>
                <a:r>
                  <a:rPr lang="en-US" altLang="en-US" baseline="-25000" dirty="0"/>
                  <a:t>{</a:t>
                </a:r>
                <a:r>
                  <a:rPr lang="en-US" altLang="en-US" baseline="-25000" dirty="0" err="1"/>
                  <a:t>low,high</a:t>
                </a:r>
                <a:r>
                  <a:rPr lang="en-US" altLang="en-US" baseline="-25000" dirty="0"/>
                  <a:t>}</a:t>
                </a:r>
                <a:r>
                  <a:rPr lang="en-US" altLang="en-US" dirty="0"/>
                  <a:t> is 0.458; Gini</a:t>
                </a:r>
                <a:r>
                  <a:rPr lang="en-US" altLang="en-US" baseline="-25000" dirty="0"/>
                  <a:t>{</a:t>
                </a:r>
                <a:r>
                  <a:rPr lang="en-US" altLang="en-US" baseline="-25000" dirty="0" err="1"/>
                  <a:t>medium,high</a:t>
                </a:r>
                <a:r>
                  <a:rPr lang="en-US" altLang="en-US" baseline="-25000" dirty="0"/>
                  <a:t>}</a:t>
                </a:r>
                <a:r>
                  <a:rPr lang="en-US" altLang="en-US" dirty="0"/>
                  <a:t> is 0.450</a:t>
                </a:r>
              </a:p>
              <a:p>
                <a:pPr lvl="1"/>
                <a:r>
                  <a:rPr lang="en-US" altLang="en-US" dirty="0"/>
                  <a:t>Thus, split on the {</a:t>
                </a:r>
                <a:r>
                  <a:rPr lang="en-US" altLang="en-US" dirty="0" err="1"/>
                  <a:t>low,medium</a:t>
                </a:r>
                <a:r>
                  <a:rPr lang="en-US" altLang="en-US" dirty="0"/>
                  <a:t>} (and {high}) since it has the lowest Gini index</a:t>
                </a:r>
              </a:p>
            </p:txBody>
          </p:sp>
        </mc:Choice>
        <mc:Fallback xmlns="">
          <p:sp>
            <p:nvSpPr>
              <p:cNvPr id="20484" name="Rectangle 102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508000" y="1181100"/>
                <a:ext cx="11074400" cy="4295968"/>
              </a:xfrm>
              <a:blipFill rotWithShape="0">
                <a:blip r:embed="rId4"/>
                <a:stretch>
                  <a:fillRect l="-385" t="-1136" b="-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0485" name="Object 2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105976874"/>
              </p:ext>
            </p:extLst>
          </p:nvPr>
        </p:nvGraphicFramePr>
        <p:xfrm>
          <a:off x="1649909" y="1507789"/>
          <a:ext cx="4274235" cy="652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91" name="Equation" r:id="rId5" imgW="2222500" imgH="469900" progId="Equation.3">
                  <p:embed/>
                </p:oleObj>
              </mc:Choice>
              <mc:Fallback>
                <p:oleObj name="Equation" r:id="rId5" imgW="22225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9909" y="1507789"/>
                        <a:ext cx="4274235" cy="6525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027"/>
          <p:cNvSpPr txBox="1">
            <a:spLocks noChangeArrowheads="1"/>
          </p:cNvSpPr>
          <p:nvPr/>
        </p:nvSpPr>
        <p:spPr>
          <a:xfrm>
            <a:off x="508000" y="5379791"/>
            <a:ext cx="9190477" cy="1296955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341305" indent="-34130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74" indent="-37305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79" indent="-30002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791" indent="-290506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971" indent="-274632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All attributes are assumed continuous-valued</a:t>
            </a:r>
          </a:p>
          <a:p>
            <a:r>
              <a:rPr lang="en-US" altLang="en-US" dirty="0"/>
              <a:t>May need other tools, e.g., clustering, to get the possible split values</a:t>
            </a:r>
          </a:p>
          <a:p>
            <a:r>
              <a:rPr lang="en-US" altLang="en-US" dirty="0"/>
              <a:t>Can be modified for categorical attributes</a:t>
            </a:r>
          </a:p>
        </p:txBody>
      </p:sp>
    </p:spTree>
    <p:extLst>
      <p:ext uri="{BB962C8B-B14F-4D97-AF65-F5344CB8AC3E}">
        <p14:creationId xmlns:p14="http://schemas.microsoft.com/office/powerpoint/2010/main" val="3777477314"/>
      </p:ext>
    </p:extLst>
  </p:cSld>
  <p:clrMapOvr>
    <a:masterClrMapping/>
  </p:clrMapOvr>
  <p:transition spd="med"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552450" y="0"/>
            <a:ext cx="11087100" cy="1143000"/>
          </a:xfrm>
          <a:noFill/>
        </p:spPr>
        <p:txBody>
          <a:bodyPr vert="horz" lIns="92075" tIns="46038" rIns="92075" bIns="46038" rtlCol="0" anchor="ctr">
            <a:normAutofit fontScale="90000"/>
          </a:bodyPr>
          <a:lstStyle/>
          <a:p>
            <a:pPr eaLnBrk="1" hangingPunct="1"/>
            <a:r>
              <a:rPr lang="en-US" altLang="en-US" dirty="0"/>
              <a:t>Comparing Three Attribute Selection Measures</a:t>
            </a:r>
            <a:endParaRPr lang="en-US" altLang="en-US" sz="4000" dirty="0"/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2450" y="1143000"/>
            <a:ext cx="10868026" cy="5105400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en-US" sz="2400" dirty="0"/>
              <a:t>The three measures, in general, return good results but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sz="2400" b="1" dirty="0"/>
              <a:t>Information gain</a:t>
            </a:r>
            <a:r>
              <a:rPr lang="en-US" altLang="en-US" sz="2400" dirty="0"/>
              <a:t>: </a:t>
            </a:r>
          </a:p>
          <a:p>
            <a:pPr lvl="2" eaLnBrk="1" hangingPunct="1">
              <a:lnSpc>
                <a:spcPct val="110000"/>
              </a:lnSpc>
            </a:pPr>
            <a:r>
              <a:rPr lang="en-US" altLang="en-US" sz="2400" dirty="0"/>
              <a:t>biased towards multivalued attributes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sz="2400" b="1" dirty="0"/>
              <a:t>Gain ratio</a:t>
            </a:r>
            <a:r>
              <a:rPr lang="en-US" altLang="en-US" sz="2400" dirty="0"/>
              <a:t>: </a:t>
            </a:r>
          </a:p>
          <a:p>
            <a:pPr lvl="2" eaLnBrk="1" hangingPunct="1">
              <a:lnSpc>
                <a:spcPct val="110000"/>
              </a:lnSpc>
            </a:pPr>
            <a:r>
              <a:rPr lang="en-US" altLang="en-US" sz="2400" dirty="0"/>
              <a:t>tends to prefer unbalanced splits in which one partition is much smaller than the others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sz="2400" b="1" dirty="0"/>
              <a:t>Gini index</a:t>
            </a:r>
            <a:r>
              <a:rPr lang="en-US" altLang="en-US" sz="2400" dirty="0"/>
              <a:t>: </a:t>
            </a:r>
          </a:p>
          <a:p>
            <a:pPr lvl="2" eaLnBrk="1" hangingPunct="1">
              <a:lnSpc>
                <a:spcPct val="110000"/>
              </a:lnSpc>
            </a:pPr>
            <a:r>
              <a:rPr lang="en-US" altLang="en-US" sz="2400" dirty="0"/>
              <a:t>biased to multivalued attributes</a:t>
            </a:r>
          </a:p>
          <a:p>
            <a:pPr lvl="2" eaLnBrk="1" hangingPunct="1">
              <a:lnSpc>
                <a:spcPct val="110000"/>
              </a:lnSpc>
            </a:pPr>
            <a:r>
              <a:rPr lang="en-US" altLang="en-US" sz="2400" dirty="0"/>
              <a:t>has difficulty when # of classes is large</a:t>
            </a:r>
          </a:p>
          <a:p>
            <a:pPr lvl="2" eaLnBrk="1" hangingPunct="1">
              <a:lnSpc>
                <a:spcPct val="110000"/>
              </a:lnSpc>
            </a:pPr>
            <a:r>
              <a:rPr lang="en-US" altLang="en-US" sz="2400" dirty="0"/>
              <a:t>tends to favor tests that result in equal-sized partitions and purity in both partitions</a:t>
            </a:r>
          </a:p>
        </p:txBody>
      </p:sp>
    </p:spTree>
    <p:extLst>
      <p:ext uri="{BB962C8B-B14F-4D97-AF65-F5344CB8AC3E}">
        <p14:creationId xmlns:p14="http://schemas.microsoft.com/office/powerpoint/2010/main" val="3615712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04800"/>
            <a:ext cx="9144000" cy="68580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sz="4000" dirty="0"/>
              <a:t>Other Attribute Selection Measures</a:t>
            </a:r>
            <a:endParaRPr lang="en-US" altLang="en-US" sz="2800" dirty="0"/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4808" y="1129137"/>
            <a:ext cx="10752971" cy="5488946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spcAft>
                <a:spcPts val="300"/>
              </a:spcAft>
            </a:pPr>
            <a:r>
              <a:rPr lang="en-US" altLang="en-US" sz="2400" u="sng" dirty="0"/>
              <a:t>Minimal Description Length (MDL) principle</a:t>
            </a:r>
            <a:r>
              <a:rPr lang="en-US" altLang="en-US" sz="2400" dirty="0"/>
              <a:t> </a:t>
            </a:r>
          </a:p>
          <a:p>
            <a:pPr lvl="1">
              <a:spcAft>
                <a:spcPts val="300"/>
              </a:spcAft>
            </a:pPr>
            <a:r>
              <a:rPr lang="en-US" altLang="en-US" sz="2400" dirty="0"/>
              <a:t>Philosophy: The simplest solution is preferred </a:t>
            </a:r>
          </a:p>
          <a:p>
            <a:pPr lvl="1">
              <a:spcAft>
                <a:spcPts val="300"/>
              </a:spcAft>
            </a:pPr>
            <a:r>
              <a:rPr lang="en-US" altLang="en-US" sz="2400" dirty="0"/>
              <a:t>The best tree as the one that requires the fewest # of bits to both (1) encode the tree, and (2) encode the exceptions to the tree</a:t>
            </a:r>
          </a:p>
          <a:p>
            <a:pPr eaLnBrk="1" hangingPunct="1">
              <a:spcAft>
                <a:spcPts val="300"/>
              </a:spcAft>
            </a:pPr>
            <a:r>
              <a:rPr lang="en-US" altLang="en-US" sz="2400" u="sng" dirty="0"/>
              <a:t>CHAID</a:t>
            </a:r>
            <a:r>
              <a:rPr lang="en-US" altLang="en-US" sz="2400" dirty="0"/>
              <a:t>: a popular decision tree algorithm, measure based on </a:t>
            </a:r>
            <a:r>
              <a:rPr lang="el-GR" altLang="en-US" sz="2400" dirty="0"/>
              <a:t>χ</a:t>
            </a:r>
            <a:r>
              <a:rPr lang="en-US" altLang="en-US" sz="2400" baseline="30000" dirty="0"/>
              <a:t>2</a:t>
            </a:r>
            <a:r>
              <a:rPr lang="en-US" altLang="en-US" sz="2400" dirty="0"/>
              <a:t> test for independence</a:t>
            </a:r>
          </a:p>
          <a:p>
            <a:pPr eaLnBrk="1" hangingPunct="1">
              <a:spcAft>
                <a:spcPts val="300"/>
              </a:spcAft>
            </a:pPr>
            <a:r>
              <a:rPr lang="en-US" altLang="en-US" sz="2400" dirty="0"/>
              <a:t>Multivariate splits (partition based on multiple variable combinations)</a:t>
            </a:r>
          </a:p>
          <a:p>
            <a:pPr lvl="1" eaLnBrk="1" hangingPunct="1">
              <a:spcAft>
                <a:spcPts val="300"/>
              </a:spcAft>
            </a:pPr>
            <a:r>
              <a:rPr lang="en-US" altLang="en-US" sz="2400" u="sng" dirty="0"/>
              <a:t>CART</a:t>
            </a:r>
            <a:r>
              <a:rPr lang="en-US" altLang="en-US" sz="2400" dirty="0"/>
              <a:t>: finds multivariate splits based on a linear combination of attributes</a:t>
            </a:r>
          </a:p>
          <a:p>
            <a:pPr eaLnBrk="1" hangingPunct="1">
              <a:spcAft>
                <a:spcPts val="300"/>
              </a:spcAft>
            </a:pPr>
            <a:r>
              <a:rPr lang="en-US" altLang="en-US" sz="2400" dirty="0"/>
              <a:t>There are many other measures proposed in research and applications</a:t>
            </a:r>
          </a:p>
          <a:p>
            <a:pPr lvl="1">
              <a:spcAft>
                <a:spcPts val="300"/>
              </a:spcAft>
            </a:pPr>
            <a:r>
              <a:rPr lang="en-US" altLang="en-US" sz="2400" dirty="0"/>
              <a:t>E.g., G-statistics, C-SEP</a:t>
            </a:r>
          </a:p>
          <a:p>
            <a:pPr eaLnBrk="1" hangingPunct="1">
              <a:spcAft>
                <a:spcPts val="300"/>
              </a:spcAft>
            </a:pPr>
            <a:r>
              <a:rPr lang="en-US" altLang="en-US" sz="2400" dirty="0"/>
              <a:t>Which attribute selection measure is the best?</a:t>
            </a:r>
          </a:p>
          <a:p>
            <a:pPr lvl="1" eaLnBrk="1" hangingPunct="1">
              <a:spcAft>
                <a:spcPts val="300"/>
              </a:spcAft>
            </a:pPr>
            <a:r>
              <a:rPr lang="en-US" altLang="en-US" sz="2400" dirty="0"/>
              <a:t> Most give good results, none is significantly superior than others</a:t>
            </a:r>
          </a:p>
        </p:txBody>
      </p:sp>
    </p:spTree>
    <p:extLst>
      <p:ext uri="{BB962C8B-B14F-4D97-AF65-F5344CB8AC3E}">
        <p14:creationId xmlns:p14="http://schemas.microsoft.com/office/powerpoint/2010/main" val="16375063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304800"/>
            <a:ext cx="8305800" cy="68580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sz="4000" dirty="0"/>
              <a:t>Overfitting and Tree Pruning</a:t>
            </a:r>
            <a:endParaRPr lang="en-US" altLang="en-US" sz="2800" dirty="0"/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5313" y="1247774"/>
            <a:ext cx="9615488" cy="532447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>
              <a:spcAft>
                <a:spcPts val="600"/>
              </a:spcAft>
            </a:pPr>
            <a:r>
              <a:rPr lang="en-US" altLang="en-US" sz="2400" u="sng" dirty="0"/>
              <a:t>Overfitting</a:t>
            </a:r>
            <a:r>
              <a:rPr lang="en-US" altLang="en-US" sz="2400" dirty="0"/>
              <a:t>:  An induced tree may </a:t>
            </a:r>
            <a:r>
              <a:rPr lang="en-US" altLang="en-US" sz="2400" dirty="0" err="1"/>
              <a:t>overfit</a:t>
            </a:r>
            <a:r>
              <a:rPr lang="en-US" altLang="en-US" sz="2400" dirty="0"/>
              <a:t> the training data 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dirty="0"/>
              <a:t>Too many branches, some may reflect anomalies due to noise or outliers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dirty="0"/>
              <a:t>Poor accuracy for unseen samples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Two approaches to avoid overfitting 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u="sng" dirty="0" err="1"/>
              <a:t>Prepruning</a:t>
            </a:r>
            <a:r>
              <a:rPr lang="en-US" altLang="en-US" sz="2400" dirty="0"/>
              <a:t>: </a:t>
            </a:r>
            <a:r>
              <a:rPr lang="en-US" altLang="en-US" sz="2400" i="1" dirty="0"/>
              <a:t>Halt tree construction early</a:t>
            </a:r>
            <a:r>
              <a:rPr lang="en-US" altLang="en-US" sz="2400" dirty="0"/>
              <a:t> </a:t>
            </a:r>
            <a:r>
              <a:rPr lang="en-US" altLang="en-US" sz="2400" dirty="0">
                <a:cs typeface="Tahoma" panose="020B0604030504040204" pitchFamily="34" charset="0"/>
              </a:rPr>
              <a:t>̵</a:t>
            </a:r>
            <a:r>
              <a:rPr lang="en-US" altLang="en-US" sz="2400" dirty="0"/>
              <a:t> do not split a node if this would result in the goodness measure falling below a threshold</a:t>
            </a:r>
          </a:p>
          <a:p>
            <a:pPr lvl="2" eaLnBrk="1" hangingPunct="1">
              <a:spcAft>
                <a:spcPts val="600"/>
              </a:spcAft>
            </a:pPr>
            <a:r>
              <a:rPr lang="en-US" altLang="en-US" sz="2400" dirty="0"/>
              <a:t>Difficult to choose an appropriate threshold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u="sng" dirty="0" err="1"/>
              <a:t>Postpruning</a:t>
            </a:r>
            <a:r>
              <a:rPr lang="en-US" altLang="en-US" sz="2400" dirty="0"/>
              <a:t>: </a:t>
            </a:r>
            <a:r>
              <a:rPr lang="en-US" altLang="en-US" sz="2400" i="1" dirty="0"/>
              <a:t>Remove branches</a:t>
            </a:r>
            <a:r>
              <a:rPr lang="en-US" altLang="en-US" sz="2400" dirty="0"/>
              <a:t> from a “fully grown” tree—get a sequence of progressively pruned trees</a:t>
            </a:r>
          </a:p>
          <a:p>
            <a:pPr lvl="2" eaLnBrk="1" hangingPunct="1">
              <a:spcAft>
                <a:spcPts val="600"/>
              </a:spcAft>
            </a:pPr>
            <a:r>
              <a:rPr lang="en-US" altLang="en-US" sz="2400" dirty="0"/>
              <a:t>Use a set of data different from the training data to decide which is the “best pruned tree”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7781" y="1166751"/>
            <a:ext cx="2300993" cy="230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814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619125" y="123825"/>
            <a:ext cx="11029950" cy="97871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sz="4000" dirty="0"/>
              <a:t>Chapter 8. Classification: Basic Concepts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9125" y="1209675"/>
            <a:ext cx="10915650" cy="5343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dirty="0"/>
              <a:t>Classification: Basic Concepts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Decision Tree Induction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Bayes Classification Methods</a:t>
            </a:r>
          </a:p>
          <a:p>
            <a:pPr>
              <a:lnSpc>
                <a:spcPct val="150000"/>
              </a:lnSpc>
            </a:pPr>
            <a:r>
              <a:rPr lang="en-US" altLang="en-US" sz="2400" dirty="0">
                <a:solidFill>
                  <a:schemeClr val="bg1">
                    <a:lumMod val="75000"/>
                  </a:schemeClr>
                </a:solidFill>
              </a:rPr>
              <a:t>Linear Classifier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Model Evaluation and Selection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Techniques to Improve Classification Accuracy: Ensemble Methods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Additional Concepts on Classification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803581">
            <a:off x="5051493" y="1169103"/>
            <a:ext cx="533400" cy="462984"/>
          </a:xfrm>
          <a:prstGeom prst="notchedRightArrow">
            <a:avLst>
              <a:gd name="adj1" fmla="val 50000"/>
              <a:gd name="adj2" fmla="val 3500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723669"/>
      </p:ext>
    </p:extLst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97276"/>
            <a:ext cx="12192000" cy="1036638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sz="4000" dirty="0"/>
              <a:t>Classification in Large Databases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0075" y="1123342"/>
            <a:ext cx="10991850" cy="5370513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Classification—a classical problem extensively studied by statisticians and machine learning researchers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Scalability: Classifying data sets with millions of examples and hundreds of attributes with reasonable speed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Why is decision tree induction popular?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dirty="0"/>
              <a:t>Relatively fast learning speed 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dirty="0"/>
              <a:t>Convertible to simple and easy to understand classification rules</a:t>
            </a:r>
          </a:p>
          <a:p>
            <a:pPr lvl="1">
              <a:spcAft>
                <a:spcPts val="600"/>
              </a:spcAft>
            </a:pPr>
            <a:r>
              <a:rPr lang="en-US" altLang="en-US" sz="2400" dirty="0"/>
              <a:t>Easy to be adapted to database system implementations (e.g., using SQL)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dirty="0"/>
              <a:t>Comparable classification accuracy with other methods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400" b="1" dirty="0" err="1"/>
              <a:t>RainForest</a:t>
            </a:r>
            <a:r>
              <a:rPr lang="en-US" altLang="en-US" sz="2400" dirty="0">
                <a:solidFill>
                  <a:srgbClr val="FF3300"/>
                </a:solidFill>
              </a:rPr>
              <a:t> </a:t>
            </a:r>
            <a:r>
              <a:rPr lang="en-US" altLang="en-US" sz="2400" dirty="0"/>
              <a:t>(VLDB’98 — </a:t>
            </a:r>
            <a:r>
              <a:rPr lang="en-US" altLang="en-US" sz="2400" dirty="0" err="1"/>
              <a:t>Gehrke</a:t>
            </a:r>
            <a:r>
              <a:rPr lang="en-US" altLang="en-US" sz="2400" dirty="0"/>
              <a:t>, Ramakrishnan &amp; </a:t>
            </a:r>
            <a:r>
              <a:rPr lang="en-US" altLang="en-US" sz="2400" dirty="0" err="1"/>
              <a:t>Ganti</a:t>
            </a:r>
            <a:r>
              <a:rPr lang="en-US" altLang="en-US" sz="2400" dirty="0"/>
              <a:t>)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dirty="0"/>
              <a:t>Builds an AVC-list (attribute, value, class label)</a:t>
            </a:r>
          </a:p>
        </p:txBody>
      </p:sp>
    </p:spTree>
    <p:extLst>
      <p:ext uri="{BB962C8B-B14F-4D97-AF65-F5344CB8AC3E}">
        <p14:creationId xmlns:p14="http://schemas.microsoft.com/office/powerpoint/2010/main" val="329380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074"/>
          <p:cNvSpPr>
            <a:spLocks noGrp="1" noChangeArrowheads="1"/>
          </p:cNvSpPr>
          <p:nvPr>
            <p:ph type="title"/>
          </p:nvPr>
        </p:nvSpPr>
        <p:spPr>
          <a:xfrm>
            <a:off x="0" y="85726"/>
            <a:ext cx="12192000" cy="860416"/>
          </a:xfrm>
        </p:spPr>
        <p:txBody>
          <a:bodyPr>
            <a:normAutofit/>
          </a:bodyPr>
          <a:lstStyle/>
          <a:p>
            <a:r>
              <a:rPr lang="en-US" altLang="en-US" sz="4000" dirty="0" err="1"/>
              <a:t>RainForest</a:t>
            </a:r>
            <a:r>
              <a:rPr lang="en-US" altLang="en-US" sz="4000" dirty="0"/>
              <a:t>: A Scalable Classification Framework </a:t>
            </a:r>
            <a:endParaRPr lang="en-US" altLang="ko-KR" sz="4000" dirty="0">
              <a:latin typeface="Arial" panose="020B0604020202020204" pitchFamily="34" charset="0"/>
              <a:ea typeface="Gulim" panose="020B0600000101010101" pitchFamily="34" charset="-127"/>
            </a:endParaRPr>
          </a:p>
        </p:txBody>
      </p:sp>
      <p:sp>
        <p:nvSpPr>
          <p:cNvPr id="26628" name="Rectangle 3075"/>
          <p:cNvSpPr>
            <a:spLocks noGrp="1" noChangeArrowheads="1"/>
          </p:cNvSpPr>
          <p:nvPr>
            <p:ph type="body" idx="1"/>
          </p:nvPr>
        </p:nvSpPr>
        <p:spPr>
          <a:xfrm>
            <a:off x="638175" y="1128036"/>
            <a:ext cx="10755983" cy="2125762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The criteria that determine the quality of the tree can be computed separately </a:t>
            </a:r>
          </a:p>
          <a:p>
            <a:pPr lvl="1"/>
            <a:r>
              <a:rPr lang="en-US" altLang="en-US" sz="2400" dirty="0"/>
              <a:t>Builds an AVC-list</a:t>
            </a:r>
            <a:r>
              <a:rPr lang="en-US" altLang="ko-KR" sz="2400" b="1" dirty="0">
                <a:ea typeface="Gulim" panose="020B0600000101010101" pitchFamily="34" charset="-127"/>
              </a:rPr>
              <a:t>: AVC (Attribute, Value, </a:t>
            </a:r>
            <a:r>
              <a:rPr lang="en-US" altLang="ko-KR" sz="2400" b="1" dirty="0" err="1">
                <a:ea typeface="Gulim" panose="020B0600000101010101" pitchFamily="34" charset="-127"/>
              </a:rPr>
              <a:t>Class_label</a:t>
            </a:r>
            <a:r>
              <a:rPr lang="en-US" altLang="ko-KR" sz="2400" b="1" dirty="0">
                <a:ea typeface="Gulim" panose="020B0600000101010101" pitchFamily="34" charset="-127"/>
              </a:rPr>
              <a:t>) </a:t>
            </a:r>
          </a:p>
          <a:p>
            <a:r>
              <a:rPr lang="en-US" altLang="ko-KR" sz="2400" b="1" dirty="0">
                <a:ea typeface="Gulim" panose="020B0600000101010101" pitchFamily="34" charset="-127"/>
              </a:rPr>
              <a:t>AVC-set  </a:t>
            </a:r>
            <a:r>
              <a:rPr lang="en-US" altLang="ko-KR" sz="2400" dirty="0">
                <a:ea typeface="Gulim" panose="020B0600000101010101" pitchFamily="34" charset="-127"/>
              </a:rPr>
              <a:t>(of an attribute </a:t>
            </a:r>
            <a:r>
              <a:rPr lang="en-US" altLang="ko-KR" sz="2400" i="1" dirty="0">
                <a:ea typeface="Gulim" panose="020B0600000101010101" pitchFamily="34" charset="-127"/>
              </a:rPr>
              <a:t>X</a:t>
            </a:r>
            <a:r>
              <a:rPr lang="en-US" altLang="ko-KR" sz="2400" dirty="0">
                <a:ea typeface="Gulim" panose="020B0600000101010101" pitchFamily="34" charset="-127"/>
              </a:rPr>
              <a:t> )</a:t>
            </a:r>
          </a:p>
          <a:p>
            <a:pPr lvl="1"/>
            <a:r>
              <a:rPr lang="en-US" altLang="ko-KR" sz="2400" dirty="0">
                <a:ea typeface="Gulim" panose="020B0600000101010101" pitchFamily="34" charset="-127"/>
              </a:rPr>
              <a:t>Projection of training dataset onto the attribute </a:t>
            </a:r>
            <a:r>
              <a:rPr lang="en-US" altLang="ko-KR" sz="2400" i="1" dirty="0">
                <a:ea typeface="Gulim" panose="020B0600000101010101" pitchFamily="34" charset="-127"/>
              </a:rPr>
              <a:t>X</a:t>
            </a:r>
            <a:r>
              <a:rPr lang="en-US" altLang="ko-KR" sz="2400" dirty="0">
                <a:ea typeface="Gulim" panose="020B0600000101010101" pitchFamily="34" charset="-127"/>
              </a:rPr>
              <a:t> and class label where counts of individual class label are aggregated</a:t>
            </a:r>
          </a:p>
          <a:p>
            <a:pPr lvl="1"/>
            <a:endParaRPr lang="en-US" altLang="ko-KR" sz="2400" b="1" dirty="0">
              <a:ea typeface="Gulim" panose="020B0600000101010101" pitchFamily="34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79544" y="6510089"/>
            <a:ext cx="146470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en-US" sz="2000" dirty="0"/>
              <a:t>Its AVC Sets</a:t>
            </a:r>
            <a:endParaRPr lang="en-US" sz="2000" dirty="0"/>
          </a:p>
        </p:txBody>
      </p:sp>
      <p:graphicFrame>
        <p:nvGraphicFramePr>
          <p:cNvPr id="6" name="Group 1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9313339"/>
              </p:ext>
            </p:extLst>
          </p:nvPr>
        </p:nvGraphicFramePr>
        <p:xfrm>
          <a:off x="6859673" y="3435693"/>
          <a:ext cx="1981200" cy="1447800"/>
        </p:xfrm>
        <a:graphic>
          <a:graphicData uri="http://schemas.openxmlformats.org/drawingml/2006/table">
            <a:tbl>
              <a:tblPr/>
              <a:tblGrid>
                <a:gridCol w="657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Age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Buy_Computer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88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yes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no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391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&lt;=30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2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3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391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31..40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4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0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8391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&gt;40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3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2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Group 168"/>
          <p:cNvGraphicFramePr>
            <a:graphicFrameLocks/>
          </p:cNvGraphicFramePr>
          <p:nvPr>
            <p:extLst/>
          </p:nvPr>
        </p:nvGraphicFramePr>
        <p:xfrm>
          <a:off x="8959388" y="3462793"/>
          <a:ext cx="2171699" cy="1447800"/>
        </p:xfrm>
        <a:graphic>
          <a:graphicData uri="http://schemas.openxmlformats.org/drawingml/2006/table">
            <a:tbl>
              <a:tblPr/>
              <a:tblGrid>
                <a:gridCol w="848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5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277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income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Buy_Computer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77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yes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no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77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high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2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2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77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medium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4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2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77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low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3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1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Rectangle 129"/>
          <p:cNvSpPr>
            <a:spLocks noChangeArrowheads="1"/>
          </p:cNvSpPr>
          <p:nvPr/>
        </p:nvSpPr>
        <p:spPr bwMode="auto">
          <a:xfrm>
            <a:off x="7015461" y="3008442"/>
            <a:ext cx="1623714" cy="369332"/>
          </a:xfrm>
          <a:prstGeom prst="rect">
            <a:avLst/>
          </a:prstGeom>
          <a:solidFill>
            <a:srgbClr val="F0CDBC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+mn-lt"/>
              </a:rPr>
              <a:t>AVC-set on </a:t>
            </a:r>
            <a:r>
              <a:rPr lang="en-US" altLang="ko-KR" sz="1800" i="1" dirty="0">
                <a:latin typeface="+mn-lt"/>
                <a:ea typeface="Gulim" panose="020B0600000101010101" pitchFamily="34" charset="-127"/>
              </a:rPr>
              <a:t>Age</a:t>
            </a:r>
            <a:endParaRPr lang="en-US" altLang="en-US" sz="1800" i="1" dirty="0">
              <a:latin typeface="+mn-lt"/>
            </a:endParaRPr>
          </a:p>
        </p:txBody>
      </p:sp>
      <p:sp>
        <p:nvSpPr>
          <p:cNvPr id="9" name="Rectangle 129"/>
          <p:cNvSpPr>
            <a:spLocks noChangeArrowheads="1"/>
          </p:cNvSpPr>
          <p:nvPr/>
        </p:nvSpPr>
        <p:spPr bwMode="auto">
          <a:xfrm>
            <a:off x="9073240" y="3049116"/>
            <a:ext cx="1943994" cy="369332"/>
          </a:xfrm>
          <a:prstGeom prst="rect">
            <a:avLst/>
          </a:prstGeom>
          <a:solidFill>
            <a:srgbClr val="F0CDBC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+mn-lt"/>
              </a:rPr>
              <a:t>AVC-set on </a:t>
            </a:r>
            <a:r>
              <a:rPr lang="en-US" altLang="ko-KR" sz="1800" i="1" dirty="0">
                <a:latin typeface="+mn-lt"/>
                <a:ea typeface="Gulim" panose="020B0600000101010101" pitchFamily="34" charset="-127"/>
              </a:rPr>
              <a:t>Income</a:t>
            </a:r>
            <a:endParaRPr lang="en-US" altLang="en-US" sz="1800" i="1" dirty="0">
              <a:latin typeface="+mn-lt"/>
            </a:endParaRPr>
          </a:p>
        </p:txBody>
      </p:sp>
      <p:graphicFrame>
        <p:nvGraphicFramePr>
          <p:cNvPr id="10" name="Group 1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1746904"/>
              </p:ext>
            </p:extLst>
          </p:nvPr>
        </p:nvGraphicFramePr>
        <p:xfrm>
          <a:off x="6859673" y="5378045"/>
          <a:ext cx="2124076" cy="1158240"/>
        </p:xfrm>
        <a:graphic>
          <a:graphicData uri="http://schemas.openxmlformats.org/drawingml/2006/table">
            <a:tbl>
              <a:tblPr/>
              <a:tblGrid>
                <a:gridCol w="837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4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383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student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Buy_Computer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70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yes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no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88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yes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6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1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79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no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3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4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Rectangle 129"/>
          <p:cNvSpPr>
            <a:spLocks noChangeArrowheads="1"/>
          </p:cNvSpPr>
          <p:nvPr/>
        </p:nvSpPr>
        <p:spPr bwMode="auto">
          <a:xfrm>
            <a:off x="6798295" y="5013157"/>
            <a:ext cx="1983748" cy="369332"/>
          </a:xfrm>
          <a:prstGeom prst="rect">
            <a:avLst/>
          </a:prstGeom>
          <a:solidFill>
            <a:srgbClr val="F0CDBC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+mn-lt"/>
              </a:rPr>
              <a:t>AVC-set on </a:t>
            </a:r>
            <a:r>
              <a:rPr lang="en-US" altLang="ko-KR" sz="1800" i="1" dirty="0">
                <a:latin typeface="+mn-lt"/>
                <a:ea typeface="Gulim" panose="020B0600000101010101" pitchFamily="34" charset="-127"/>
              </a:rPr>
              <a:t>Student</a:t>
            </a:r>
            <a:endParaRPr lang="en-US" altLang="en-US" sz="1800" i="1" dirty="0">
              <a:latin typeface="+mn-lt"/>
            </a:endParaRPr>
          </a:p>
        </p:txBody>
      </p:sp>
      <p:graphicFrame>
        <p:nvGraphicFramePr>
          <p:cNvPr id="12" name="Group 17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6945008"/>
              </p:ext>
            </p:extLst>
          </p:nvPr>
        </p:nvGraphicFramePr>
        <p:xfrm>
          <a:off x="9045127" y="5367169"/>
          <a:ext cx="2190750" cy="115824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1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066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Credit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rating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Buy_Computer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5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yes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no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35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fair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6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2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57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excellent</a:t>
                      </a:r>
                      <a:endParaRPr kumimoji="0" lang="en-US" sz="1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3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ko-KR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Gulim" pitchFamily="34" charset="-127"/>
                          <a:cs typeface="Arial" charset="0"/>
                        </a:rPr>
                        <a:t>3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Gulim" pitchFamily="34" charset="-127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Rectangle 129"/>
          <p:cNvSpPr>
            <a:spLocks noChangeArrowheads="1"/>
          </p:cNvSpPr>
          <p:nvPr/>
        </p:nvSpPr>
        <p:spPr bwMode="auto">
          <a:xfrm>
            <a:off x="8782043" y="5013157"/>
            <a:ext cx="2545440" cy="369332"/>
          </a:xfrm>
          <a:prstGeom prst="rect">
            <a:avLst/>
          </a:prstGeom>
          <a:solidFill>
            <a:srgbClr val="F0CDBC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+mn-lt"/>
              </a:rPr>
              <a:t>AVC-set on </a:t>
            </a:r>
            <a:r>
              <a:rPr lang="en-US" altLang="ko-KR" sz="1800" i="1" dirty="0" err="1">
                <a:latin typeface="+mn-lt"/>
                <a:ea typeface="Gulim" panose="020B0600000101010101" pitchFamily="34" charset="-127"/>
              </a:rPr>
              <a:t>Credit_Rating</a:t>
            </a:r>
            <a:endParaRPr lang="en-US" altLang="en-US" sz="1800" i="1" dirty="0">
              <a:latin typeface="+mn-lt"/>
            </a:endParaRPr>
          </a:p>
        </p:txBody>
      </p:sp>
      <p:sp>
        <p:nvSpPr>
          <p:cNvPr id="14" name="Rectangle 3075"/>
          <p:cNvSpPr txBox="1">
            <a:spLocks noChangeArrowheads="1"/>
          </p:cNvSpPr>
          <p:nvPr/>
        </p:nvSpPr>
        <p:spPr>
          <a:xfrm>
            <a:off x="638175" y="3253798"/>
            <a:ext cx="2708140" cy="2703367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2400" b="1" dirty="0">
                <a:ea typeface="Gulim" panose="020B0600000101010101" pitchFamily="34" charset="-127"/>
              </a:rPr>
              <a:t>AVC-group  </a:t>
            </a:r>
            <a:r>
              <a:rPr lang="en-US" altLang="ko-KR" sz="2400" dirty="0">
                <a:ea typeface="Gulim" panose="020B0600000101010101" pitchFamily="34" charset="-127"/>
              </a:rPr>
              <a:t>(of a node </a:t>
            </a:r>
            <a:r>
              <a:rPr lang="en-US" altLang="ko-KR" sz="2400" i="1" dirty="0">
                <a:ea typeface="Gulim" panose="020B0600000101010101" pitchFamily="34" charset="-127"/>
              </a:rPr>
              <a:t>n</a:t>
            </a:r>
            <a:r>
              <a:rPr lang="en-US" altLang="ko-KR" sz="2400" dirty="0">
                <a:ea typeface="Gulim" panose="020B0600000101010101" pitchFamily="34" charset="-127"/>
              </a:rPr>
              <a:t> )</a:t>
            </a:r>
          </a:p>
          <a:p>
            <a:pPr lvl="1"/>
            <a:r>
              <a:rPr lang="en-US" altLang="ko-KR" sz="2400" dirty="0">
                <a:ea typeface="Gulim" panose="020B0600000101010101" pitchFamily="34" charset="-127"/>
              </a:rPr>
              <a:t>Set of AVC-sets of all predictor attributes at the node </a:t>
            </a:r>
            <a:r>
              <a:rPr lang="en-US" altLang="ko-KR" sz="2400" i="1" dirty="0">
                <a:ea typeface="Gulim" panose="020B0600000101010101" pitchFamily="34" charset="-127"/>
              </a:rPr>
              <a:t>n</a:t>
            </a:r>
            <a:r>
              <a:rPr lang="en-US" altLang="ko-KR" sz="2400" b="1" dirty="0">
                <a:ea typeface="Gulim" panose="020B0600000101010101" pitchFamily="34" charset="-127"/>
              </a:rPr>
              <a:t> </a:t>
            </a:r>
          </a:p>
        </p:txBody>
      </p:sp>
      <p:graphicFrame>
        <p:nvGraphicFramePr>
          <p:cNvPr id="15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0416028"/>
              </p:ext>
            </p:extLst>
          </p:nvPr>
        </p:nvGraphicFramePr>
        <p:xfrm>
          <a:off x="3391185" y="3233782"/>
          <a:ext cx="3349974" cy="3229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6" name="Worksheet" r:id="rId4" imgW="4457700" imgH="4457700" progId="Excel.Sheet.8">
                  <p:embed/>
                </p:oleObj>
              </mc:Choice>
              <mc:Fallback>
                <p:oleObj name="Worksheet" r:id="rId4" imgW="4457700" imgH="4457700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1185" y="3233782"/>
                        <a:ext cx="3349974" cy="32298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648698" y="6477213"/>
            <a:ext cx="2216613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en-US" sz="2000" dirty="0"/>
              <a:t>The Training Data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213074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1828800" y="6477000"/>
            <a:ext cx="1905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B195E28E-67A3-46BE-AAC9-4F43F02BA2C6}" type="datetime4">
              <a:rPr lang="en-US" altLang="en-US" sz="1200">
                <a:latin typeface="Tahoma" panose="020B060403050404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October 11, 2023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9699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4876800" y="6477000"/>
            <a:ext cx="28956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ahoma" panose="020B0604030504040204" pitchFamily="34" charset="0"/>
              </a:rPr>
              <a:t>Data Mining: Concepts and Techniques</a:t>
            </a:r>
          </a:p>
        </p:txBody>
      </p:sp>
      <p:sp>
        <p:nvSpPr>
          <p:cNvPr id="2970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1905000" cy="38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DFE3E80-89CF-4439-BF24-4D4212116FC0}" type="slidenum">
              <a:rPr lang="en-US" altLang="en-US" sz="1200">
                <a:latin typeface="Tahoma" panose="020B060403050404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970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52399"/>
            <a:ext cx="9144000" cy="808463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sz="4000" dirty="0"/>
              <a:t>Presentation of Classification Results</a:t>
            </a:r>
            <a:endParaRPr lang="en-US" altLang="en-US" sz="2000" dirty="0"/>
          </a:p>
        </p:txBody>
      </p:sp>
      <p:pic>
        <p:nvPicPr>
          <p:cNvPr id="29702" name="Picture 3" descr="clas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924" y="960864"/>
            <a:ext cx="8372475" cy="5897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0193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4876800" y="6477000"/>
            <a:ext cx="28956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ahoma" panose="020B0604030504040204" pitchFamily="34" charset="0"/>
              </a:rPr>
              <a:t>Data Mining: Concepts and Techniques</a:t>
            </a:r>
          </a:p>
        </p:txBody>
      </p:sp>
      <p:sp>
        <p:nvSpPr>
          <p:cNvPr id="30724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7000"/>
            <a:ext cx="1905000" cy="381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227F78DE-F40F-48A5-BF7D-AB825CA1A535}" type="slidenum">
              <a:rPr lang="en-US" altLang="en-US" sz="1200">
                <a:latin typeface="Tahoma" panose="020B0604030504040204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30725" name="Rectangle 2050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12192000" cy="877111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Visualization of a Decision Tree (in SGI/</a:t>
            </a:r>
            <a:r>
              <a:rPr lang="en-US" altLang="en-US" sz="4000" dirty="0" err="1"/>
              <a:t>MineSet</a:t>
            </a:r>
            <a:r>
              <a:rPr lang="en-US" altLang="en-US" sz="4000" dirty="0"/>
              <a:t> 3.0)</a:t>
            </a:r>
          </a:p>
        </p:txBody>
      </p:sp>
      <p:pic>
        <p:nvPicPr>
          <p:cNvPr id="30726" name="Picture 20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350" y="1147762"/>
            <a:ext cx="8572500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11884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4000" dirty="0"/>
              <a:t>Interactive Visual Mining by Perception-Based Classification (PBC)</a:t>
            </a:r>
          </a:p>
        </p:txBody>
      </p:sp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319" y="1143000"/>
            <a:ext cx="76962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47725" y="1245443"/>
            <a:ext cx="5458868" cy="5343525"/>
          </a:xfrm>
          <a:prstGeom prst="rect">
            <a:avLst/>
          </a:prstGeom>
          <a:noFill/>
        </p:spPr>
        <p:txBody>
          <a:bodyPr vert="horz" lIns="92075" tIns="46038" rIns="92075" bIns="46038" rtlCol="0">
            <a:noAutofit/>
          </a:bodyPr>
          <a:lstStyle>
            <a:lvl1pPr marL="341305" indent="-34130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3074" indent="-37305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179" indent="-300023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2791" indent="-290506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2971" indent="-274632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</a:pPr>
            <a:r>
              <a:rPr lang="en-US" altLang="en-US" dirty="0"/>
              <a:t>Perception-based classifier (PCB): developed at Univ. of Munich (1999)</a:t>
            </a:r>
          </a:p>
          <a:p>
            <a:pPr>
              <a:spcAft>
                <a:spcPts val="200"/>
              </a:spcAft>
            </a:pPr>
            <a:r>
              <a:rPr lang="en-US" altLang="en-US" dirty="0"/>
              <a:t>One color represents one class label</a:t>
            </a:r>
          </a:p>
          <a:p>
            <a:pPr>
              <a:spcAft>
                <a:spcPts val="200"/>
              </a:spcAft>
            </a:pPr>
            <a:r>
              <a:rPr lang="en-US" altLang="en-US" dirty="0"/>
              <a:t>One pie represents one attribute (or variable)</a:t>
            </a:r>
          </a:p>
          <a:p>
            <a:pPr>
              <a:spcAft>
                <a:spcPts val="200"/>
              </a:spcAft>
            </a:pPr>
            <a:r>
              <a:rPr lang="en-US" altLang="en-US" dirty="0"/>
              <a:t>The pie with random spread implies weak classification power</a:t>
            </a:r>
          </a:p>
          <a:p>
            <a:pPr>
              <a:spcAft>
                <a:spcPts val="200"/>
              </a:spcAft>
            </a:pPr>
            <a:r>
              <a:rPr lang="en-US" altLang="en-US" dirty="0"/>
              <a:t>The pie with clearly partitioned color strips implies good classification power</a:t>
            </a:r>
          </a:p>
          <a:p>
            <a:pPr>
              <a:spcAft>
                <a:spcPts val="200"/>
              </a:spcAft>
            </a:pPr>
            <a:r>
              <a:rPr lang="en-US" altLang="en-US" dirty="0"/>
              <a:t>One can select a good attribute and regenerate new pie charts for classification at the subsequent levels</a:t>
            </a:r>
          </a:p>
        </p:txBody>
      </p:sp>
    </p:spTree>
    <p:extLst>
      <p:ext uri="{BB962C8B-B14F-4D97-AF65-F5344CB8AC3E}">
        <p14:creationId xmlns:p14="http://schemas.microsoft.com/office/powerpoint/2010/main" val="3515439631"/>
      </p:ext>
    </p:extLst>
  </p:cSld>
  <p:clrMapOvr>
    <a:masterClrMapping/>
  </p:clrMapOvr>
  <p:transition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619125" y="123825"/>
            <a:ext cx="11029950" cy="97871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sz="4000" dirty="0"/>
              <a:t>Chapter 8. Classification: Basic Concepts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9125" y="1209675"/>
            <a:ext cx="10915650" cy="5343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dirty="0"/>
              <a:t>Classification: Basic Concepts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Decision Tree Induction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Bayes Classification Methods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Linear Classifier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Model Evaluation and Selection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Techniques to Improve Classification Accuracy: Ensemble Methods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Additional Concepts on Classification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803581">
            <a:off x="4993127" y="2375332"/>
            <a:ext cx="533400" cy="462984"/>
          </a:xfrm>
          <a:prstGeom prst="notchedRightArrow">
            <a:avLst>
              <a:gd name="adj1" fmla="val 50000"/>
              <a:gd name="adj2" fmla="val 3500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200152"/>
      </p:ext>
    </p:extLst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1186003" y="99587"/>
            <a:ext cx="9533299" cy="968722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sz="4000" dirty="0"/>
              <a:t>What Is Bayesian Classification?</a:t>
            </a:r>
            <a:endParaRPr lang="en-US" altLang="en-US" sz="2000" dirty="0"/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7757" y="1180288"/>
            <a:ext cx="10887886" cy="540067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/>
            <a:r>
              <a:rPr lang="en-US" altLang="en-US" sz="2400" u="sng" dirty="0"/>
              <a:t>A statistical classifier</a:t>
            </a:r>
            <a:endParaRPr lang="en-US" altLang="en-US" sz="2400" dirty="0"/>
          </a:p>
          <a:p>
            <a:pPr lvl="1"/>
            <a:r>
              <a:rPr lang="en-US" altLang="en-US" sz="2400" dirty="0"/>
              <a:t>Perform </a:t>
            </a:r>
            <a:r>
              <a:rPr lang="en-US" altLang="en-US" sz="2400" i="1" dirty="0"/>
              <a:t>probabilistic prediction </a:t>
            </a:r>
            <a:r>
              <a:rPr lang="en-US" altLang="en-US" sz="2400" dirty="0"/>
              <a:t>(</a:t>
            </a:r>
            <a:r>
              <a:rPr lang="en-US" altLang="en-US" sz="2400" i="1" dirty="0"/>
              <a:t>i.e.,</a:t>
            </a:r>
            <a:r>
              <a:rPr lang="en-US" altLang="en-US" sz="2400" dirty="0"/>
              <a:t> predict class membership probabilities)</a:t>
            </a:r>
          </a:p>
          <a:p>
            <a:pPr eaLnBrk="1" hangingPunct="1"/>
            <a:r>
              <a:rPr lang="en-US" altLang="en-US" sz="2400" u="sng" dirty="0"/>
              <a:t>Foundation</a:t>
            </a:r>
            <a:r>
              <a:rPr lang="en-US" altLang="en-US" sz="2400" dirty="0"/>
              <a:t>—Based on Bayes’ Theorem </a:t>
            </a:r>
          </a:p>
          <a:p>
            <a:pPr eaLnBrk="1" hangingPunct="1"/>
            <a:r>
              <a:rPr lang="en-US" altLang="en-US" sz="2400" u="sng" dirty="0"/>
              <a:t>Performance</a:t>
            </a:r>
          </a:p>
          <a:p>
            <a:pPr lvl="1"/>
            <a:r>
              <a:rPr lang="en-US" altLang="en-US" sz="2400" dirty="0"/>
              <a:t>A simple Bayesian classifier, </a:t>
            </a:r>
            <a:r>
              <a:rPr lang="en-US" altLang="en-US" sz="2400" i="1" dirty="0"/>
              <a:t>naïve Bayesian classifier</a:t>
            </a:r>
            <a:r>
              <a:rPr lang="en-US" altLang="en-US" sz="2400" dirty="0"/>
              <a:t>, has comparable performance with decision tree and selected neural network classifiers</a:t>
            </a:r>
          </a:p>
          <a:p>
            <a:pPr eaLnBrk="1" hangingPunct="1"/>
            <a:r>
              <a:rPr lang="en-US" altLang="en-US" sz="2400" u="sng" dirty="0"/>
              <a:t>Incremental</a:t>
            </a:r>
            <a:endParaRPr lang="en-US" altLang="en-US" sz="2400" dirty="0"/>
          </a:p>
          <a:p>
            <a:pPr lvl="1"/>
            <a:r>
              <a:rPr lang="en-US" altLang="en-US" sz="2400" dirty="0"/>
              <a:t>Each training example can incrementally increase/decrease the probability that a hypothesis is correct—prior knowledge can be combined with observed data</a:t>
            </a:r>
          </a:p>
          <a:p>
            <a:pPr eaLnBrk="1" hangingPunct="1"/>
            <a:r>
              <a:rPr lang="en-US" altLang="en-US" sz="2400" b="1" u="sng" dirty="0"/>
              <a:t>Theoretical Standard</a:t>
            </a:r>
            <a:endParaRPr lang="en-US" altLang="en-US" sz="2400" b="1" dirty="0"/>
          </a:p>
          <a:p>
            <a:pPr lvl="1"/>
            <a:r>
              <a:rPr lang="en-US" altLang="en-US" sz="2400" dirty="0"/>
              <a:t>Even when Bayesian methods are computationally intractable, they can provide a standard of optimal decision making against which other methods can be measured</a:t>
            </a:r>
          </a:p>
        </p:txBody>
      </p:sp>
    </p:spTree>
    <p:extLst>
      <p:ext uri="{BB962C8B-B14F-4D97-AF65-F5344CB8AC3E}">
        <p14:creationId xmlns:p14="http://schemas.microsoft.com/office/powerpoint/2010/main" val="390299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152400"/>
            <a:ext cx="78486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Bayes’ Theorem: Basics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820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71500" y="1143001"/>
                <a:ext cx="10972800" cy="5410200"/>
              </a:xfrm>
            </p:spPr>
            <p:txBody>
              <a:bodyPr/>
              <a:lstStyle/>
              <a:p>
                <a:pPr eaLnBrk="1" hangingPunct="1"/>
                <a:r>
                  <a:rPr lang="en-US" altLang="en-US" sz="2400" dirty="0"/>
                  <a:t>Total probability Theorem: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2400" smtClean="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</m:d>
                      <m:r>
                        <a:rPr lang="en-US" alt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  <m:sup/>
                        <m:e>
                          <m:r>
                            <m:rPr>
                              <m:sty m:val="p"/>
                            </m:rP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e>
                      </m:nary>
                      <m:d>
                        <m:dPr>
                          <m:ctrlP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e>
                          <m:sSub>
                            <m:sSubPr>
                              <m:ctrlPr>
                                <a:rPr lang="en-US" alt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en-US" sz="2400" b="0" i="0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en-US" sz="2400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</m:e>
                      </m:d>
                      <m:r>
                        <m:rPr>
                          <m:sty m:val="p"/>
                        </m:rPr>
                        <a:rPr lang="en-US" altLang="en-US" sz="2400" b="0" i="0" smtClean="0"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altLang="en-US" sz="2400" b="0" i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altLang="en-US" sz="24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en-US" sz="2400" dirty="0"/>
              </a:p>
              <a:p>
                <a:pPr eaLnBrk="1" hangingPunct="1"/>
                <a:r>
                  <a:rPr lang="en-US" altLang="en-US" sz="2400" dirty="0"/>
                  <a:t>Bayes’ Theorem: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2400" i="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alt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en-US" sz="2400" b="1" i="0" smtClean="0">
                              <a:latin typeface="Cambria Math" panose="02040503050406030204" pitchFamily="18" charset="0"/>
                            </a:rPr>
                            <m:t>𝐗</m:t>
                          </m:r>
                        </m:e>
                      </m:d>
                      <m:r>
                        <a:rPr lang="en-US" altLang="en-US" sz="2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  <m:d>
                            <m:dPr>
                              <m:ctrlPr>
                                <a:rPr lang="en-US" alt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2400" b="1" i="0" smtClean="0">
                                  <a:latin typeface="Cambria Math" panose="02040503050406030204" pitchFamily="18" charset="0"/>
                                </a:rPr>
                                <m:t>𝐗</m:t>
                              </m:r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altLang="en-US" sz="2400" b="0" i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altLang="en-US" sz="2400" i="0">
                              <a:latin typeface="Cambria Math" panose="02040503050406030204" pitchFamily="18" charset="0"/>
                            </a:rPr>
                            <m:t>P</m:t>
                          </m:r>
                          <m:d>
                            <m:dPr>
                              <m:ctrlPr>
                                <a:rPr lang="en-US" alt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en-US" sz="2400" b="0" i="0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en-US" sz="2400" b="1" i="0" smtClean="0">
                              <a:latin typeface="Cambria Math" panose="02040503050406030204" pitchFamily="18" charset="0"/>
                            </a:rPr>
                            <m:t>𝐗</m:t>
                          </m:r>
                          <m:r>
                            <a:rPr lang="en-US" altLang="en-US" sz="2400" b="0" i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altLang="en-US" sz="2400" b="0" i="1" smtClean="0">
                          <a:latin typeface="Cambria Math" panose="02040503050406030204" pitchFamily="18" charset="0"/>
                        </a:rPr>
                        <m:t>∝</m:t>
                      </m:r>
                      <m:r>
                        <m:rPr>
                          <m:sty m:val="p"/>
                        </m:rPr>
                        <a:rPr lang="en-US" altLang="en-US" sz="240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alt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sz="2400" b="1">
                              <a:latin typeface="Cambria Math" panose="02040503050406030204" pitchFamily="18" charset="0"/>
                            </a:rPr>
                            <m:t>𝐗</m:t>
                          </m:r>
                        </m:e>
                        <m:e>
                          <m:r>
                            <m:rPr>
                              <m:sty m:val="p"/>
                            </m:rPr>
                            <a:rPr lang="en-US" altLang="en-US" sz="240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  <m:r>
                        <a:rPr lang="en-US" alt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240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alt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en-US" sz="240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</m:d>
                    </m:oMath>
                  </m:oMathPara>
                </a14:m>
                <a:endParaRPr lang="en-US" altLang="en-US" sz="2400" dirty="0"/>
              </a:p>
              <a:p>
                <a:pPr eaLnBrk="1" hangingPunct="1"/>
                <a:endParaRPr lang="en-US" altLang="en-US" sz="2400" dirty="0"/>
              </a:p>
              <a:p>
                <a:pPr lvl="1" eaLnBrk="1" hangingPunct="1"/>
                <a:endParaRPr lang="en-US" altLang="en-US" sz="2400" b="1" dirty="0"/>
              </a:p>
              <a:p>
                <a:pPr lvl="1" eaLnBrk="1" hangingPunct="1"/>
                <a:endParaRPr lang="en-US" altLang="en-US" sz="2400" b="1" dirty="0"/>
              </a:p>
              <a:p>
                <a:pPr marL="200021" lvl="1" indent="0" eaLnBrk="1" hangingPunct="1">
                  <a:buNone/>
                </a:pPr>
                <a:endParaRPr lang="en-US" altLang="en-US" sz="2400" b="1" dirty="0"/>
              </a:p>
              <a:p>
                <a:pPr lvl="1" eaLnBrk="1" hangingPunct="1"/>
                <a:r>
                  <a:rPr lang="en-US" altLang="en-US" sz="2400" b="1" dirty="0"/>
                  <a:t>X:</a:t>
                </a:r>
                <a:r>
                  <a:rPr lang="en-US" altLang="en-US" sz="2400" dirty="0"/>
                  <a:t> a data sample (“</a:t>
                </a:r>
                <a:r>
                  <a:rPr lang="en-US" altLang="en-US" sz="2400" i="1" dirty="0"/>
                  <a:t>evidence</a:t>
                </a:r>
                <a:r>
                  <a:rPr lang="en-US" altLang="en-US" sz="2400" dirty="0"/>
                  <a:t>”)</a:t>
                </a:r>
              </a:p>
              <a:p>
                <a:pPr lvl="1" eaLnBrk="1" hangingPunct="1"/>
                <a:r>
                  <a:rPr lang="en-US" altLang="en-US" sz="2400" dirty="0"/>
                  <a:t>H: X belongs to class C</a:t>
                </a:r>
              </a:p>
            </p:txBody>
          </p:sp>
        </mc:Choice>
        <mc:Fallback xmlns="">
          <p:sp>
            <p:nvSpPr>
              <p:cNvPr id="34820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71500" y="1143001"/>
                <a:ext cx="10972800" cy="5410200"/>
              </a:xfrm>
              <a:blipFill>
                <a:blip r:embed="rId3"/>
                <a:stretch>
                  <a:fillRect l="-444" t="-9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3582955" y="3041780"/>
            <a:ext cx="1035699" cy="5131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866871" y="3041780"/>
            <a:ext cx="661309" cy="5131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85992" y="3041780"/>
            <a:ext cx="886408" cy="5131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88307" y="4100027"/>
            <a:ext cx="2360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dirty="0"/>
              <a:t>posteriori probability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005238" y="4100027"/>
            <a:ext cx="18662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/>
              <a:t>prior probability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996415" y="4095577"/>
            <a:ext cx="11975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/>
              <a:t>likelihood</a:t>
            </a:r>
            <a:endParaRPr lang="en-US" dirty="0"/>
          </a:p>
        </p:txBody>
      </p:sp>
      <p:cxnSp>
        <p:nvCxnSpPr>
          <p:cNvPr id="9" name="Straight Connector 8"/>
          <p:cNvCxnSpPr>
            <a:stCxn id="2" idx="2"/>
            <a:endCxn id="3" idx="0"/>
          </p:cNvCxnSpPr>
          <p:nvPr/>
        </p:nvCxnSpPr>
        <p:spPr>
          <a:xfrm flipH="1">
            <a:off x="3568629" y="3554963"/>
            <a:ext cx="532176" cy="545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8" idx="2"/>
            <a:endCxn id="5" idx="0"/>
          </p:cNvCxnSpPr>
          <p:nvPr/>
        </p:nvCxnSpPr>
        <p:spPr>
          <a:xfrm flipH="1">
            <a:off x="6595169" y="3554963"/>
            <a:ext cx="734027" cy="5406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7" idx="2"/>
            <a:endCxn id="4" idx="0"/>
          </p:cNvCxnSpPr>
          <p:nvPr/>
        </p:nvCxnSpPr>
        <p:spPr>
          <a:xfrm>
            <a:off x="8197526" y="3554963"/>
            <a:ext cx="740821" cy="545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234186" y="4671753"/>
            <a:ext cx="26688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000" dirty="0"/>
              <a:t>What we should choose</a:t>
            </a:r>
            <a:endParaRPr lang="en-US" sz="2000" dirty="0"/>
          </a:p>
        </p:txBody>
      </p:sp>
      <p:sp>
        <p:nvSpPr>
          <p:cNvPr id="32" name="Rectangle 31"/>
          <p:cNvSpPr/>
          <p:nvPr/>
        </p:nvSpPr>
        <p:spPr>
          <a:xfrm>
            <a:off x="7772400" y="4671753"/>
            <a:ext cx="28655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/>
              <a:t>What we knew previously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5578693" y="4671753"/>
            <a:ext cx="19741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000" dirty="0"/>
              <a:t>What we just see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40332" y="5453742"/>
            <a:ext cx="5369093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en-US" sz="2000" dirty="0"/>
              <a:t>Prediction can be done based on Bayes’ Theorem: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5152554" y="5960322"/>
            <a:ext cx="6319319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altLang="en-US" sz="2400" dirty="0"/>
              <a:t>Classification is to derive the maximum posteriori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92488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12192000" cy="895291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Naïve Bayes Classifier: Making a Naïve Assumption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52462" y="1195810"/>
            <a:ext cx="10926920" cy="5340791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dirty="0"/>
              <a:t>Practical difficulty of Naïve Bayes inference:  It requires initial knowledge of many probabilities, which may not be available or involving significant computational cost</a:t>
            </a:r>
          </a:p>
          <a:p>
            <a:pPr>
              <a:spcAft>
                <a:spcPts val="600"/>
              </a:spcAft>
            </a:pPr>
            <a:r>
              <a:rPr lang="en-US" altLang="en-US" dirty="0"/>
              <a:t>A Naïve Special Case</a:t>
            </a:r>
          </a:p>
          <a:p>
            <a:pPr lvl="1">
              <a:spcAft>
                <a:spcPts val="600"/>
              </a:spcAft>
            </a:pPr>
            <a:r>
              <a:rPr lang="en-US" altLang="en-US" dirty="0"/>
              <a:t>Make an additional assumption to simplify the model, but achieve comparable performance.</a:t>
            </a:r>
          </a:p>
          <a:p>
            <a:pPr lvl="1">
              <a:spcAft>
                <a:spcPts val="600"/>
              </a:spcAft>
            </a:pPr>
            <a:endParaRPr lang="en-US" altLang="en-US" dirty="0"/>
          </a:p>
          <a:p>
            <a:pPr eaLnBrk="1" hangingPunct="1">
              <a:spcAft>
                <a:spcPts val="600"/>
              </a:spcAft>
            </a:pPr>
            <a:endParaRPr lang="en-US" altLang="en-US" dirty="0"/>
          </a:p>
          <a:p>
            <a:pPr eaLnBrk="1" hangingPunct="1">
              <a:spcAft>
                <a:spcPts val="600"/>
              </a:spcAft>
            </a:pPr>
            <a:endParaRPr lang="en-US" altLang="en-US" dirty="0"/>
          </a:p>
          <a:p>
            <a:pPr eaLnBrk="1" hangingPunct="1">
              <a:spcAft>
                <a:spcPts val="600"/>
              </a:spcAft>
            </a:pPr>
            <a:endParaRPr lang="en-US" altLang="en-US" dirty="0"/>
          </a:p>
          <a:p>
            <a:pPr eaLnBrk="1" hangingPunct="1">
              <a:spcAft>
                <a:spcPts val="600"/>
              </a:spcAft>
            </a:pPr>
            <a:endParaRPr lang="en-US" altLang="en-US" dirty="0"/>
          </a:p>
          <a:p>
            <a:pPr lvl="1">
              <a:spcAft>
                <a:spcPts val="600"/>
              </a:spcAft>
            </a:pPr>
            <a:r>
              <a:rPr lang="en-US" altLang="en-US" dirty="0"/>
              <a:t>Only need to count the class distribution w.r.t. features</a:t>
            </a:r>
          </a:p>
        </p:txBody>
      </p:sp>
      <p:sp>
        <p:nvSpPr>
          <p:cNvPr id="8" name="Rectangle 7"/>
          <p:cNvSpPr/>
          <p:nvPr/>
        </p:nvSpPr>
        <p:spPr>
          <a:xfrm>
            <a:off x="3761477" y="2691080"/>
            <a:ext cx="1492897" cy="2978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263100" y="3848100"/>
            <a:ext cx="63521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dirty="0"/>
              <a:t>attributes are conditionally independent </a:t>
            </a:r>
          </a:p>
          <a:p>
            <a:pPr algn="ctr"/>
            <a:r>
              <a:rPr lang="en-US" altLang="en-US" sz="2400" dirty="0"/>
              <a:t>(i.e., no dependence relation between attributes)</a:t>
            </a:r>
          </a:p>
        </p:txBody>
      </p:sp>
      <p:cxnSp>
        <p:nvCxnSpPr>
          <p:cNvPr id="10" name="Straight Connector 9"/>
          <p:cNvCxnSpPr>
            <a:stCxn id="8" idx="2"/>
          </p:cNvCxnSpPr>
          <p:nvPr/>
        </p:nvCxnSpPr>
        <p:spPr>
          <a:xfrm>
            <a:off x="4507926" y="2988948"/>
            <a:ext cx="2021789" cy="9208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928818" y="5361303"/>
                <a:ext cx="636725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200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en-US" sz="20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altLang="en-US" sz="200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n-US" altLang="en-US" sz="2000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altLang="en-US" sz="2000" b="0" i="0" smtClean="0">
                            <a:latin typeface="Cambria Math" panose="02040503050406030204" pitchFamily="18" charset="0"/>
                          </a:rPr>
                          <m:t>p</m:t>
                        </m:r>
                        <m:d>
                          <m:dPr>
                            <m:endChr m:val="|"/>
                            <m:ctrlP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en-US" sz="2000" b="0" i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en-US" sz="2000" b="0" i="0" smtClean="0">
                                    <a:latin typeface="Cambria Math" panose="02040503050406030204" pitchFamily="18" charset="0"/>
                                  </a:rPr>
                                  <m:t>k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en-US" sz="2000" b="0" i="0" smtClean="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en-US" sz="2000" b="0" i="0" smtClean="0"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r>
                          <a:rPr lang="en-US" altLang="en-US" sz="2000" b="0" i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en-US" altLang="en-US" sz="20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en-US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2000" i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endChr m:val="|"/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en-US" sz="2000" i="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altLang="en-US" sz="20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sz="2000" i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sz="2000" i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altLang="en-US" sz="2000" b="0" i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en-US" sz="20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sty m:val="p"/>
                      </m:rPr>
                      <a:rPr lang="en-US" altLang="en-US" sz="2000" i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endChr m:val="|"/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en-US" sz="2000" i="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altLang="en-US" sz="2000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sz="2000" i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sz="2000" i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altLang="en-US" sz="2000" i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en-US" sz="20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∙∙∙∙∙</m:t>
                    </m:r>
                    <m:r>
                      <m:rPr>
                        <m:sty m:val="p"/>
                      </m:rPr>
                      <a:rPr lang="en-US" altLang="en-US" sz="2000" i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endChr m:val="|"/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en-US" sz="2000" i="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en-US" sz="2000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sz="2000" i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sz="2000" i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alt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en-US" sz="20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8818" y="5361303"/>
                <a:ext cx="6367256" cy="400110"/>
              </a:xfrm>
              <a:prstGeom prst="rect">
                <a:avLst/>
              </a:prstGeom>
              <a:blipFill rotWithShape="0">
                <a:blip r:embed="rId3"/>
                <a:stretch>
                  <a:fillRect t="-122727" b="-18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>
            <a:stCxn id="5" idx="0"/>
            <a:endCxn id="2" idx="2"/>
          </p:cNvCxnSpPr>
          <p:nvPr/>
        </p:nvCxnSpPr>
        <p:spPr>
          <a:xfrm flipV="1">
            <a:off x="6112446" y="4679097"/>
            <a:ext cx="326735" cy="6822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8107642" y="5380675"/>
            <a:ext cx="957942" cy="34898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>
            <a:stCxn id="25" idx="0"/>
            <a:endCxn id="21" idx="2"/>
          </p:cNvCxnSpPr>
          <p:nvPr/>
        </p:nvCxnSpPr>
        <p:spPr>
          <a:xfrm>
            <a:off x="6112447" y="5380675"/>
            <a:ext cx="2474166" cy="348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117251" y="5380675"/>
            <a:ext cx="3990391" cy="3393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7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12192000" cy="1138137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Naïve Bayes Classifier: Categorical vs. Continuous Valued Features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892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571499" y="1295400"/>
                <a:ext cx="10887075" cy="5105400"/>
              </a:xfrm>
            </p:spPr>
            <p:txBody>
              <a:bodyPr/>
              <a:lstStyle/>
              <a:p>
                <a:pPr>
                  <a:spcAft>
                    <a:spcPts val="600"/>
                  </a:spcAft>
                </a:pPr>
                <a:r>
                  <a:rPr lang="en-US" altLang="en-US" dirty="0"/>
                  <a:t>If feature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</m:oMath>
                </a14:m>
                <a:r>
                  <a:rPr lang="en-US" altLang="en-US" dirty="0"/>
                  <a:t> is categorical,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altLang="en-US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r>
                      <a:rPr lang="en-US" altLang="en-US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r>
                      <a:rPr lang="en-US" altLang="en-US" b="0" i="0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alt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alt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/>
                  <a:t> is the # of tuples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altLang="en-US" dirty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r>
                      <a:rPr lang="en-US" altLang="en-US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</m:oMath>
                </a14:m>
                <a:r>
                  <a:rPr lang="en-US" altLang="en-US" dirty="0"/>
                  <a:t>, divided by |C</a:t>
                </a:r>
                <a:r>
                  <a:rPr lang="en-US" altLang="en-US" baseline="-25000" dirty="0"/>
                  <a:t>i, D</a:t>
                </a:r>
                <a:r>
                  <a:rPr lang="en-US" altLang="en-US" dirty="0"/>
                  <a:t>| (# of tuples of C</a:t>
                </a:r>
                <a:r>
                  <a:rPr lang="en-US" altLang="en-US" baseline="-25000" dirty="0"/>
                  <a:t>i</a:t>
                </a:r>
                <a:r>
                  <a:rPr lang="en-US" altLang="en-US" dirty="0"/>
                  <a:t> in D)</a:t>
                </a:r>
              </a:p>
              <a:p>
                <a:pPr eaLnBrk="1" hangingPunct="1">
                  <a:spcAft>
                    <a:spcPts val="600"/>
                  </a:spcAft>
                </a:pPr>
                <a:endParaRPr lang="en-US" altLang="en-US" dirty="0"/>
              </a:p>
              <a:p>
                <a:pPr eaLnBrk="1" hangingPunct="1">
                  <a:spcAft>
                    <a:spcPts val="600"/>
                  </a:spcAft>
                </a:pPr>
                <a:endParaRPr lang="en-US" altLang="en-US" dirty="0"/>
              </a:p>
              <a:p>
                <a:pPr>
                  <a:spcAft>
                    <a:spcPts val="600"/>
                  </a:spcAft>
                </a:pPr>
                <a:r>
                  <a:rPr lang="en-US" altLang="en-US" dirty="0"/>
                  <a:t>If feature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r>
                      <a:rPr lang="en-US" alt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en-US" b="0" i="0" smtClean="0">
                        <a:latin typeface="Cambria Math" panose="02040503050406030204" pitchFamily="18" charset="0"/>
                      </a:rPr>
                      <m:t>is</m:t>
                    </m:r>
                    <m:r>
                      <a:rPr lang="en-US" alt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dirty="0"/>
                  <a:t>continuous-valued,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altLang="en-US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r>
                      <a:rPr lang="en-US" altLang="en-US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r>
                      <a:rPr lang="en-US" altLang="en-US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altLang="en-US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en-US" dirty="0"/>
                  <a:t> is usually computed based on Gaussian distribution with a mean </a:t>
                </a:r>
                <a:r>
                  <a:rPr lang="el-GR" altLang="en-US" dirty="0"/>
                  <a:t>μ</a:t>
                </a:r>
                <a:r>
                  <a:rPr lang="en-US" altLang="en-US" dirty="0"/>
                  <a:t> and standard deviation </a:t>
                </a:r>
                <a:r>
                  <a:rPr lang="el-GR" altLang="en-US" dirty="0"/>
                  <a:t>σ</a:t>
                </a:r>
              </a:p>
              <a:p>
                <a:pPr marL="0" indent="0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US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en-US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en-US"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</m:sub>
                          </m:sSub>
                          <m:r>
                            <a:rPr lang="en-US" altLang="en-US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en-US"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en-US"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en-US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en-US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</m:e>
                      </m:d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en-US" b="0" i="0" smtClean="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en-US" b="0" i="0" smtClean="0">
                                  <a:latin typeface="Cambria Math" panose="02040503050406030204" pitchFamily="18" charset="0"/>
                                </a:rPr>
                                <m:t>k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en-US" b="0" i="0" smtClean="0">
                                  <a:latin typeface="Cambria Math" panose="02040503050406030204" pitchFamily="18" charset="0"/>
                                </a:rPr>
                                <m:t>μ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en-US" b="0" i="0" smtClean="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altLang="en-US" b="0" i="0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en-US" b="0" i="0" smtClean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en-US" b="0" i="0" smtClean="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  <m:r>
                        <a:rPr lang="en-US" alt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en-US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altLang="en-US" b="0" i="0" smtClean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e>
                          </m:rad>
                          <m:sSub>
                            <m:sSub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en-US" b="0" i="0" smtClean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en-US" b="0" i="0" smtClean="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en-US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n-US" alt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𝐶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</m:oMath>
                  </m:oMathPara>
                </a14:m>
                <a:endParaRPr lang="en-US" altLang="en-US" b="0" dirty="0"/>
              </a:p>
              <a:p>
                <a:pPr marL="0" indent="0">
                  <a:spcAft>
                    <a:spcPts val="600"/>
                  </a:spcAft>
                  <a:buNone/>
                </a:pPr>
                <a:endParaRPr lang="en-US" altLang="en-US" dirty="0"/>
              </a:p>
              <a:p>
                <a:pPr eaLnBrk="1" hangingPunct="1">
                  <a:spcAft>
                    <a:spcPts val="600"/>
                  </a:spcAft>
                </a:pPr>
                <a:endParaRPr lang="en-US" altLang="en-US" dirty="0"/>
              </a:p>
            </p:txBody>
          </p:sp>
        </mc:Choice>
        <mc:Fallback xmlns="">
          <p:sp>
            <p:nvSpPr>
              <p:cNvPr id="3789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571499" y="1295400"/>
                <a:ext cx="10887075" cy="5105400"/>
              </a:xfrm>
              <a:blipFill rotWithShape="0">
                <a:blip r:embed="rId3"/>
                <a:stretch>
                  <a:fillRect l="-448" t="-9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050633" y="2418926"/>
                <a:ext cx="7488781" cy="4622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240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en-US" sz="24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altLang="en-US" sz="240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en-US" altLang="en-US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n-US" altLang="en-US" sz="2400" b="0" i="0" smtClean="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altLang="en-US" sz="2400" b="0" i="0" smtClean="0">
                            <a:latin typeface="Cambria Math" panose="02040503050406030204" pitchFamily="18" charset="0"/>
                          </a:rPr>
                          <m:t>p</m:t>
                        </m:r>
                        <m:d>
                          <m:dPr>
                            <m:endChr m:val="|"/>
                            <m:ctrlP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en-US" sz="2400" b="0" i="0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en-US" sz="2400" b="0" i="0" smtClean="0">
                                    <a:latin typeface="Cambria Math" panose="02040503050406030204" pitchFamily="18" charset="0"/>
                                  </a:rPr>
                                  <m:t>k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lang="en-US" alt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en-US" sz="2400" b="0" i="0" smtClean="0">
                                <a:latin typeface="Cambria Math" panose="02040503050406030204" pitchFamily="18" charset="0"/>
                              </a:rPr>
                              <m:t>C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en-US" sz="2400" b="0" i="0" smtClean="0"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r>
                          <a:rPr lang="en-US" altLang="en-US" sz="2400" b="0" i="0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en-US" alt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en-US" sz="24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2400" i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endChr m:val="|"/>
                        <m:ctrlPr>
                          <a:rPr lang="en-US" alt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en-US" sz="2400" i="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altLang="en-US" sz="24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alt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sz="2400" i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sz="2400" i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altLang="en-US" sz="2400" b="0" i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en-US" sz="240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sty m:val="p"/>
                      </m:rPr>
                      <a:rPr lang="en-US" altLang="en-US" sz="2400" i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endChr m:val="|"/>
                        <m:ctrlPr>
                          <a:rPr lang="en-US" alt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en-US" sz="2400" i="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a:rPr lang="en-US" altLang="en-US" sz="2400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alt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sz="2400" i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sz="2400" i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altLang="en-US" sz="2400" i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en-US" sz="2400" i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∙∙∙∙∙</m:t>
                    </m:r>
                    <m:r>
                      <m:rPr>
                        <m:sty m:val="p"/>
                      </m:rPr>
                      <a:rPr lang="en-US" altLang="en-US" sz="2400" i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endChr m:val="|"/>
                        <m:ctrlPr>
                          <a:rPr lang="en-US" alt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en-US" sz="2400" i="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en-US" sz="2400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alt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en-US" sz="2400" i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en-US" sz="2400" i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alt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en-US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0633" y="2418926"/>
                <a:ext cx="7488781" cy="462242"/>
              </a:xfrm>
              <a:prstGeom prst="rect">
                <a:avLst/>
              </a:prstGeom>
              <a:blipFill rotWithShape="0">
                <a:blip r:embed="rId4"/>
                <a:stretch>
                  <a:fillRect l="-244" t="-130263" b="-194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523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913987" y="164920"/>
            <a:ext cx="10991850" cy="885825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sz="4000" dirty="0"/>
              <a:t>Supervised vs. Unsupervised Learning (1)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2022" y="1191652"/>
            <a:ext cx="10848975" cy="2182993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F83F24"/>
                </a:solidFill>
              </a:rPr>
              <a:t>Supervised learning (classification)</a:t>
            </a:r>
            <a:endParaRPr lang="en-US" altLang="en-US" sz="2400" dirty="0"/>
          </a:p>
          <a:p>
            <a:pPr lvl="1" eaLnBrk="1" hangingPunct="1">
              <a:lnSpc>
                <a:spcPct val="130000"/>
              </a:lnSpc>
            </a:pPr>
            <a:r>
              <a:rPr lang="en-US" altLang="en-US" sz="2400" dirty="0"/>
              <a:t>Supervision: The training data such as observations or measurements are accompanied by </a:t>
            </a:r>
            <a:r>
              <a:rPr lang="en-US" altLang="en-US" sz="2400" b="1" dirty="0"/>
              <a:t>labels</a:t>
            </a:r>
            <a:r>
              <a:rPr lang="en-US" altLang="en-US" sz="2400" dirty="0"/>
              <a:t> indicating the classes which they belong to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en-US" sz="2400" dirty="0"/>
              <a:t>New data is classified based on the models built from the training set</a:t>
            </a:r>
          </a:p>
        </p:txBody>
      </p:sp>
      <p:graphicFrame>
        <p:nvGraphicFramePr>
          <p:cNvPr id="4" name="Object 1024">
            <a:extLst>
              <a:ext uri="{FF2B5EF4-FFF2-40B4-BE49-F238E27FC236}">
                <a16:creationId xmlns:a16="http://schemas.microsoft.com/office/drawing/2014/main" id="{F618CFD6-466F-48E9-937E-48AE45C22C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0776190"/>
              </p:ext>
            </p:extLst>
          </p:nvPr>
        </p:nvGraphicFramePr>
        <p:xfrm>
          <a:off x="433411" y="4002358"/>
          <a:ext cx="2919412" cy="271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5" name="Worksheet" r:id="rId4" imgW="5772201" imgH="4495770" progId="Excel.Sheet.8">
                  <p:embed/>
                </p:oleObj>
              </mc:Choice>
              <mc:Fallback>
                <p:oleObj name="Worksheet" r:id="rId4" imgW="5772201" imgH="4495770" progId="Excel.Sheet.8">
                  <p:embed/>
                  <p:pic>
                    <p:nvPicPr>
                      <p:cNvPr id="12293" name="Object 1024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411" y="4002358"/>
                        <a:ext cx="2919412" cy="271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11E678F-ABFE-4061-8A92-57B3FAE84375}"/>
              </a:ext>
            </a:extLst>
          </p:cNvPr>
          <p:cNvSpPr txBox="1"/>
          <p:nvPr/>
        </p:nvSpPr>
        <p:spPr>
          <a:xfrm>
            <a:off x="351834" y="3461414"/>
            <a:ext cx="3082566" cy="3847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Training Data with class label: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7440FD7D-CA7A-4B99-8295-420FF9F741F9}"/>
              </a:ext>
            </a:extLst>
          </p:cNvPr>
          <p:cNvSpPr/>
          <p:nvPr/>
        </p:nvSpPr>
        <p:spPr>
          <a:xfrm>
            <a:off x="2818615" y="3846135"/>
            <a:ext cx="207390" cy="132140"/>
          </a:xfrm>
          <a:prstGeom prst="down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079111" y="3461414"/>
            <a:ext cx="6324600" cy="3167163"/>
            <a:chOff x="1752600" y="1828800"/>
            <a:chExt cx="6324600" cy="3962400"/>
          </a:xfrm>
        </p:grpSpPr>
        <p:sp>
          <p:nvSpPr>
            <p:cNvPr id="107" name="Rectangle 5"/>
            <p:cNvSpPr>
              <a:spLocks noChangeArrowheads="1"/>
            </p:cNvSpPr>
            <p:nvPr/>
          </p:nvSpPr>
          <p:spPr bwMode="auto">
            <a:xfrm>
              <a:off x="4191000" y="1828800"/>
              <a:ext cx="1981200" cy="160020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algn="ctr" eaLnBrk="1" hangingPunct="1"/>
              <a:r>
                <a:rPr lang="en-US" altLang="zh-CN" sz="2000" b="1" dirty="0"/>
                <a:t>Model </a:t>
              </a:r>
            </a:p>
            <a:p>
              <a:pPr algn="ctr" eaLnBrk="1" hangingPunct="1"/>
              <a:r>
                <a:rPr lang="en-US" altLang="zh-CN" sz="2000" b="1" dirty="0"/>
                <a:t>Learning</a:t>
              </a:r>
            </a:p>
          </p:txBody>
        </p:sp>
        <p:sp>
          <p:nvSpPr>
            <p:cNvPr id="108" name="Oval 9"/>
            <p:cNvSpPr>
              <a:spLocks noChangeArrowheads="1"/>
            </p:cNvSpPr>
            <p:nvPr/>
          </p:nvSpPr>
          <p:spPr bwMode="auto">
            <a:xfrm>
              <a:off x="6858000" y="3962400"/>
              <a:ext cx="1219200" cy="685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algn="ctr" eaLnBrk="1" hangingPunct="1"/>
              <a:r>
                <a:rPr lang="en-US" altLang="zh-CN" sz="2000" b="1"/>
                <a:t>Positive</a:t>
              </a:r>
            </a:p>
          </p:txBody>
        </p:sp>
        <p:sp>
          <p:nvSpPr>
            <p:cNvPr id="109" name="Oval 10"/>
            <p:cNvSpPr>
              <a:spLocks noChangeArrowheads="1"/>
            </p:cNvSpPr>
            <p:nvPr/>
          </p:nvSpPr>
          <p:spPr bwMode="auto">
            <a:xfrm>
              <a:off x="6858000" y="5105400"/>
              <a:ext cx="1219200" cy="685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algn="ctr" eaLnBrk="1" hangingPunct="1"/>
              <a:r>
                <a:rPr lang="en-US" altLang="zh-CN" sz="2000" b="1"/>
                <a:t>Negative</a:t>
              </a:r>
            </a:p>
          </p:txBody>
        </p:sp>
        <p:sp>
          <p:nvSpPr>
            <p:cNvPr id="110" name="AutoShape 17"/>
            <p:cNvSpPr>
              <a:spLocks noChangeArrowheads="1"/>
            </p:cNvSpPr>
            <p:nvPr/>
          </p:nvSpPr>
          <p:spPr bwMode="auto">
            <a:xfrm>
              <a:off x="3429000" y="2286000"/>
              <a:ext cx="685800" cy="457200"/>
            </a:xfrm>
            <a:prstGeom prst="rightArrow">
              <a:avLst>
                <a:gd name="adj1" fmla="val 50000"/>
                <a:gd name="adj2" fmla="val 63889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eaLnBrk="1" hangingPunct="1"/>
              <a:endParaRPr lang="en-US" altLang="x-none"/>
            </a:p>
          </p:txBody>
        </p:sp>
        <p:sp>
          <p:nvSpPr>
            <p:cNvPr id="111" name="AutoShape 18"/>
            <p:cNvSpPr>
              <a:spLocks noChangeArrowheads="1"/>
            </p:cNvSpPr>
            <p:nvPr/>
          </p:nvSpPr>
          <p:spPr bwMode="auto">
            <a:xfrm rot="5400000">
              <a:off x="4914900" y="3619500"/>
              <a:ext cx="533400" cy="457200"/>
            </a:xfrm>
            <a:prstGeom prst="rightArrow">
              <a:avLst>
                <a:gd name="adj1" fmla="val 50000"/>
                <a:gd name="adj2" fmla="val 21983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eaLnBrk="1" hangingPunct="1"/>
              <a:endParaRPr lang="en-US" altLang="x-none"/>
            </a:p>
          </p:txBody>
        </p:sp>
        <p:sp>
          <p:nvSpPr>
            <p:cNvPr id="112" name="AutoShape 19"/>
            <p:cNvSpPr>
              <a:spLocks noChangeArrowheads="1"/>
            </p:cNvSpPr>
            <p:nvPr/>
          </p:nvSpPr>
          <p:spPr bwMode="auto">
            <a:xfrm>
              <a:off x="3429000" y="4724400"/>
              <a:ext cx="685800" cy="457200"/>
            </a:xfrm>
            <a:prstGeom prst="rightArrow">
              <a:avLst>
                <a:gd name="adj1" fmla="val 50000"/>
                <a:gd name="adj2" fmla="val 63889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eaLnBrk="1" hangingPunct="1"/>
              <a:endParaRPr lang="en-US" altLang="x-none"/>
            </a:p>
          </p:txBody>
        </p:sp>
        <p:sp>
          <p:nvSpPr>
            <p:cNvPr id="113" name="AutoShape 20"/>
            <p:cNvSpPr>
              <a:spLocks noChangeArrowheads="1"/>
            </p:cNvSpPr>
            <p:nvPr/>
          </p:nvSpPr>
          <p:spPr bwMode="auto">
            <a:xfrm rot="20411408">
              <a:off x="6275388" y="4419600"/>
              <a:ext cx="658812" cy="457200"/>
            </a:xfrm>
            <a:prstGeom prst="rightArrow">
              <a:avLst>
                <a:gd name="adj1" fmla="val 50000"/>
                <a:gd name="adj2" fmla="val 36024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eaLnBrk="1" hangingPunct="1"/>
              <a:endParaRPr lang="en-US" altLang="x-none"/>
            </a:p>
          </p:txBody>
        </p:sp>
        <p:sp>
          <p:nvSpPr>
            <p:cNvPr id="114" name="AutoShape 23"/>
            <p:cNvSpPr>
              <a:spLocks noChangeArrowheads="1"/>
            </p:cNvSpPr>
            <p:nvPr/>
          </p:nvSpPr>
          <p:spPr bwMode="auto">
            <a:xfrm rot="1765968">
              <a:off x="6248400" y="4953000"/>
              <a:ext cx="658813" cy="457200"/>
            </a:xfrm>
            <a:prstGeom prst="rightArrow">
              <a:avLst>
                <a:gd name="adj1" fmla="val 50000"/>
                <a:gd name="adj2" fmla="val 36024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eaLnBrk="1" hangingPunct="1"/>
              <a:endParaRPr lang="en-US" altLang="x-none"/>
            </a:p>
          </p:txBody>
        </p:sp>
        <p:sp>
          <p:nvSpPr>
            <p:cNvPr id="115" name="AutoShape 24"/>
            <p:cNvSpPr>
              <a:spLocks noChangeAspect="1" noChangeArrowheads="1"/>
            </p:cNvSpPr>
            <p:nvPr/>
          </p:nvSpPr>
          <p:spPr bwMode="auto">
            <a:xfrm>
              <a:off x="2095500" y="1828800"/>
              <a:ext cx="1117600" cy="1257300"/>
            </a:xfrm>
            <a:prstGeom prst="foldedCorner">
              <a:avLst>
                <a:gd name="adj" fmla="val 12500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eaLnBrk="1" hangingPunct="1"/>
              <a:endParaRPr lang="en-US" altLang="x-none"/>
            </a:p>
          </p:txBody>
        </p:sp>
        <p:sp>
          <p:nvSpPr>
            <p:cNvPr id="116" name="AutoShape 25"/>
            <p:cNvSpPr>
              <a:spLocks noChangeAspect="1" noChangeArrowheads="1"/>
            </p:cNvSpPr>
            <p:nvPr/>
          </p:nvSpPr>
          <p:spPr bwMode="auto">
            <a:xfrm>
              <a:off x="1924050" y="2000250"/>
              <a:ext cx="1117600" cy="1257300"/>
            </a:xfrm>
            <a:prstGeom prst="foldedCorner">
              <a:avLst>
                <a:gd name="adj" fmla="val 12500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eaLnBrk="1" hangingPunct="1"/>
              <a:endParaRPr lang="en-US" altLang="x-none"/>
            </a:p>
          </p:txBody>
        </p:sp>
        <p:sp>
          <p:nvSpPr>
            <p:cNvPr id="117" name="AutoShape 26"/>
            <p:cNvSpPr>
              <a:spLocks noChangeAspect="1" noChangeArrowheads="1"/>
            </p:cNvSpPr>
            <p:nvPr/>
          </p:nvSpPr>
          <p:spPr bwMode="auto">
            <a:xfrm>
              <a:off x="1752600" y="2171700"/>
              <a:ext cx="1117600" cy="1257300"/>
            </a:xfrm>
            <a:prstGeom prst="foldedCorner">
              <a:avLst>
                <a:gd name="adj" fmla="val 12500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algn="ctr" eaLnBrk="1" hangingPunct="1"/>
              <a:r>
                <a:rPr lang="en-US" altLang="zh-CN" sz="2000" b="1">
                  <a:solidFill>
                    <a:srgbClr val="FF0000"/>
                  </a:solidFill>
                </a:rPr>
                <a:t>Training </a:t>
              </a:r>
            </a:p>
            <a:p>
              <a:pPr algn="ctr" eaLnBrk="1" hangingPunct="1"/>
              <a:r>
                <a:rPr lang="en-US" altLang="zh-CN" sz="2000" b="1">
                  <a:solidFill>
                    <a:srgbClr val="FF0000"/>
                  </a:solidFill>
                </a:rPr>
                <a:t>Instances</a:t>
              </a:r>
            </a:p>
          </p:txBody>
        </p:sp>
        <p:sp>
          <p:nvSpPr>
            <p:cNvPr id="118" name="AutoShape 27"/>
            <p:cNvSpPr>
              <a:spLocks noChangeAspect="1" noChangeArrowheads="1"/>
            </p:cNvSpPr>
            <p:nvPr/>
          </p:nvSpPr>
          <p:spPr bwMode="auto">
            <a:xfrm>
              <a:off x="2095500" y="4191000"/>
              <a:ext cx="1117600" cy="1257300"/>
            </a:xfrm>
            <a:prstGeom prst="foldedCorner">
              <a:avLst>
                <a:gd name="adj" fmla="val 1250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eaLnBrk="1" hangingPunct="1"/>
              <a:endParaRPr lang="en-US" altLang="x-none"/>
            </a:p>
          </p:txBody>
        </p:sp>
        <p:sp>
          <p:nvSpPr>
            <p:cNvPr id="119" name="AutoShape 28"/>
            <p:cNvSpPr>
              <a:spLocks noChangeAspect="1" noChangeArrowheads="1"/>
            </p:cNvSpPr>
            <p:nvPr/>
          </p:nvSpPr>
          <p:spPr bwMode="auto">
            <a:xfrm>
              <a:off x="1924050" y="4362450"/>
              <a:ext cx="1117600" cy="1257300"/>
            </a:xfrm>
            <a:prstGeom prst="foldedCorner">
              <a:avLst>
                <a:gd name="adj" fmla="val 1250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eaLnBrk="1" hangingPunct="1"/>
              <a:endParaRPr lang="en-US" altLang="x-none"/>
            </a:p>
          </p:txBody>
        </p:sp>
        <p:sp>
          <p:nvSpPr>
            <p:cNvPr id="120" name="AutoShape 29"/>
            <p:cNvSpPr>
              <a:spLocks noChangeAspect="1" noChangeArrowheads="1"/>
            </p:cNvSpPr>
            <p:nvPr/>
          </p:nvSpPr>
          <p:spPr bwMode="auto">
            <a:xfrm>
              <a:off x="1752600" y="4533900"/>
              <a:ext cx="1117600" cy="1257300"/>
            </a:xfrm>
            <a:prstGeom prst="foldedCorner">
              <a:avLst>
                <a:gd name="adj" fmla="val 12500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algn="ctr" eaLnBrk="1" hangingPunct="1"/>
              <a:r>
                <a:rPr lang="en-US" altLang="zh-CN" sz="2000" b="1">
                  <a:solidFill>
                    <a:srgbClr val="FF0000"/>
                  </a:solidFill>
                </a:rPr>
                <a:t>Test </a:t>
              </a:r>
            </a:p>
            <a:p>
              <a:pPr algn="ctr" eaLnBrk="1" hangingPunct="1"/>
              <a:r>
                <a:rPr lang="en-US" altLang="zh-CN" sz="2000" b="1">
                  <a:solidFill>
                    <a:srgbClr val="FF0000"/>
                  </a:solidFill>
                </a:rPr>
                <a:t>Instances</a:t>
              </a:r>
            </a:p>
          </p:txBody>
        </p:sp>
        <p:sp>
          <p:nvSpPr>
            <p:cNvPr id="121" name="AutoShape 30"/>
            <p:cNvSpPr>
              <a:spLocks noChangeArrowheads="1"/>
            </p:cNvSpPr>
            <p:nvPr/>
          </p:nvSpPr>
          <p:spPr bwMode="auto">
            <a:xfrm>
              <a:off x="4191000" y="4267200"/>
              <a:ext cx="1981200" cy="1447800"/>
            </a:xfrm>
            <a:prstGeom prst="flowChartMultidocument">
              <a:avLst/>
            </a:prstGeom>
            <a:solidFill>
              <a:srgbClr val="F0CDB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SimSun" charset="-122"/>
                </a:defRPr>
              </a:lvl9pPr>
            </a:lstStyle>
            <a:p>
              <a:pPr algn="ctr" eaLnBrk="1" hangingPunct="1"/>
              <a:r>
                <a:rPr lang="en-US" altLang="zh-CN" sz="2000" b="1" dirty="0"/>
                <a:t>Prediction </a:t>
              </a:r>
            </a:p>
            <a:p>
              <a:pPr algn="ctr" eaLnBrk="1" hangingPunct="1"/>
              <a:r>
                <a:rPr lang="en-US" altLang="zh-CN" sz="2000" b="1" dirty="0"/>
                <a:t>Model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3950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542925" y="76200"/>
            <a:ext cx="11191875" cy="867384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Naïve Bayes Classifier: Training Dataset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638175" y="1828800"/>
            <a:ext cx="4467225" cy="293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Class: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C1:buys_computer = ‘yes’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C2:buys_computer = ‘no’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/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Data to be classified: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X = (age &lt;=30, Income = medium,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Student = yes, </a:t>
            </a:r>
            <a:r>
              <a:rPr lang="en-US" altLang="en-US" sz="2400" dirty="0" err="1"/>
              <a:t>Credit_rating</a:t>
            </a:r>
            <a:r>
              <a:rPr lang="en-US" altLang="en-US" sz="2400" dirty="0"/>
              <a:t> = Fair)</a:t>
            </a:r>
          </a:p>
        </p:txBody>
      </p:sp>
      <p:graphicFrame>
        <p:nvGraphicFramePr>
          <p:cNvPr id="38917" name="Object 5"/>
          <p:cNvGraphicFramePr>
            <a:graphicFrameLocks noGrp="1"/>
          </p:cNvGraphicFramePr>
          <p:nvPr>
            <p:ph idx="1"/>
            <p:extLst/>
          </p:nvPr>
        </p:nvGraphicFramePr>
        <p:xfrm>
          <a:off x="5803900" y="1857375"/>
          <a:ext cx="4868863" cy="3722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29" name="Worksheet" r:id="rId4" imgW="5829224" imgH="4457598" progId="Excel.Sheet.8">
                  <p:embed/>
                </p:oleObj>
              </mc:Choice>
              <mc:Fallback>
                <p:oleObj name="Worksheet" r:id="rId4" imgW="5829224" imgH="4457598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3900" y="1857375"/>
                        <a:ext cx="4868863" cy="3722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364485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3345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Naïve Bayes Classifier: An Example</a:t>
            </a:r>
          </a:p>
        </p:txBody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7676" y="1152525"/>
            <a:ext cx="9115424" cy="5572125"/>
          </a:xfrm>
        </p:spPr>
        <p:txBody>
          <a:bodyPr/>
          <a:lstStyle/>
          <a:p>
            <a:pPr eaLnBrk="1" hangingPunct="1">
              <a:spcBef>
                <a:spcPts val="300"/>
              </a:spcBef>
            </a:pPr>
            <a:r>
              <a:rPr lang="en-US" altLang="en-US" sz="2000" dirty="0"/>
              <a:t>P(C</a:t>
            </a:r>
            <a:r>
              <a:rPr lang="en-US" altLang="en-US" sz="2000" baseline="-25000" dirty="0"/>
              <a:t>i</a:t>
            </a:r>
            <a:r>
              <a:rPr lang="en-US" altLang="en-US" sz="2000" dirty="0"/>
              <a:t>):    P(</a:t>
            </a:r>
            <a:r>
              <a:rPr lang="en-US" altLang="en-US" sz="2000" dirty="0" err="1"/>
              <a:t>buys_computer</a:t>
            </a:r>
            <a:r>
              <a:rPr lang="en-US" altLang="en-US" sz="2000" dirty="0"/>
              <a:t> = “yes”)  = 9/14 = 0.643</a:t>
            </a:r>
          </a:p>
          <a:p>
            <a:pPr eaLnBrk="1" hangingPunct="1">
              <a:spcBef>
                <a:spcPts val="300"/>
              </a:spcBef>
              <a:buFont typeface="Wingdings" panose="05000000000000000000" pitchFamily="2" charset="2"/>
              <a:buNone/>
            </a:pPr>
            <a:r>
              <a:rPr lang="en-US" altLang="en-US" sz="2000" dirty="0"/>
              <a:t>                   P(</a:t>
            </a:r>
            <a:r>
              <a:rPr lang="en-US" altLang="en-US" sz="2000" dirty="0" err="1"/>
              <a:t>buys_computer</a:t>
            </a:r>
            <a:r>
              <a:rPr lang="en-US" altLang="en-US" sz="2000" dirty="0"/>
              <a:t> = “no”) = 5/14= 0.357</a:t>
            </a:r>
          </a:p>
          <a:p>
            <a:pPr eaLnBrk="1" hangingPunct="1">
              <a:spcBef>
                <a:spcPts val="300"/>
              </a:spcBef>
            </a:pPr>
            <a:r>
              <a:rPr lang="en-US" altLang="en-US" sz="2000" dirty="0"/>
              <a:t>Compute P(</a:t>
            </a:r>
            <a:r>
              <a:rPr lang="en-US" altLang="en-US" sz="2000" dirty="0" err="1"/>
              <a:t>X|C</a:t>
            </a:r>
            <a:r>
              <a:rPr lang="en-US" altLang="en-US" sz="2000" baseline="-25000" dirty="0" err="1"/>
              <a:t>i</a:t>
            </a:r>
            <a:r>
              <a:rPr lang="en-US" altLang="en-US" sz="2000" dirty="0"/>
              <a:t>) for each class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2000" dirty="0"/>
              <a:t>     P(age = “&lt;=30”|buys_computer = “yes”) = 2/9 = 0.222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2000" dirty="0"/>
              <a:t>     P(age = “&lt;= 30”|buys_computer = “no”) = 3/5 = 0.6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2000" dirty="0"/>
              <a:t>     P(income = “medium” | </a:t>
            </a:r>
            <a:r>
              <a:rPr lang="en-US" altLang="en-US" sz="2000" dirty="0" err="1"/>
              <a:t>buys_computer</a:t>
            </a:r>
            <a:r>
              <a:rPr lang="en-US" altLang="en-US" sz="2000" dirty="0"/>
              <a:t> = “yes”) = 4/9 = 0.444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2000" dirty="0"/>
              <a:t>     P(income = “medium” | </a:t>
            </a:r>
            <a:r>
              <a:rPr lang="en-US" altLang="en-US" sz="2000" dirty="0" err="1"/>
              <a:t>buys_computer</a:t>
            </a:r>
            <a:r>
              <a:rPr lang="en-US" altLang="en-US" sz="2000" dirty="0"/>
              <a:t> = “no”) = 2/5 = 0.4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2000" dirty="0"/>
              <a:t>     P(student = “yes” | </a:t>
            </a:r>
            <a:r>
              <a:rPr lang="en-US" altLang="en-US" sz="2000" dirty="0" err="1"/>
              <a:t>buys_computer</a:t>
            </a:r>
            <a:r>
              <a:rPr lang="en-US" altLang="en-US" sz="2000" dirty="0"/>
              <a:t> = “yes) = 6/9 = 0.667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2000" dirty="0"/>
              <a:t>     P(student = “yes” | </a:t>
            </a:r>
            <a:r>
              <a:rPr lang="en-US" altLang="en-US" sz="2000" dirty="0" err="1"/>
              <a:t>buys_computer</a:t>
            </a:r>
            <a:r>
              <a:rPr lang="en-US" altLang="en-US" sz="2000" dirty="0"/>
              <a:t> = “no”) = 1/5 = 0.2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2000" dirty="0"/>
              <a:t>     P(</a:t>
            </a:r>
            <a:r>
              <a:rPr lang="en-US" altLang="en-US" sz="2000" dirty="0" err="1"/>
              <a:t>credit_rating</a:t>
            </a:r>
            <a:r>
              <a:rPr lang="en-US" altLang="en-US" sz="2000" dirty="0"/>
              <a:t> = “fair” | </a:t>
            </a:r>
            <a:r>
              <a:rPr lang="en-US" altLang="en-US" sz="2000" dirty="0" err="1"/>
              <a:t>buys_computer</a:t>
            </a:r>
            <a:r>
              <a:rPr lang="en-US" altLang="en-US" sz="2000" dirty="0"/>
              <a:t> = “yes”) = 6/9 = 0.667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None/>
            </a:pPr>
            <a:r>
              <a:rPr lang="en-US" altLang="en-US" sz="2000" dirty="0"/>
              <a:t>     P(</a:t>
            </a:r>
            <a:r>
              <a:rPr lang="en-US" altLang="en-US" sz="2000" dirty="0" err="1"/>
              <a:t>credit_rating</a:t>
            </a:r>
            <a:r>
              <a:rPr lang="en-US" altLang="en-US" sz="2000" dirty="0"/>
              <a:t> = “fair” | </a:t>
            </a:r>
            <a:r>
              <a:rPr lang="en-US" altLang="en-US" sz="2000" dirty="0" err="1"/>
              <a:t>buys_computer</a:t>
            </a:r>
            <a:r>
              <a:rPr lang="en-US" altLang="en-US" sz="2000" dirty="0"/>
              <a:t> = “no”) = 2/5 = 0.4</a:t>
            </a:r>
          </a:p>
          <a:p>
            <a:pPr eaLnBrk="1" hangingPunct="1">
              <a:spcBef>
                <a:spcPts val="300"/>
              </a:spcBef>
            </a:pPr>
            <a:r>
              <a:rPr lang="en-US" altLang="en-US" sz="2000" b="1" dirty="0"/>
              <a:t> X = (age &lt;= 30 , income = medium, student = yes, </a:t>
            </a:r>
            <a:r>
              <a:rPr lang="en-US" altLang="en-US" sz="2000" b="1" dirty="0" err="1"/>
              <a:t>credit_rating</a:t>
            </a:r>
            <a:r>
              <a:rPr lang="en-US" altLang="en-US" sz="2000" b="1" dirty="0"/>
              <a:t> = fair)</a:t>
            </a:r>
          </a:p>
          <a:p>
            <a:pPr eaLnBrk="1" hangingPunct="1">
              <a:spcBef>
                <a:spcPts val="300"/>
              </a:spcBef>
              <a:buFont typeface="Wingdings" panose="05000000000000000000" pitchFamily="2" charset="2"/>
              <a:buNone/>
            </a:pPr>
            <a:r>
              <a:rPr lang="en-US" altLang="en-US" sz="2000" dirty="0"/>
              <a:t> </a:t>
            </a:r>
            <a:r>
              <a:rPr lang="en-US" altLang="en-US" sz="2000" b="1" dirty="0"/>
              <a:t>P(</a:t>
            </a:r>
            <a:r>
              <a:rPr lang="en-US" altLang="en-US" sz="2000" b="1" dirty="0" err="1"/>
              <a:t>X|C</a:t>
            </a:r>
            <a:r>
              <a:rPr lang="en-US" altLang="en-US" sz="2000" b="1" baseline="-25000" dirty="0" err="1"/>
              <a:t>i</a:t>
            </a:r>
            <a:r>
              <a:rPr lang="en-US" altLang="en-US" sz="2000" b="1" dirty="0"/>
              <a:t>) :</a:t>
            </a:r>
            <a:r>
              <a:rPr lang="en-US" altLang="en-US" sz="2000" dirty="0"/>
              <a:t> P(</a:t>
            </a:r>
            <a:r>
              <a:rPr lang="en-US" altLang="en-US" sz="2000" dirty="0" err="1"/>
              <a:t>X|buys_computer</a:t>
            </a:r>
            <a:r>
              <a:rPr lang="en-US" altLang="en-US" sz="2000" dirty="0"/>
              <a:t> = “yes”) = 0.222 x 0.444 x 0.667 x 0.667 = 0.044</a:t>
            </a:r>
          </a:p>
          <a:p>
            <a:pPr eaLnBrk="1" hangingPunct="1">
              <a:spcBef>
                <a:spcPts val="300"/>
              </a:spcBef>
              <a:buFont typeface="Wingdings" panose="05000000000000000000" pitchFamily="2" charset="2"/>
              <a:buNone/>
            </a:pPr>
            <a:r>
              <a:rPr lang="en-US" altLang="en-US" sz="2000" dirty="0"/>
              <a:t>                P(</a:t>
            </a:r>
            <a:r>
              <a:rPr lang="en-US" altLang="en-US" sz="2000" dirty="0" err="1"/>
              <a:t>X|buys_computer</a:t>
            </a:r>
            <a:r>
              <a:rPr lang="en-US" altLang="en-US" sz="2000" dirty="0"/>
              <a:t> = “no”) = 0.6 x 0.4 x 0.2 x 0.4 = 0.019</a:t>
            </a:r>
          </a:p>
          <a:p>
            <a:pPr eaLnBrk="1" hangingPunct="1">
              <a:spcBef>
                <a:spcPts val="300"/>
              </a:spcBef>
              <a:buFont typeface="Wingdings" panose="05000000000000000000" pitchFamily="2" charset="2"/>
              <a:buNone/>
            </a:pPr>
            <a:r>
              <a:rPr lang="en-US" altLang="en-US" sz="2000" b="1" dirty="0"/>
              <a:t>P(</a:t>
            </a:r>
            <a:r>
              <a:rPr lang="en-US" altLang="en-US" sz="2000" b="1" dirty="0" err="1"/>
              <a:t>X|C</a:t>
            </a:r>
            <a:r>
              <a:rPr lang="en-US" altLang="en-US" sz="2000" b="1" baseline="-25000" dirty="0" err="1"/>
              <a:t>i</a:t>
            </a:r>
            <a:r>
              <a:rPr lang="en-US" altLang="en-US" sz="2000" b="1" dirty="0"/>
              <a:t>)*P(C</a:t>
            </a:r>
            <a:r>
              <a:rPr lang="en-US" altLang="en-US" sz="2000" b="1" baseline="-25000" dirty="0"/>
              <a:t>i</a:t>
            </a:r>
            <a:r>
              <a:rPr lang="en-US" altLang="en-US" sz="2000" b="1" dirty="0"/>
              <a:t>) : </a:t>
            </a:r>
            <a:r>
              <a:rPr lang="en-US" altLang="en-US" sz="2000" dirty="0"/>
              <a:t>P(</a:t>
            </a:r>
            <a:r>
              <a:rPr lang="en-US" altLang="en-US" sz="2000" dirty="0" err="1"/>
              <a:t>X|buys_computer</a:t>
            </a:r>
            <a:r>
              <a:rPr lang="en-US" altLang="en-US" sz="2000" dirty="0"/>
              <a:t> = “yes”) * P(</a:t>
            </a:r>
            <a:r>
              <a:rPr lang="en-US" altLang="en-US" sz="2000" dirty="0" err="1"/>
              <a:t>buys_computer</a:t>
            </a:r>
            <a:r>
              <a:rPr lang="en-US" altLang="en-US" sz="2000" dirty="0"/>
              <a:t> = “yes”) = 0.028</a:t>
            </a:r>
          </a:p>
          <a:p>
            <a:pPr eaLnBrk="1" hangingPunct="1">
              <a:spcBef>
                <a:spcPts val="300"/>
              </a:spcBef>
              <a:buFont typeface="Wingdings" panose="05000000000000000000" pitchFamily="2" charset="2"/>
              <a:buNone/>
            </a:pPr>
            <a:r>
              <a:rPr lang="en-US" altLang="en-US" sz="2000" b="1" dirty="0"/>
              <a:t>		             </a:t>
            </a:r>
            <a:r>
              <a:rPr lang="en-US" altLang="en-US" sz="2000" dirty="0"/>
              <a:t>P(</a:t>
            </a:r>
            <a:r>
              <a:rPr lang="en-US" altLang="en-US" sz="2000" dirty="0" err="1"/>
              <a:t>X|buys_computer</a:t>
            </a:r>
            <a:r>
              <a:rPr lang="en-US" altLang="en-US" sz="2000" dirty="0"/>
              <a:t> = “no”) * P(</a:t>
            </a:r>
            <a:r>
              <a:rPr lang="en-US" altLang="en-US" sz="2000" dirty="0" err="1"/>
              <a:t>buys_computer</a:t>
            </a:r>
            <a:r>
              <a:rPr lang="en-US" altLang="en-US" sz="2000" dirty="0"/>
              <a:t> = “no”) = 0.007</a:t>
            </a:r>
            <a:endParaRPr lang="en-US" altLang="en-US" sz="2000" b="1" dirty="0"/>
          </a:p>
          <a:p>
            <a:pPr eaLnBrk="1" hangingPunct="1">
              <a:spcBef>
                <a:spcPts val="300"/>
              </a:spcBef>
              <a:buFont typeface="Wingdings" panose="05000000000000000000" pitchFamily="2" charset="2"/>
              <a:buNone/>
            </a:pPr>
            <a:r>
              <a:rPr lang="en-US" altLang="en-US" sz="2000" b="1" dirty="0"/>
              <a:t>Therefore,  X belongs to class (“</a:t>
            </a:r>
            <a:r>
              <a:rPr lang="en-US" altLang="en-US" sz="2000" b="1" dirty="0" err="1"/>
              <a:t>buys_computer</a:t>
            </a:r>
            <a:r>
              <a:rPr lang="en-US" altLang="en-US" sz="2000" b="1" dirty="0"/>
              <a:t> = yes”)		</a:t>
            </a:r>
          </a:p>
        </p:txBody>
      </p:sp>
      <p:graphicFrame>
        <p:nvGraphicFramePr>
          <p:cNvPr id="5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6007675"/>
              </p:ext>
            </p:extLst>
          </p:nvPr>
        </p:nvGraphicFramePr>
        <p:xfrm>
          <a:off x="7393694" y="1152525"/>
          <a:ext cx="4604426" cy="337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55" name="Worksheet" r:id="rId4" imgW="5829224" imgH="4457598" progId="Excel.Sheet.8">
                  <p:embed/>
                </p:oleObj>
              </mc:Choice>
              <mc:Fallback>
                <p:oleObj name="Worksheet" r:id="rId4" imgW="5829224" imgH="4457598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3694" y="1152525"/>
                        <a:ext cx="4604426" cy="3370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4601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121920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Avoiding the Zero-Probability Problem</a:t>
            </a:r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9125" y="1219200"/>
            <a:ext cx="10848975" cy="5486400"/>
          </a:xfrm>
        </p:spPr>
        <p:txBody>
          <a:bodyPr/>
          <a:lstStyle/>
          <a:p>
            <a:r>
              <a:rPr lang="en-US" altLang="en-US" dirty="0"/>
              <a:t>Naïve Bayesian prediction requires each conditional probability be </a:t>
            </a:r>
            <a:r>
              <a:rPr lang="en-US" altLang="en-US" b="1" dirty="0"/>
              <a:t>non-zero</a:t>
            </a:r>
            <a:endParaRPr lang="en-US" altLang="en-US" dirty="0"/>
          </a:p>
          <a:p>
            <a:pPr lvl="1"/>
            <a:r>
              <a:rPr lang="en-US" altLang="en-US" dirty="0"/>
              <a:t> Otherwise, the predicted probability will be zero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b="1" dirty="0"/>
          </a:p>
          <a:p>
            <a:pPr eaLnBrk="1" hangingPunct="1"/>
            <a:r>
              <a:rPr lang="en-US" altLang="en-US" dirty="0"/>
              <a:t>Example.  Suppose a dataset with 1000 tuples:</a:t>
            </a:r>
          </a:p>
          <a:p>
            <a:pPr marL="622285" lvl="3" indent="0">
              <a:buNone/>
            </a:pPr>
            <a:r>
              <a:rPr lang="en-US" altLang="en-US" dirty="0"/>
              <a:t>income = low (0), income= medium (990), and income = high (10)</a:t>
            </a:r>
          </a:p>
          <a:p>
            <a:pPr eaLnBrk="1" hangingPunct="1"/>
            <a:r>
              <a:rPr lang="en-US" altLang="en-US" dirty="0"/>
              <a:t>Use </a:t>
            </a:r>
            <a:r>
              <a:rPr lang="en-US" altLang="en-US" b="1" dirty="0"/>
              <a:t>Laplacian correction</a:t>
            </a:r>
            <a:r>
              <a:rPr lang="en-US" altLang="en-US" dirty="0"/>
              <a:t> (or Laplacian estimator)</a:t>
            </a:r>
          </a:p>
          <a:p>
            <a:pPr lvl="1" eaLnBrk="1" hangingPunct="1"/>
            <a:r>
              <a:rPr lang="en-US" altLang="en-US" i="1" dirty="0"/>
              <a:t>Adding 1 to each case  </a:t>
            </a:r>
          </a:p>
          <a:p>
            <a:pPr lvl="3">
              <a:buFont typeface="Wingdings" panose="05000000000000000000" pitchFamily="2" charset="2"/>
              <a:buNone/>
            </a:pPr>
            <a:r>
              <a:rPr lang="en-US" altLang="en-US" dirty="0" err="1"/>
              <a:t>Prob</a:t>
            </a:r>
            <a:r>
              <a:rPr lang="en-US" altLang="en-US" dirty="0"/>
              <a:t>(income = low) = 1/(1000 + 3)</a:t>
            </a:r>
          </a:p>
          <a:p>
            <a:pPr lvl="3">
              <a:buNone/>
            </a:pPr>
            <a:r>
              <a:rPr lang="en-US" altLang="en-US" dirty="0" err="1"/>
              <a:t>Prob</a:t>
            </a:r>
            <a:r>
              <a:rPr lang="en-US" altLang="en-US" dirty="0"/>
              <a:t>(income = medium) = (990 + 1)/(1000 + 3)</a:t>
            </a:r>
          </a:p>
          <a:p>
            <a:pPr lvl="3">
              <a:buNone/>
            </a:pPr>
            <a:r>
              <a:rPr lang="en-US" altLang="en-US" dirty="0" err="1"/>
              <a:t>Prob</a:t>
            </a:r>
            <a:r>
              <a:rPr lang="en-US" altLang="en-US" dirty="0"/>
              <a:t>(income = high) = (10 + 1)/(1000 + 3)</a:t>
            </a:r>
          </a:p>
          <a:p>
            <a:pPr lvl="1"/>
            <a:r>
              <a:rPr lang="en-US" altLang="en-US" dirty="0"/>
              <a:t>The “corrected” probability estimates are close to their “uncorrected” counterparts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859984" y="2110833"/>
                <a:ext cx="636725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200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en-US" sz="20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altLang="en-US" sz="200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/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endChr m:val="|"/>
                            <m:ctrlP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en-US" sz="2000" dirty="0"/>
                  <a:t>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endChr m:val="|"/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altLang="en-US" sz="2000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endChr m:val="|"/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sz="2000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∙∙∙∙∙</m:t>
                    </m:r>
                    <m:r>
                      <a:rPr lang="en-US" altLang="en-US" sz="2000" i="1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endChr m:val="|"/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sSub>
                      <m:sSubPr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en-US" sz="20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9984" y="2110833"/>
                <a:ext cx="6367256" cy="400110"/>
              </a:xfrm>
              <a:prstGeom prst="rect">
                <a:avLst/>
              </a:prstGeom>
              <a:blipFill rotWithShape="0">
                <a:blip r:embed="rId3"/>
                <a:stretch>
                  <a:fillRect t="-122727" b="-18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877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581024" y="76199"/>
            <a:ext cx="10982325" cy="94297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Naïve Bayes Classifier: Strength vs. Weakness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48" y="1148521"/>
            <a:ext cx="10887076" cy="5514829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Strength </a:t>
            </a:r>
          </a:p>
          <a:p>
            <a:pPr lvl="1" eaLnBrk="1" hangingPunct="1"/>
            <a:r>
              <a:rPr lang="en-US" altLang="en-US" sz="2400" dirty="0"/>
              <a:t>Easy to implement </a:t>
            </a:r>
          </a:p>
          <a:p>
            <a:pPr lvl="1" eaLnBrk="1" hangingPunct="1"/>
            <a:r>
              <a:rPr lang="en-US" altLang="en-US" sz="2400" dirty="0"/>
              <a:t>Good results obtained in most of the cases</a:t>
            </a:r>
          </a:p>
          <a:p>
            <a:pPr eaLnBrk="1" hangingPunct="1"/>
            <a:r>
              <a:rPr lang="en-US" altLang="en-US" sz="2400" dirty="0"/>
              <a:t>Weakness</a:t>
            </a:r>
          </a:p>
          <a:p>
            <a:pPr lvl="1" eaLnBrk="1" hangingPunct="1"/>
            <a:r>
              <a:rPr lang="en-US" altLang="en-US" sz="2400" dirty="0"/>
              <a:t>Assumption: attributes conditional independence, therefore loss of accuracy</a:t>
            </a:r>
          </a:p>
          <a:p>
            <a:pPr lvl="1" eaLnBrk="1" hangingPunct="1"/>
            <a:r>
              <a:rPr lang="en-US" altLang="en-US" sz="2400" dirty="0"/>
              <a:t>Practically, dependencies exist among variables </a:t>
            </a:r>
          </a:p>
          <a:p>
            <a:pPr lvl="2" eaLnBrk="1" hangingPunct="1"/>
            <a:r>
              <a:rPr lang="en-US" altLang="en-US" sz="2400" dirty="0"/>
              <a:t>E.g., Patients: Profile: age, family history, etc. </a:t>
            </a:r>
          </a:p>
          <a:p>
            <a:pPr lvl="4">
              <a:buFont typeface="Wingdings" panose="05000000000000000000" pitchFamily="2" charset="2"/>
              <a:buNone/>
            </a:pPr>
            <a:r>
              <a:rPr lang="en-US" altLang="en-US" sz="2400" dirty="0"/>
              <a:t> Symptoms: fever, cough etc.</a:t>
            </a:r>
          </a:p>
          <a:p>
            <a:pPr lvl="4">
              <a:buFont typeface="Wingdings" panose="05000000000000000000" pitchFamily="2" charset="2"/>
              <a:buNone/>
            </a:pPr>
            <a:r>
              <a:rPr lang="en-US" altLang="en-US" sz="2400" dirty="0"/>
              <a:t> Disease: lung cancer, diabetes, etc. </a:t>
            </a:r>
          </a:p>
          <a:p>
            <a:pPr lvl="2" eaLnBrk="1" hangingPunct="1"/>
            <a:r>
              <a:rPr lang="en-US" altLang="en-US" sz="2400" dirty="0"/>
              <a:t>Dependencies among these cannot be modeled by Naïve Bayes Classifier</a:t>
            </a:r>
          </a:p>
          <a:p>
            <a:pPr eaLnBrk="1" hangingPunct="1"/>
            <a:r>
              <a:rPr lang="en-US" altLang="en-US" sz="2400" dirty="0"/>
              <a:t>How to deal with these dependencies? </a:t>
            </a:r>
          </a:p>
          <a:p>
            <a:pPr lvl="1"/>
            <a:r>
              <a:rPr lang="en-US" altLang="en-US" sz="2400" dirty="0"/>
              <a:t>Use Bayesian Belief Networks (to be covered in the next chapter)</a:t>
            </a:r>
          </a:p>
        </p:txBody>
      </p:sp>
    </p:spTree>
    <p:extLst>
      <p:ext uri="{BB962C8B-B14F-4D97-AF65-F5344CB8AC3E}">
        <p14:creationId xmlns:p14="http://schemas.microsoft.com/office/powerpoint/2010/main" val="24519287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619125" y="123825"/>
            <a:ext cx="11029950" cy="97871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sz="4000" dirty="0"/>
              <a:t>Chapter 8. Classification: Basic Concepts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9125" y="1209675"/>
            <a:ext cx="10915650" cy="5343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dirty="0"/>
              <a:t>Classification: Basic Concepts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Decision Tree Induction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Bayes Classification Methods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Linear Classifier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Model Evaluation and Selection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Techniques to Improve Classification Accuracy: Ensemble Methods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Additional Concepts on Classification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803581">
            <a:off x="4915305" y="2968720"/>
            <a:ext cx="533400" cy="462984"/>
          </a:xfrm>
          <a:prstGeom prst="notchedRightArrow">
            <a:avLst>
              <a:gd name="adj1" fmla="val 50000"/>
              <a:gd name="adj2" fmla="val 3500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28215"/>
      </p:ext>
    </p:extLst>
  </p:cSld>
  <p:clrMapOvr>
    <a:masterClrMapping/>
  </p:clrMapOvr>
  <p:transition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552261" y="104775"/>
            <a:ext cx="11001564" cy="885825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sz="4000" dirty="0"/>
              <a:t>Linear Regression vs. Linear Classifier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1975" y="1215450"/>
            <a:ext cx="8819513" cy="5181600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en-US" sz="2400" dirty="0"/>
              <a:t>Linear regression</a:t>
            </a:r>
          </a:p>
          <a:p>
            <a:pPr lvl="1"/>
            <a:r>
              <a:rPr lang="en-US" altLang="en-US" sz="2400" dirty="0"/>
              <a:t>Data modeled to fit a straight line</a:t>
            </a:r>
          </a:p>
          <a:p>
            <a:pPr lvl="2"/>
            <a:r>
              <a:rPr lang="en-US" altLang="en-US" sz="2400" i="1" dirty="0"/>
              <a:t>Linear equation: Y = </a:t>
            </a:r>
            <a:r>
              <a:rPr lang="en-US" altLang="en-US" sz="2400" i="1" dirty="0">
                <a:sym typeface="Symbol" panose="05050102010706020507" pitchFamily="18" charset="2"/>
              </a:rPr>
              <a:t>w X + b</a:t>
            </a:r>
            <a:endParaRPr lang="en-US" altLang="en-US" sz="2400" i="1" dirty="0"/>
          </a:p>
          <a:p>
            <a:pPr lvl="1"/>
            <a:r>
              <a:rPr lang="en-US" altLang="en-US" sz="2400" dirty="0"/>
              <a:t>Often uses the least-square method to fit the line</a:t>
            </a:r>
          </a:p>
          <a:p>
            <a:pPr lvl="1"/>
            <a:r>
              <a:rPr lang="en-US" altLang="en-US" sz="2400" dirty="0"/>
              <a:t>Used to predict continuous values</a:t>
            </a:r>
          </a:p>
          <a:p>
            <a:pPr marL="200021" lvl="1" indent="0">
              <a:buNone/>
            </a:pPr>
            <a:r>
              <a:rPr lang="en-US" altLang="en-US" sz="2400" dirty="0"/>
              <a:t> </a:t>
            </a:r>
          </a:p>
          <a:p>
            <a:r>
              <a:rPr lang="en-US" altLang="en-US" sz="2400" dirty="0"/>
              <a:t>Linear Classifier</a:t>
            </a:r>
          </a:p>
          <a:p>
            <a:pPr lvl="1"/>
            <a:r>
              <a:rPr lang="en-US" altLang="en-US" sz="2400" dirty="0"/>
              <a:t>Built a classification model using a straight line</a:t>
            </a:r>
          </a:p>
          <a:p>
            <a:pPr lvl="1"/>
            <a:r>
              <a:rPr lang="en-US" altLang="en-US" sz="2400" dirty="0"/>
              <a:t>Used for (categorical data) binary classification</a:t>
            </a:r>
          </a:p>
          <a:p>
            <a:pPr marL="0" indent="0">
              <a:lnSpc>
                <a:spcPct val="130000"/>
              </a:lnSpc>
              <a:buNone/>
            </a:pPr>
            <a:endParaRPr lang="en-US" altLang="en-US" sz="2400" dirty="0"/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8745715" y="3953888"/>
            <a:ext cx="2727325" cy="2443162"/>
            <a:chOff x="558" y="1826"/>
            <a:chExt cx="2322" cy="1966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565" y="1826"/>
              <a:ext cx="2315" cy="196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/>
            </a:p>
          </p:txBody>
        </p:sp>
        <p:sp>
          <p:nvSpPr>
            <p:cNvPr id="6" name="Line 5"/>
            <p:cNvSpPr>
              <a:spLocks noChangeShapeType="1"/>
            </p:cNvSpPr>
            <p:nvPr/>
          </p:nvSpPr>
          <p:spPr bwMode="auto">
            <a:xfrm flipV="1">
              <a:off x="558" y="2075"/>
              <a:ext cx="2315" cy="147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565" y="2517"/>
              <a:ext cx="28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2256" y="1969"/>
              <a:ext cx="28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1104" y="2064"/>
              <a:ext cx="28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1343" y="2496"/>
              <a:ext cx="28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1728" y="2112"/>
              <a:ext cx="28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720" y="2112"/>
              <a:ext cx="28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912" y="2593"/>
              <a:ext cx="28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1489" y="1826"/>
              <a:ext cx="28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1200" y="2352"/>
              <a:ext cx="28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624" y="2930"/>
              <a:ext cx="28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>
              <a:off x="1564" y="3024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1661" y="3120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1757" y="2930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20" name="Text Box 19"/>
            <p:cNvSpPr txBox="1">
              <a:spLocks noChangeArrowheads="1"/>
            </p:cNvSpPr>
            <p:nvPr/>
          </p:nvSpPr>
          <p:spPr bwMode="auto">
            <a:xfrm>
              <a:off x="1248" y="3216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21" name="Text Box 20"/>
            <p:cNvSpPr txBox="1">
              <a:spLocks noChangeArrowheads="1"/>
            </p:cNvSpPr>
            <p:nvPr/>
          </p:nvSpPr>
          <p:spPr bwMode="auto">
            <a:xfrm>
              <a:off x="1757" y="3360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2276" y="3216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23" name="Text Box 22"/>
            <p:cNvSpPr txBox="1">
              <a:spLocks noChangeArrowheads="1"/>
            </p:cNvSpPr>
            <p:nvPr/>
          </p:nvSpPr>
          <p:spPr bwMode="auto">
            <a:xfrm>
              <a:off x="2420" y="2496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24" name="Text Box 23"/>
            <p:cNvSpPr txBox="1">
              <a:spLocks noChangeArrowheads="1"/>
            </p:cNvSpPr>
            <p:nvPr/>
          </p:nvSpPr>
          <p:spPr bwMode="auto">
            <a:xfrm>
              <a:off x="2084" y="2880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25" name="Text Box 24"/>
            <p:cNvSpPr txBox="1">
              <a:spLocks noChangeArrowheads="1"/>
            </p:cNvSpPr>
            <p:nvPr/>
          </p:nvSpPr>
          <p:spPr bwMode="auto">
            <a:xfrm>
              <a:off x="960" y="3360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26" name="Text Box 25"/>
            <p:cNvSpPr txBox="1">
              <a:spLocks noChangeArrowheads="1"/>
            </p:cNvSpPr>
            <p:nvPr/>
          </p:nvSpPr>
          <p:spPr bwMode="auto">
            <a:xfrm>
              <a:off x="1392" y="3360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27" name="Text Box 26"/>
            <p:cNvSpPr txBox="1">
              <a:spLocks noChangeArrowheads="1"/>
            </p:cNvSpPr>
            <p:nvPr/>
          </p:nvSpPr>
          <p:spPr bwMode="auto">
            <a:xfrm>
              <a:off x="2468" y="2976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28" name="Text Box 27"/>
            <p:cNvSpPr txBox="1">
              <a:spLocks noChangeArrowheads="1"/>
            </p:cNvSpPr>
            <p:nvPr/>
          </p:nvSpPr>
          <p:spPr bwMode="auto">
            <a:xfrm>
              <a:off x="2324" y="2737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29" name="Text Box 28"/>
            <p:cNvSpPr txBox="1">
              <a:spLocks noChangeArrowheads="1"/>
            </p:cNvSpPr>
            <p:nvPr/>
          </p:nvSpPr>
          <p:spPr bwMode="auto">
            <a:xfrm>
              <a:off x="2516" y="3407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30" name="Line 29"/>
            <p:cNvSpPr>
              <a:spLocks noChangeShapeType="1"/>
            </p:cNvSpPr>
            <p:nvPr/>
          </p:nvSpPr>
          <p:spPr bwMode="auto">
            <a:xfrm flipH="1" flipV="1">
              <a:off x="1794" y="2448"/>
              <a:ext cx="144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1" name="Line 30"/>
            <p:cNvSpPr>
              <a:spLocks noChangeShapeType="1"/>
            </p:cNvSpPr>
            <p:nvPr/>
          </p:nvSpPr>
          <p:spPr bwMode="auto">
            <a:xfrm>
              <a:off x="1680" y="2864"/>
              <a:ext cx="144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pic>
        <p:nvPicPr>
          <p:cNvPr id="32" name="Picture 2" descr="Image result for linear regress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899" y="1351605"/>
            <a:ext cx="3122958" cy="230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1001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561975" y="104775"/>
            <a:ext cx="10991850" cy="885825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dirty="0"/>
              <a:t>Linear Classifier: General Ideas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48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61975" y="1215450"/>
                <a:ext cx="8819513" cy="5181600"/>
              </a:xfrm>
              <a:noFill/>
            </p:spPr>
            <p:txBody>
              <a:bodyPr vert="horz" lIns="92075" tIns="46038" rIns="92075" bIns="46038" rtlCol="0">
                <a:no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altLang="en-US" sz="2400" dirty="0"/>
                  <a:t>Binary Classification</a:t>
                </a:r>
              </a:p>
              <a:p>
                <a:pPr>
                  <a:lnSpc>
                    <a:spcPct val="130000"/>
                  </a:lnSpc>
                </a:pPr>
                <a14:m>
                  <m:oMath xmlns:m="http://schemas.openxmlformats.org/officeDocument/2006/math">
                    <m:r>
                      <a:rPr lang="en-US" altLang="en-US" sz="2400" i="1" dirty="0" smtClean="0">
                        <a:latin typeface="Cambria Math" charset="0"/>
                      </a:rPr>
                      <m:t>𝑓</m:t>
                    </m:r>
                    <m:r>
                      <a:rPr lang="en-US" altLang="en-US" sz="2400" i="1" dirty="0" smtClean="0">
                        <a:latin typeface="Cambria Math" charset="0"/>
                      </a:rPr>
                      <m:t>(</m:t>
                    </m:r>
                    <m:r>
                      <a:rPr lang="en-US" altLang="en-US" sz="2400" i="1" dirty="0" smtClean="0">
                        <a:latin typeface="Cambria Math" charset="0"/>
                      </a:rPr>
                      <m:t>𝑥</m:t>
                    </m:r>
                    <m:r>
                      <a:rPr lang="en-US" altLang="en-US" sz="2400" i="1" dirty="0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altLang="en-US" sz="2400" dirty="0"/>
                  <a:t> is a linear function based on the example’s attribute values</a:t>
                </a:r>
              </a:p>
              <a:p>
                <a:pPr lvl="1">
                  <a:lnSpc>
                    <a:spcPct val="130000"/>
                  </a:lnSpc>
                </a:pPr>
                <a:r>
                  <a:rPr lang="en-US" altLang="en-US" sz="2400" dirty="0"/>
                  <a:t>The prediction is based on the value of </a:t>
                </a:r>
                <a14:m>
                  <m:oMath xmlns:m="http://schemas.openxmlformats.org/officeDocument/2006/math">
                    <m:r>
                      <a:rPr lang="en-US" altLang="en-US" sz="2400" i="1" dirty="0" smtClean="0">
                        <a:latin typeface="Cambria Math" charset="0"/>
                      </a:rPr>
                      <m:t>𝑓</m:t>
                    </m:r>
                    <m:r>
                      <a:rPr lang="en-US" altLang="en-US" sz="2400" i="1" dirty="0" smtClean="0">
                        <a:latin typeface="Cambria Math" charset="0"/>
                      </a:rPr>
                      <m:t>(</m:t>
                    </m:r>
                    <m:r>
                      <a:rPr lang="en-US" altLang="en-US" sz="2400" i="1" dirty="0" smtClean="0">
                        <a:latin typeface="Cambria Math" charset="0"/>
                      </a:rPr>
                      <m:t>𝑥</m:t>
                    </m:r>
                    <m:r>
                      <a:rPr lang="en-US" altLang="en-US" sz="2400" i="1" dirty="0" smtClean="0">
                        <a:latin typeface="Cambria Math" charset="0"/>
                      </a:rPr>
                      <m:t>)</m:t>
                    </m:r>
                  </m:oMath>
                </a14:m>
                <a:endParaRPr lang="en-US" altLang="en-US" sz="2400" dirty="0"/>
              </a:p>
              <a:p>
                <a:pPr lvl="1"/>
                <a:r>
                  <a:rPr lang="en-US" altLang="en-US" sz="2400" dirty="0">
                    <a:latin typeface="Calibri" panose="020F0502020204030204" pitchFamily="34" charset="0"/>
                  </a:rPr>
                  <a:t>Data above the </a:t>
                </a:r>
                <a:r>
                  <a:rPr lang="en-US" altLang="zh-CN" sz="2400" dirty="0">
                    <a:latin typeface="Calibri" panose="020F0502020204030204" pitchFamily="34" charset="0"/>
                  </a:rPr>
                  <a:t>blue</a:t>
                </a:r>
                <a:r>
                  <a:rPr lang="en-US" altLang="en-US" sz="2400" dirty="0">
                    <a:latin typeface="Calibri" panose="020F0502020204030204" pitchFamily="34" charset="0"/>
                  </a:rPr>
                  <a:t> line belongs to class ‘x’ (i.e., </a:t>
                </a:r>
                <a14:m>
                  <m:oMath xmlns:m="http://schemas.openxmlformats.org/officeDocument/2006/math">
                    <m:r>
                      <a:rPr lang="en-US" altLang="en-US" sz="2400" i="1" dirty="0">
                        <a:latin typeface="Cambria Math" charset="0"/>
                      </a:rPr>
                      <m:t>𝑓</m:t>
                    </m:r>
                    <m:d>
                      <m:dPr>
                        <m:ctrlPr>
                          <a:rPr lang="en-US" alt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400" i="1" dirty="0"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altLang="en-US" sz="2400" b="0" i="1" dirty="0" smtClean="0">
                        <a:latin typeface="Cambria Math" charset="0"/>
                      </a:rPr>
                      <m:t>&gt;0</m:t>
                    </m:r>
                  </m:oMath>
                </a14:m>
                <a:r>
                  <a:rPr lang="en-US" altLang="en-US" sz="2400" dirty="0">
                    <a:latin typeface="Calibri" panose="020F0502020204030204" pitchFamily="34" charset="0"/>
                  </a:rPr>
                  <a:t>)</a:t>
                </a:r>
              </a:p>
              <a:p>
                <a:pPr lvl="1"/>
                <a:r>
                  <a:rPr lang="en-US" altLang="en-US" sz="2400" dirty="0">
                    <a:latin typeface="Calibri" panose="020F0502020204030204" pitchFamily="34" charset="0"/>
                  </a:rPr>
                  <a:t>Data below </a:t>
                </a:r>
                <a:r>
                  <a:rPr lang="en-US" altLang="zh-CN" sz="2400" dirty="0">
                    <a:latin typeface="Calibri" panose="020F0502020204030204" pitchFamily="34" charset="0"/>
                  </a:rPr>
                  <a:t>blue</a:t>
                </a:r>
                <a:r>
                  <a:rPr lang="en-US" altLang="en-US" sz="2400" dirty="0">
                    <a:latin typeface="Calibri" panose="020F0502020204030204" pitchFamily="34" charset="0"/>
                  </a:rPr>
                  <a:t> line belongs to class ‘o’ (i.e., </a:t>
                </a:r>
                <a14:m>
                  <m:oMath xmlns:m="http://schemas.openxmlformats.org/officeDocument/2006/math">
                    <m:r>
                      <a:rPr lang="en-US" altLang="en-US" sz="2400" i="1" dirty="0">
                        <a:latin typeface="Cambria Math" charset="0"/>
                      </a:rPr>
                      <m:t>𝑓</m:t>
                    </m:r>
                    <m:d>
                      <m:dPr>
                        <m:ctrlPr>
                          <a:rPr lang="en-US" alt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400" i="1" dirty="0"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altLang="en-US" sz="2400" b="0" i="1" dirty="0" smtClean="0">
                        <a:latin typeface="Cambria Math" charset="0"/>
                      </a:rPr>
                      <m:t>&lt;0</m:t>
                    </m:r>
                  </m:oMath>
                </a14:m>
                <a:r>
                  <a:rPr lang="en-US" altLang="en-US" sz="2400" dirty="0">
                    <a:latin typeface="Calibri" panose="020F0502020204030204" pitchFamily="34" charset="0"/>
                  </a:rPr>
                  <a:t>)</a:t>
                </a:r>
                <a:endParaRPr lang="en-US" altLang="en-US" sz="2400" dirty="0">
                  <a:sym typeface="Wingdings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altLang="en-US" sz="2400" dirty="0"/>
                  <a:t>Classical Linear Classifiers</a:t>
                </a:r>
              </a:p>
              <a:p>
                <a:pPr lvl="1"/>
                <a:r>
                  <a:rPr lang="en-US" sz="2400" dirty="0"/>
                  <a:t>Linear Discriminant Analysis (LDA) (not covered)</a:t>
                </a:r>
              </a:p>
              <a:p>
                <a:pPr lvl="1"/>
                <a:r>
                  <a:rPr lang="en-US" sz="2400" dirty="0"/>
                  <a:t>Logistic Regression</a:t>
                </a:r>
              </a:p>
              <a:p>
                <a:pPr lvl="1"/>
                <a:r>
                  <a:rPr lang="en-US" altLang="en-US" sz="2400" dirty="0"/>
                  <a:t>Perceptron (later)</a:t>
                </a:r>
              </a:p>
              <a:p>
                <a:pPr lvl="1"/>
                <a:r>
                  <a:rPr lang="en-US" altLang="en-US" sz="2400" dirty="0"/>
                  <a:t>SVM (later)</a:t>
                </a:r>
              </a:p>
              <a:p>
                <a:pPr>
                  <a:lnSpc>
                    <a:spcPct val="130000"/>
                  </a:lnSpc>
                </a:pPr>
                <a:endParaRPr lang="en-US" altLang="en-US" sz="2400" dirty="0"/>
              </a:p>
            </p:txBody>
          </p:sp>
        </mc:Choice>
        <mc:Fallback xmlns="">
          <p:sp>
            <p:nvSpPr>
              <p:cNvPr id="614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61975" y="1215450"/>
                <a:ext cx="8819513" cy="5181600"/>
              </a:xfrm>
              <a:blipFill rotWithShape="0">
                <a:blip r:embed="rId3"/>
                <a:stretch>
                  <a:fillRect l="-4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8831778" y="3135871"/>
            <a:ext cx="2727325" cy="2443162"/>
            <a:chOff x="558" y="1826"/>
            <a:chExt cx="2322" cy="1966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565" y="1826"/>
              <a:ext cx="2315" cy="196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/>
            </a:p>
          </p:txBody>
        </p:sp>
        <p:sp>
          <p:nvSpPr>
            <p:cNvPr id="6" name="Line 5"/>
            <p:cNvSpPr>
              <a:spLocks noChangeShapeType="1"/>
            </p:cNvSpPr>
            <p:nvPr/>
          </p:nvSpPr>
          <p:spPr bwMode="auto">
            <a:xfrm flipV="1">
              <a:off x="558" y="2075"/>
              <a:ext cx="2315" cy="147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565" y="2517"/>
              <a:ext cx="28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2256" y="1969"/>
              <a:ext cx="28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1104" y="2064"/>
              <a:ext cx="28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1343" y="2496"/>
              <a:ext cx="28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1728" y="2112"/>
              <a:ext cx="28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720" y="2112"/>
              <a:ext cx="28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912" y="2593"/>
              <a:ext cx="28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1489" y="1826"/>
              <a:ext cx="28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1200" y="2352"/>
              <a:ext cx="28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624" y="2930"/>
              <a:ext cx="287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>
              <a:off x="1564" y="3024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1661" y="3120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1757" y="2930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20" name="Text Box 19"/>
            <p:cNvSpPr txBox="1">
              <a:spLocks noChangeArrowheads="1"/>
            </p:cNvSpPr>
            <p:nvPr/>
          </p:nvSpPr>
          <p:spPr bwMode="auto">
            <a:xfrm>
              <a:off x="1248" y="3216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21" name="Text Box 20"/>
            <p:cNvSpPr txBox="1">
              <a:spLocks noChangeArrowheads="1"/>
            </p:cNvSpPr>
            <p:nvPr/>
          </p:nvSpPr>
          <p:spPr bwMode="auto">
            <a:xfrm>
              <a:off x="1757" y="3360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2276" y="3216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23" name="Text Box 22"/>
            <p:cNvSpPr txBox="1">
              <a:spLocks noChangeArrowheads="1"/>
            </p:cNvSpPr>
            <p:nvPr/>
          </p:nvSpPr>
          <p:spPr bwMode="auto">
            <a:xfrm>
              <a:off x="2420" y="2496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24" name="Text Box 23"/>
            <p:cNvSpPr txBox="1">
              <a:spLocks noChangeArrowheads="1"/>
            </p:cNvSpPr>
            <p:nvPr/>
          </p:nvSpPr>
          <p:spPr bwMode="auto">
            <a:xfrm>
              <a:off x="2084" y="2880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25" name="Text Box 24"/>
            <p:cNvSpPr txBox="1">
              <a:spLocks noChangeArrowheads="1"/>
            </p:cNvSpPr>
            <p:nvPr/>
          </p:nvSpPr>
          <p:spPr bwMode="auto">
            <a:xfrm>
              <a:off x="960" y="3360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26" name="Text Box 25"/>
            <p:cNvSpPr txBox="1">
              <a:spLocks noChangeArrowheads="1"/>
            </p:cNvSpPr>
            <p:nvPr/>
          </p:nvSpPr>
          <p:spPr bwMode="auto">
            <a:xfrm>
              <a:off x="1392" y="3360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27" name="Text Box 26"/>
            <p:cNvSpPr txBox="1">
              <a:spLocks noChangeArrowheads="1"/>
            </p:cNvSpPr>
            <p:nvPr/>
          </p:nvSpPr>
          <p:spPr bwMode="auto">
            <a:xfrm>
              <a:off x="2468" y="2976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28" name="Text Box 27"/>
            <p:cNvSpPr txBox="1">
              <a:spLocks noChangeArrowheads="1"/>
            </p:cNvSpPr>
            <p:nvPr/>
          </p:nvSpPr>
          <p:spPr bwMode="auto">
            <a:xfrm>
              <a:off x="2324" y="2737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29" name="Text Box 28"/>
            <p:cNvSpPr txBox="1">
              <a:spLocks noChangeArrowheads="1"/>
            </p:cNvSpPr>
            <p:nvPr/>
          </p:nvSpPr>
          <p:spPr bwMode="auto">
            <a:xfrm>
              <a:off x="2516" y="3407"/>
              <a:ext cx="299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/>
                <a:t>o</a:t>
              </a:r>
            </a:p>
          </p:txBody>
        </p:sp>
        <p:sp>
          <p:nvSpPr>
            <p:cNvPr id="30" name="Line 29"/>
            <p:cNvSpPr>
              <a:spLocks noChangeShapeType="1"/>
            </p:cNvSpPr>
            <p:nvPr/>
          </p:nvSpPr>
          <p:spPr bwMode="auto">
            <a:xfrm flipH="1" flipV="1">
              <a:off x="1794" y="2448"/>
              <a:ext cx="144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1" name="Line 30"/>
            <p:cNvSpPr>
              <a:spLocks noChangeShapeType="1"/>
            </p:cNvSpPr>
            <p:nvPr/>
          </p:nvSpPr>
          <p:spPr bwMode="auto">
            <a:xfrm>
              <a:off x="1680" y="2864"/>
              <a:ext cx="144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432994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9144000" cy="838200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dirty="0"/>
              <a:t>Linear Classifier: An Example</a:t>
            </a:r>
            <a:endParaRPr lang="en-US" altLang="en-US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 txBox="1">
                <a:spLocks noChangeArrowheads="1"/>
              </p:cNvSpPr>
              <p:nvPr/>
            </p:nvSpPr>
            <p:spPr>
              <a:xfrm>
                <a:off x="512009" y="1064412"/>
                <a:ext cx="9545064" cy="5453561"/>
              </a:xfrm>
              <a:prstGeom prst="rect">
                <a:avLst/>
              </a:prstGeom>
              <a:noFill/>
            </p:spPr>
            <p:txBody>
              <a:bodyPr vert="horz" lIns="92075" tIns="46038" rIns="92075" bIns="46038" rtlCol="0">
                <a:noAutofit/>
              </a:bodyPr>
              <a:lstStyle>
                <a:lvl1pPr marL="341305" indent="-341305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00CC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73074" indent="-373053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BD582C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84179" indent="-300023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808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2791" indent="-290506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FF000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142971" indent="-274632" algn="l" defTabSz="914354" rtl="0" eaLnBrk="1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7030A0"/>
                  </a:buClr>
                  <a:buSzPct val="80000"/>
                  <a:buFont typeface="Wingdings" panose="05000000000000000000" pitchFamily="2" charset="2"/>
                  <a:buChar char="q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09994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29993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499925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699916" indent="-228589" algn="l" defTabSz="914354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5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/>
                  <a:t>A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toy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rule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to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determine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whether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faculty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member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has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tenure</a:t>
                </a:r>
                <a:endParaRPr lang="en-US" altLang="en-US" dirty="0"/>
              </a:p>
              <a:p>
                <a:pPr lvl="1"/>
                <a:r>
                  <a:rPr lang="en-US" altLang="en-US" dirty="0"/>
                  <a:t>Year &gt;= 6 or Title = “Professor”  </a:t>
                </a:r>
                <a:r>
                  <a:rPr lang="en-US" altLang="en-US" dirty="0">
                    <a:sym typeface="Wingdings"/>
                  </a:rPr>
                  <a:t> Tenure</a:t>
                </a:r>
              </a:p>
              <a:p>
                <a:r>
                  <a:rPr lang="en-US" altLang="zh-CN" dirty="0">
                    <a:sym typeface="Wingdings"/>
                  </a:rPr>
                  <a:t>How</a:t>
                </a:r>
                <a:r>
                  <a:rPr lang="zh-CN" altLang="en-US" dirty="0">
                    <a:sym typeface="Wingdings"/>
                  </a:rPr>
                  <a:t> </a:t>
                </a:r>
                <a:r>
                  <a:rPr lang="en-US" altLang="zh-CN" dirty="0">
                    <a:sym typeface="Wingdings"/>
                  </a:rPr>
                  <a:t>to</a:t>
                </a:r>
                <a:r>
                  <a:rPr lang="zh-CN" altLang="en-US" dirty="0">
                    <a:sym typeface="Wingdings"/>
                  </a:rPr>
                  <a:t> </a:t>
                </a:r>
                <a:r>
                  <a:rPr lang="en-US" altLang="zh-CN" dirty="0">
                    <a:sym typeface="Wingdings"/>
                  </a:rPr>
                  <a:t>express</a:t>
                </a:r>
                <a:r>
                  <a:rPr lang="zh-CN" altLang="en-US" dirty="0">
                    <a:sym typeface="Wingdings"/>
                  </a:rPr>
                  <a:t> </a:t>
                </a:r>
                <a:r>
                  <a:rPr lang="en-US" altLang="zh-CN" dirty="0">
                    <a:sym typeface="Wingdings"/>
                  </a:rPr>
                  <a:t>the</a:t>
                </a:r>
                <a:r>
                  <a:rPr lang="zh-CN" altLang="en-US" dirty="0">
                    <a:sym typeface="Wingdings"/>
                  </a:rPr>
                  <a:t> </a:t>
                </a:r>
                <a:r>
                  <a:rPr lang="en-US" altLang="zh-CN" dirty="0">
                    <a:sym typeface="Wingdings"/>
                  </a:rPr>
                  <a:t>rule</a:t>
                </a:r>
                <a:r>
                  <a:rPr lang="zh-CN" altLang="en-US" dirty="0">
                    <a:sym typeface="Wingdings"/>
                  </a:rPr>
                  <a:t> </a:t>
                </a:r>
                <a:r>
                  <a:rPr lang="en-US" altLang="zh-CN" dirty="0">
                    <a:sym typeface="Wingdings"/>
                  </a:rPr>
                  <a:t>as</a:t>
                </a:r>
                <a:r>
                  <a:rPr lang="zh-CN" altLang="en-US" dirty="0">
                    <a:sym typeface="Wingdings"/>
                  </a:rPr>
                  <a:t> </a:t>
                </a:r>
                <a:r>
                  <a:rPr lang="en-US" altLang="zh-CN" dirty="0">
                    <a:sym typeface="Wingdings"/>
                  </a:rPr>
                  <a:t>a</a:t>
                </a:r>
                <a:r>
                  <a:rPr lang="zh-CN" altLang="en-US" dirty="0">
                    <a:sym typeface="Wingdings"/>
                  </a:rPr>
                  <a:t> </a:t>
                </a:r>
                <a:r>
                  <a:rPr lang="en-US" altLang="zh-CN" dirty="0">
                    <a:sym typeface="Wingdings"/>
                  </a:rPr>
                  <a:t>linear</a:t>
                </a:r>
                <a:r>
                  <a:rPr lang="zh-CN" altLang="en-US" dirty="0">
                    <a:sym typeface="Wingdings"/>
                  </a:rPr>
                  <a:t> </a:t>
                </a:r>
                <a:r>
                  <a:rPr lang="en-US" altLang="zh-CN" dirty="0">
                    <a:sym typeface="Wingdings"/>
                  </a:rPr>
                  <a:t>classifier?</a:t>
                </a:r>
                <a:endParaRPr lang="en-US" altLang="en-US" dirty="0">
                  <a:sym typeface="Wingdings"/>
                </a:endParaRPr>
              </a:p>
              <a:p>
                <a:r>
                  <a:rPr lang="en-US" altLang="zh-CN" dirty="0">
                    <a:sym typeface="Wingdings"/>
                  </a:rPr>
                  <a:t>Features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1" dirty="0">
                            <a:latin typeface="Cambria Math" panose="02040503050406030204" pitchFamily="18" charset="0"/>
                            <a:sym typeface="Wingdings"/>
                          </a:rPr>
                          <m:t>x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  <a:sym typeface="Wingdings"/>
                          </a:rPr>
                          <m:t>1</m:t>
                        </m:r>
                      </m:sub>
                    </m:sSub>
                    <m:r>
                      <a:rPr lang="en-US" altLang="zh-CN" i="1" dirty="0">
                        <a:latin typeface="Cambria Math" panose="02040503050406030204" pitchFamily="18" charset="0"/>
                        <a:sym typeface="Wingdings"/>
                      </a:rPr>
                      <m:t>(</m:t>
                    </m:r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  <a:sym typeface="Wingdings"/>
                          </a:rPr>
                          <m:t>1</m:t>
                        </m:r>
                      </m:sub>
                    </m:sSub>
                    <m:r>
                      <a:rPr lang="en-US" altLang="zh-CN" i="1" dirty="0">
                        <a:latin typeface="Cambria Math" panose="02040503050406030204" pitchFamily="18" charset="0"/>
                        <a:sym typeface="Wingdings"/>
                      </a:rPr>
                      <m:t>≥0)</m:t>
                    </m:r>
                  </m:oMath>
                </a14:m>
                <a:r>
                  <a:rPr lang="zh-CN" altLang="en-US" dirty="0">
                    <a:sym typeface="Wingdings"/>
                  </a:rPr>
                  <a:t> </a:t>
                </a:r>
                <a:r>
                  <a:rPr lang="en-US" altLang="zh-CN" dirty="0">
                    <a:sym typeface="Wingdings"/>
                  </a:rPr>
                  <a:t>is an integer denoting the year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i="1" dirty="0">
                            <a:latin typeface="Cambria Math" panose="02040503050406030204" pitchFamily="18" charset="0"/>
                            <a:sym typeface="Wingdings"/>
                          </a:rPr>
                          <m:t>x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  <a:sym typeface="Wingdings"/>
                          </a:rPr>
                          <m:t>2</m:t>
                        </m:r>
                      </m:sub>
                    </m:sSub>
                  </m:oMath>
                </a14:m>
                <a:r>
                  <a:rPr lang="zh-CN" altLang="en-US" dirty="0">
                    <a:sym typeface="Wingdings"/>
                  </a:rPr>
                  <a:t> </a:t>
                </a:r>
                <a:r>
                  <a:rPr lang="en-US" altLang="zh-CN" dirty="0">
                    <a:sym typeface="Wingdings"/>
                  </a:rPr>
                  <a:t>is a Boolean denoting whether the title is “Professor”</a:t>
                </a:r>
              </a:p>
              <a:p>
                <a:r>
                  <a:rPr lang="en-US" altLang="zh-CN" dirty="0">
                    <a:sym typeface="Wingdings"/>
                  </a:rPr>
                  <a:t>A feasible linear classifier: </a:t>
                </a:r>
                <a14:m>
                  <m:oMath xmlns:m="http://schemas.openxmlformats.org/officeDocument/2006/math"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𝑓</m:t>
                    </m:r>
                    <m:d>
                      <m:dPr>
                        <m:ctrlP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</m:d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=</m:t>
                    </m:r>
                    <m:d>
                      <m:dPr>
                        <m:ctrlP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i="1">
                                <a:latin typeface="Cambria Math" panose="02040503050406030204" pitchFamily="18" charset="0"/>
                                <a:sym typeface="Wingdings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latin typeface="Cambria Math" panose="02040503050406030204" pitchFamily="18" charset="0"/>
                                <a:sym typeface="Wingdings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en-US" i="1">
                                <a:latin typeface="Cambria Math" panose="02040503050406030204" pitchFamily="18" charset="0"/>
                                <a:sym typeface="Wingdings"/>
                              </a:rPr>
                              <m:t>1</m:t>
                            </m:r>
                          </m:sub>
                        </m:sSub>
                        <m: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  <m:t>−5</m:t>
                        </m:r>
                      </m:e>
                    </m:d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+6⋅</m:t>
                    </m:r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𝑥</m:t>
                    </m:r>
                    <m:r>
                      <a:rPr lang="en-US" altLang="en-US" i="1" baseline="-25000">
                        <a:latin typeface="Cambria Math" panose="02040503050406030204" pitchFamily="18" charset="0"/>
                        <a:sym typeface="Wingdings"/>
                      </a:rPr>
                      <m:t>2</m:t>
                    </m:r>
                  </m:oMath>
                </a14:m>
                <a:endParaRPr lang="en-US" altLang="en-US" baseline="-25000" dirty="0">
                  <a:sym typeface="Wingdings"/>
                </a:endParaRPr>
              </a:p>
              <a:p>
                <a:pPr lvl="1"/>
                <a:r>
                  <a:rPr lang="en-US" altLang="en-US" dirty="0">
                    <a:sym typeface="Wingdings"/>
                  </a:rPr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  <m:sub>
                        <m: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en-US" dirty="0">
                    <a:sym typeface="Wingdings"/>
                  </a:rPr>
                  <a:t> is True, because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  <m:sub>
                        <m: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  <m:t>1</m:t>
                        </m:r>
                      </m:sub>
                    </m:sSub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≥0</m:t>
                    </m:r>
                  </m:oMath>
                </a14:m>
                <a:r>
                  <a:rPr lang="en-US" altLang="en-US" dirty="0">
                    <a:sym typeface="Wingdings"/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𝑓</m:t>
                    </m:r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(</m:t>
                    </m:r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𝑥</m:t>
                    </m:r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)</m:t>
                    </m:r>
                  </m:oMath>
                </a14:m>
                <a:r>
                  <a:rPr lang="en-US" altLang="en-US" dirty="0">
                    <a:sym typeface="Wingdings"/>
                  </a:rPr>
                  <a:t> is always greater than 0</a:t>
                </a:r>
              </a:p>
              <a:p>
                <a:pPr lvl="1"/>
                <a:r>
                  <a:rPr lang="en-US" altLang="en-US" dirty="0">
                    <a:sym typeface="Wingdings"/>
                  </a:rPr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Pr>
                      <m:e>
                        <m: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  <m:sub>
                        <m: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en-US" dirty="0">
                    <a:sym typeface="Wingdings"/>
                  </a:rPr>
                  <a:t> is False, because </a:t>
                </a:r>
                <a14:m>
                  <m:oMath xmlns:m="http://schemas.openxmlformats.org/officeDocument/2006/math"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𝑓</m:t>
                    </m:r>
                    <m:d>
                      <m:dPr>
                        <m:ctrlP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</m:d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&gt;0</m:t>
                    </m:r>
                  </m:oMath>
                </a14:m>
                <a:r>
                  <a:rPr lang="en-US" altLang="en-US" dirty="0">
                    <a:sym typeface="Wingdings"/>
                  </a:rPr>
                  <a:t> 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dirty="0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bPr>
                      <m:e>
                        <m:r>
                          <a:rPr lang="en-US" altLang="en-US" i="1" dirty="0"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  <m:sub>
                        <m:r>
                          <a:rPr lang="en-US" altLang="en-US" i="1" dirty="0">
                            <a:latin typeface="Cambria Math" panose="02040503050406030204" pitchFamily="18" charset="0"/>
                            <a:sym typeface="Wingdings"/>
                          </a:rPr>
                          <m:t>1</m:t>
                        </m:r>
                      </m:sub>
                    </m:sSub>
                    <m:r>
                      <a:rPr lang="en-US" altLang="en-US" i="1" dirty="0">
                        <a:latin typeface="Cambria Math" panose="02040503050406030204" pitchFamily="18" charset="0"/>
                        <a:sym typeface="Wingdings"/>
                      </a:rPr>
                      <m:t>≥6</m:t>
                    </m:r>
                  </m:oMath>
                </a14:m>
                <a:endParaRPr lang="en-US" altLang="en-US" dirty="0">
                  <a:sym typeface="Wingdings"/>
                </a:endParaRPr>
              </a:p>
              <a:p>
                <a:r>
                  <a:rPr lang="en-US" altLang="en-US" dirty="0">
                    <a:sym typeface="Wingdings"/>
                  </a:rPr>
                  <a:t>There are many more </a:t>
                </a:r>
                <a:r>
                  <a:rPr lang="en-US" altLang="zh-CN" dirty="0">
                    <a:sym typeface="Wingdings"/>
                  </a:rPr>
                  <a:t>feasible classifiers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𝑓</m:t>
                    </m:r>
                    <m:d>
                      <m:dPr>
                        <m:ctrlP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</m:d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=</m:t>
                    </m:r>
                    <m:d>
                      <m:dPr>
                        <m:ctrlP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i="1">
                                <a:latin typeface="Cambria Math" panose="02040503050406030204" pitchFamily="18" charset="0"/>
                                <a:sym typeface="Wingdings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latin typeface="Cambria Math" panose="02040503050406030204" pitchFamily="18" charset="0"/>
                                <a:sym typeface="Wingdings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en-US" i="1">
                                <a:latin typeface="Cambria Math" panose="02040503050406030204" pitchFamily="18" charset="0"/>
                                <a:sym typeface="Wingdings"/>
                              </a:rPr>
                              <m:t>1</m:t>
                            </m:r>
                          </m:sub>
                        </m:sSub>
                        <m: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  <m:t>−5.5</m:t>
                        </m:r>
                      </m:e>
                    </m:d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+6⋅</m:t>
                    </m:r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𝑥</m:t>
                    </m:r>
                    <m:r>
                      <a:rPr lang="en-US" altLang="en-US" i="1" baseline="-25000">
                        <a:latin typeface="Cambria Math" panose="02040503050406030204" pitchFamily="18" charset="0"/>
                        <a:sym typeface="Wingdings"/>
                      </a:rPr>
                      <m:t>2</m:t>
                    </m:r>
                  </m:oMath>
                </a14:m>
                <a:endParaRPr lang="en-US" altLang="en-US" i="1" baseline="-25000" dirty="0">
                  <a:sym typeface="Wingdings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𝑓</m:t>
                    </m:r>
                    <m:d>
                      <m:dPr>
                        <m:ctrlP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  <m:t>𝑥</m:t>
                        </m:r>
                      </m:e>
                    </m:d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=2⋅</m:t>
                    </m:r>
                    <m:d>
                      <m:dPr>
                        <m:ctrlP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en-US" i="1">
                                <a:latin typeface="Cambria Math" panose="02040503050406030204" pitchFamily="18" charset="0"/>
                                <a:sym typeface="Wingdings"/>
                              </a:rPr>
                            </m:ctrlPr>
                          </m:sSubPr>
                          <m:e>
                            <m:r>
                              <a:rPr lang="en-US" altLang="en-US" i="1">
                                <a:latin typeface="Cambria Math" panose="02040503050406030204" pitchFamily="18" charset="0"/>
                                <a:sym typeface="Wingdings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en-US" i="1">
                                <a:latin typeface="Cambria Math" panose="02040503050406030204" pitchFamily="18" charset="0"/>
                                <a:sym typeface="Wingdings"/>
                              </a:rPr>
                              <m:t>1</m:t>
                            </m:r>
                          </m:sub>
                        </m:sSub>
                        <m:r>
                          <a:rPr lang="en-US" altLang="en-US" i="1">
                            <a:latin typeface="Cambria Math" panose="02040503050406030204" pitchFamily="18" charset="0"/>
                            <a:sym typeface="Wingdings"/>
                          </a:rPr>
                          <m:t>−5</m:t>
                        </m:r>
                      </m:e>
                    </m:d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+11⋅</m:t>
                    </m:r>
                    <m:r>
                      <a:rPr lang="en-US" altLang="en-US" i="1">
                        <a:latin typeface="Cambria Math" panose="02040503050406030204" pitchFamily="18" charset="0"/>
                        <a:sym typeface="Wingdings"/>
                      </a:rPr>
                      <m:t>𝑥</m:t>
                    </m:r>
                    <m:r>
                      <a:rPr lang="en-US" altLang="en-US" i="1" baseline="-25000">
                        <a:latin typeface="Cambria Math" panose="02040503050406030204" pitchFamily="18" charset="0"/>
                        <a:sym typeface="Wingdings"/>
                      </a:rPr>
                      <m:t>2</m:t>
                    </m:r>
                  </m:oMath>
                </a14:m>
                <a:endParaRPr lang="en-US" altLang="en-US" baseline="-25000" dirty="0">
                  <a:sym typeface="Wingdings"/>
                </a:endParaRPr>
              </a:p>
              <a:p>
                <a:pPr lvl="1"/>
                <a:r>
                  <a:rPr lang="is-IS" altLang="zh-CN" dirty="0">
                    <a:sym typeface="Wingdings"/>
                  </a:rPr>
                  <a:t>…...</a:t>
                </a:r>
                <a:endParaRPr lang="en-US" altLang="zh-CN" dirty="0">
                  <a:sym typeface="Wingdings"/>
                </a:endParaRPr>
              </a:p>
            </p:txBody>
          </p:sp>
        </mc:Choice>
        <mc:Fallback xmlns="">
          <p:sp>
            <p:nvSpPr>
              <p:cNvPr id="4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009" y="1064412"/>
                <a:ext cx="9545064" cy="5453561"/>
              </a:xfrm>
              <a:prstGeom prst="rect">
                <a:avLst/>
              </a:prstGeom>
              <a:blipFill>
                <a:blip r:embed="rId3"/>
                <a:stretch>
                  <a:fillRect l="-447" t="-895" b="-7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1695044"/>
      </p:ext>
    </p:extLst>
  </p:cSld>
  <p:clrMapOvr>
    <a:masterClrMapping/>
  </p:clrMapOvr>
  <p:transition>
    <p:zo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Key Question: Which Line Is Better?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983" y="1219200"/>
            <a:ext cx="6253017" cy="5384800"/>
          </a:xfrm>
        </p:spPr>
        <p:txBody>
          <a:bodyPr/>
          <a:lstStyle/>
          <a:p>
            <a:r>
              <a:rPr lang="en-US" sz="2400" dirty="0"/>
              <a:t>There might be many feasible linear functions</a:t>
            </a:r>
          </a:p>
          <a:p>
            <a:pPr lvl="1"/>
            <a:r>
              <a:rPr lang="en-US" sz="2400" dirty="0"/>
              <a:t>Both H1 and H2 will work</a:t>
            </a:r>
          </a:p>
          <a:p>
            <a:r>
              <a:rPr lang="en-US" sz="2400" dirty="0"/>
              <a:t>Which one is better?</a:t>
            </a:r>
          </a:p>
          <a:p>
            <a:pPr lvl="1"/>
            <a:r>
              <a:rPr lang="en-US" sz="2400" dirty="0"/>
              <a:t>H2 looks “better” in the sense that it is also furthest from both groups</a:t>
            </a:r>
          </a:p>
          <a:p>
            <a:pPr lvl="1"/>
            <a:r>
              <a:rPr lang="en-US" sz="2400" dirty="0"/>
              <a:t>We will introduce more in the SVM section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0" y="1412929"/>
            <a:ext cx="5588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2050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Logistic Regression: General Ideas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5106" y="1219200"/>
                <a:ext cx="7584142" cy="3164541"/>
              </a:xfrm>
            </p:spPr>
            <p:txBody>
              <a:bodyPr/>
              <a:lstStyle/>
              <a:p>
                <a:r>
                  <a:rPr lang="en-US" sz="2400" dirty="0"/>
                  <a:t>Key Idea: Turns linear predictions into probabilities</a:t>
                </a:r>
              </a:p>
              <a:p>
                <a:r>
                  <a:rPr lang="en-US" sz="2400" dirty="0"/>
                  <a:t>Sigmoid function: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p>
                        </m:sSup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endParaRPr lang="en-US" sz="2400" dirty="0"/>
              </a:p>
              <a:p>
                <a:pPr lvl="1"/>
                <a:r>
                  <a:rPr lang="en-US" sz="2400" dirty="0"/>
                  <a:t>Projects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(−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∞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, +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∞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to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/>
              </a:p>
              <a:p>
                <a:r>
                  <a:rPr lang="en-US" sz="2400" dirty="0"/>
                  <a:t>Compare to linear probability model</a:t>
                </a:r>
              </a:p>
              <a:p>
                <a:pPr lvl="1"/>
                <a:r>
                  <a:rPr lang="en-US" sz="2400" dirty="0"/>
                  <a:t>More smooth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5106" y="1219200"/>
                <a:ext cx="7584142" cy="3164541"/>
              </a:xfrm>
              <a:blipFill rotWithShape="0">
                <a:blip r:embed="rId2"/>
                <a:stretch>
                  <a:fillRect l="-643" t="-15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0316" y="2559050"/>
            <a:ext cx="4064000" cy="27051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6475445" y="1931437"/>
            <a:ext cx="4408871" cy="4086808"/>
          </a:xfrm>
          <a:prstGeom prst="line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671508" y="5223352"/>
            <a:ext cx="2423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Linear Probability Model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0316" y="2786529"/>
            <a:ext cx="2745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Logistic Regression Model</a:t>
            </a:r>
          </a:p>
        </p:txBody>
      </p:sp>
    </p:spTree>
    <p:extLst>
      <p:ext uri="{BB962C8B-B14F-4D97-AF65-F5344CB8AC3E}">
        <p14:creationId xmlns:p14="http://schemas.microsoft.com/office/powerpoint/2010/main" val="13626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561975" y="104775"/>
            <a:ext cx="10991850" cy="885825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sz="4000" dirty="0"/>
              <a:t>Supervised vs. Unsupervised Learning (2)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1975" y="1182377"/>
            <a:ext cx="10848975" cy="2248980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en-US" sz="2400" dirty="0">
                <a:solidFill>
                  <a:srgbClr val="F83F24"/>
                </a:solidFill>
              </a:rPr>
              <a:t>Unsupervised learning</a:t>
            </a:r>
            <a:r>
              <a:rPr lang="en-US" altLang="en-US" sz="2400" dirty="0"/>
              <a:t> </a:t>
            </a:r>
            <a:r>
              <a:rPr lang="en-US" altLang="en-US" sz="2400" dirty="0">
                <a:solidFill>
                  <a:srgbClr val="FF3300"/>
                </a:solidFill>
              </a:rPr>
              <a:t>(clustering)</a:t>
            </a:r>
          </a:p>
          <a:p>
            <a:pPr lvl="1" eaLnBrk="1" hangingPunct="1">
              <a:lnSpc>
                <a:spcPct val="130000"/>
              </a:lnSpc>
            </a:pPr>
            <a:r>
              <a:rPr lang="en-US" altLang="en-US" sz="2400" dirty="0"/>
              <a:t>The class labels of training data are unknown</a:t>
            </a:r>
          </a:p>
          <a:p>
            <a:pPr lvl="1">
              <a:lnSpc>
                <a:spcPct val="130000"/>
              </a:lnSpc>
            </a:pPr>
            <a:r>
              <a:rPr lang="en-US" altLang="en-US" sz="2400" dirty="0"/>
              <a:t>Given a set of observations or measurements, establish the possible existence of classes or clusters in the data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016" y="3483979"/>
            <a:ext cx="4411884" cy="31863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6084" y="2860340"/>
            <a:ext cx="3556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93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Logistic Regression: An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Suppose we only consider the year as feature</a:t>
            </a:r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51" name="Group 50"/>
          <p:cNvGrpSpPr/>
          <p:nvPr/>
        </p:nvGrpSpPr>
        <p:grpSpPr>
          <a:xfrm>
            <a:off x="2554545" y="2827176"/>
            <a:ext cx="6962842" cy="3128172"/>
            <a:chOff x="2071396" y="2341984"/>
            <a:chExt cx="6962842" cy="3128172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3782654" y="2341984"/>
              <a:ext cx="0" cy="305082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V="1">
              <a:off x="3504748" y="5016192"/>
              <a:ext cx="4808828" cy="4492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Multiply 6"/>
            <p:cNvSpPr/>
            <p:nvPr/>
          </p:nvSpPr>
          <p:spPr>
            <a:xfrm>
              <a:off x="3825449" y="4713561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Multiply 7"/>
            <p:cNvSpPr/>
            <p:nvPr/>
          </p:nvSpPr>
          <p:spPr>
            <a:xfrm>
              <a:off x="4721928" y="4716386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Multiply 8"/>
            <p:cNvSpPr/>
            <p:nvPr/>
          </p:nvSpPr>
          <p:spPr>
            <a:xfrm>
              <a:off x="5091731" y="4709090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Multiply 9"/>
            <p:cNvSpPr/>
            <p:nvPr/>
          </p:nvSpPr>
          <p:spPr>
            <a:xfrm>
              <a:off x="4195252" y="4709090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6113540" y="2528173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715932" y="2528173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522023" y="2530958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4769099" y="2528173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418107" y="4846295"/>
              <a:ext cx="616131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year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583908" y="5085435"/>
              <a:ext cx="30809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5681319" y="2528173"/>
              <a:ext cx="0" cy="2510482"/>
            </a:xfrm>
            <a:prstGeom prst="line">
              <a:avLst/>
            </a:prstGeom>
            <a:ln w="3810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7072620" y="2528173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7807384" y="2532093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2071396" y="2519265"/>
              <a:ext cx="6662057" cy="2463282"/>
            </a:xfrm>
            <a:custGeom>
              <a:avLst/>
              <a:gdLst>
                <a:gd name="connsiteX0" fmla="*/ 0 w 6662057"/>
                <a:gd name="connsiteY0" fmla="*/ 2463282 h 2463282"/>
                <a:gd name="connsiteX1" fmla="*/ 2939143 w 6662057"/>
                <a:gd name="connsiteY1" fmla="*/ 2080727 h 2463282"/>
                <a:gd name="connsiteX2" fmla="*/ 4282751 w 6662057"/>
                <a:gd name="connsiteY2" fmla="*/ 363894 h 2463282"/>
                <a:gd name="connsiteX3" fmla="*/ 6662057 w 6662057"/>
                <a:gd name="connsiteY3" fmla="*/ 0 h 2463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62057" h="2463282">
                  <a:moveTo>
                    <a:pt x="0" y="2463282"/>
                  </a:moveTo>
                  <a:cubicBezTo>
                    <a:pt x="1112675" y="2446953"/>
                    <a:pt x="2225351" y="2430625"/>
                    <a:pt x="2939143" y="2080727"/>
                  </a:cubicBezTo>
                  <a:cubicBezTo>
                    <a:pt x="3652935" y="1730829"/>
                    <a:pt x="3662265" y="710682"/>
                    <a:pt x="4282751" y="363894"/>
                  </a:cubicBezTo>
                  <a:cubicBezTo>
                    <a:pt x="4903237" y="17106"/>
                    <a:pt x="5782647" y="8553"/>
                    <a:pt x="6662057" y="0"/>
                  </a:cubicBezTo>
                </a:path>
              </a:pathLst>
            </a:cu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475036" y="2463559"/>
              <a:ext cx="1317155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 (Tenured)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91379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Logistic Regression: Maximum Likelihood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/>
                  <a:t>The prediction function to learn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endChr m:val="|"/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=1 </m:t>
                        </m:r>
                      </m:e>
                    </m:d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 dirty="0">
                        <a:latin typeface="Cambria Math" charset="0"/>
                      </a:rPr>
                      <m:t>𝑥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i="1" dirty="0">
                        <a:latin typeface="Cambria Math" charset="0"/>
                      </a:rPr>
                      <m:t>) = </m:t>
                    </m:r>
                    <m:r>
                      <a:rPr lang="en-US" sz="2400" i="1" dirty="0">
                        <a:latin typeface="Cambria Math" charset="0"/>
                      </a:rPr>
                      <m:t>𝑆</m:t>
                    </m:r>
                    <m:d>
                      <m:d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sSub>
                              <m:sSubPr>
                                <m:ctrlP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b="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e>
                    </m:d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𝒘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are the parameters</a:t>
                </a:r>
              </a:p>
              <a:p>
                <a:r>
                  <a:rPr lang="en-US" sz="2400" dirty="0"/>
                  <a:t>Maximum Likelihood</a:t>
                </a:r>
              </a:p>
              <a:p>
                <a:pPr lvl="1"/>
                <a:r>
                  <a:rPr lang="en-US" sz="2400" dirty="0"/>
                  <a:t>Log likelihood:</a:t>
                </a:r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marL="622284" lvl="3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func>
                        <m:func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sz="2400" b="1" i="1" dirty="0"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</m:d>
                        </m:e>
                      </m:func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  <m:e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b>
                                    <m:sSubPr>
                                      <m:ctrlPr>
                                        <a:rPr lang="en-US" sz="24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 dirty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400" i="1" dirty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</a:rPr>
                                    <m:t>;</m:t>
                                  </m:r>
                                  <m:r>
                                    <a:rPr lang="en-US" sz="2400" b="1" i="1" dirty="0">
                                      <a:latin typeface="Cambria Math" panose="02040503050406030204" pitchFamily="18" charset="0"/>
                                    </a:rPr>
                                    <m:t>𝒘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/>
              </a:p>
              <a:p>
                <a:r>
                  <a:rPr lang="en-US" sz="2400" dirty="0"/>
                  <a:t>There’s no close form solution</a:t>
                </a:r>
              </a:p>
              <a:p>
                <a:pPr lvl="1"/>
                <a:r>
                  <a:rPr lang="en-US" sz="2400" dirty="0"/>
                  <a:t>Gradient Descent</a:t>
                </a:r>
              </a:p>
              <a:p>
                <a:pPr lvl="1"/>
                <a:r>
                  <a:rPr lang="en-US" sz="2400" dirty="0"/>
                  <a:t>Update w based on training data</a:t>
                </a:r>
              </a:p>
              <a:p>
                <a:pPr lvl="2"/>
                <a:r>
                  <a:rPr lang="en-US" sz="2400" dirty="0"/>
                  <a:t>Chain-rule for the gradient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428" t="-29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64224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171" y="3819636"/>
            <a:ext cx="4702628" cy="292608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Gradient</a:t>
            </a:r>
            <a:r>
              <a:rPr kumimoji="1" lang="zh-CN" altLang="en-US" dirty="0"/>
              <a:t> </a:t>
            </a:r>
            <a:r>
              <a:rPr kumimoji="1" lang="en-US" altLang="zh-CN" dirty="0"/>
              <a:t>Descent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36493" y="1219200"/>
            <a:ext cx="10497671" cy="5384800"/>
          </a:xfrm>
        </p:spPr>
        <p:txBody>
          <a:bodyPr/>
          <a:lstStyle/>
          <a:p>
            <a:r>
              <a:rPr lang="en-US" altLang="zh-CN" sz="2400" dirty="0"/>
              <a:t>Gradient</a:t>
            </a:r>
            <a:r>
              <a:rPr lang="zh-CN" altLang="en-US" sz="2400" dirty="0"/>
              <a:t> </a:t>
            </a:r>
            <a:r>
              <a:rPr lang="en-US" altLang="zh-CN" sz="2400" dirty="0"/>
              <a:t>Descent</a:t>
            </a:r>
            <a:r>
              <a:rPr lang="zh-CN" altLang="en-US" sz="2400" dirty="0"/>
              <a:t> </a:t>
            </a:r>
            <a:r>
              <a:rPr lang="en-US" altLang="zh-CN" sz="2400" dirty="0"/>
              <a:t>is</a:t>
            </a:r>
            <a:r>
              <a:rPr lang="zh-CN" altLang="en-US" sz="2400" dirty="0"/>
              <a:t> </a:t>
            </a:r>
            <a:r>
              <a:rPr lang="en-US" altLang="zh-CN" sz="2400" dirty="0"/>
              <a:t>an</a:t>
            </a:r>
            <a:r>
              <a:rPr lang="zh-CN" altLang="en-US" sz="2400" dirty="0"/>
              <a:t> </a:t>
            </a:r>
            <a:r>
              <a:rPr lang="en-US" altLang="zh-CN" sz="2400" dirty="0"/>
              <a:t>iterative</a:t>
            </a:r>
            <a:r>
              <a:rPr lang="zh-CN" altLang="en-US" sz="2400" dirty="0"/>
              <a:t> </a:t>
            </a:r>
            <a:r>
              <a:rPr lang="en-US" altLang="zh-CN" sz="2400" dirty="0"/>
              <a:t>optimization</a:t>
            </a:r>
            <a:r>
              <a:rPr lang="zh-CN" altLang="en-US" sz="2400" dirty="0"/>
              <a:t> </a:t>
            </a:r>
            <a:r>
              <a:rPr lang="en-US" altLang="zh-CN" sz="2400" dirty="0"/>
              <a:t>algorithm for finding the minimum of a function</a:t>
            </a:r>
            <a:r>
              <a:rPr lang="zh-CN" altLang="en-US" sz="2400" dirty="0"/>
              <a:t> </a:t>
            </a:r>
            <a:r>
              <a:rPr lang="en-US" altLang="zh-CN" sz="2400" dirty="0"/>
              <a:t>(e.g.,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negative</a:t>
            </a:r>
            <a:r>
              <a:rPr lang="zh-CN" altLang="en-US" sz="2400" dirty="0"/>
              <a:t> </a:t>
            </a:r>
            <a:r>
              <a:rPr lang="en-US" altLang="zh-CN" sz="2400" dirty="0"/>
              <a:t>log</a:t>
            </a:r>
            <a:r>
              <a:rPr lang="zh-CN" altLang="en-US" sz="2400" dirty="0"/>
              <a:t> </a:t>
            </a:r>
            <a:r>
              <a:rPr lang="en-US" altLang="zh-CN" sz="2400" dirty="0"/>
              <a:t>likelihood)</a:t>
            </a:r>
          </a:p>
          <a:p>
            <a:r>
              <a:rPr lang="en-US" altLang="zh-CN" sz="2400" dirty="0"/>
              <a:t>For</a:t>
            </a:r>
            <a:r>
              <a:rPr lang="zh-CN" altLang="en-US" sz="2400" dirty="0"/>
              <a:t> </a:t>
            </a:r>
            <a:r>
              <a:rPr lang="en-US" altLang="zh-CN" sz="2400" dirty="0"/>
              <a:t>a</a:t>
            </a:r>
            <a:r>
              <a:rPr lang="zh-CN" altLang="en-US" sz="2400" dirty="0"/>
              <a:t> </a:t>
            </a:r>
            <a:r>
              <a:rPr lang="en-US" altLang="zh-CN" sz="2400" dirty="0"/>
              <a:t>function</a:t>
            </a:r>
            <a:r>
              <a:rPr lang="zh-CN" altLang="en-US" sz="2400" dirty="0"/>
              <a:t> </a:t>
            </a:r>
            <a:r>
              <a:rPr lang="en-US" altLang="zh-CN" sz="2400" dirty="0"/>
              <a:t>F(x)</a:t>
            </a:r>
            <a:r>
              <a:rPr lang="zh-CN" altLang="en-US" sz="2400" dirty="0"/>
              <a:t> </a:t>
            </a:r>
            <a:r>
              <a:rPr lang="en-US" altLang="zh-CN" sz="2400" dirty="0"/>
              <a:t>at</a:t>
            </a:r>
            <a:r>
              <a:rPr lang="zh-CN" altLang="en-US" sz="2400" dirty="0"/>
              <a:t> </a:t>
            </a:r>
            <a:r>
              <a:rPr lang="en-US" altLang="zh-CN" sz="2400" dirty="0"/>
              <a:t>a</a:t>
            </a:r>
            <a:r>
              <a:rPr lang="zh-CN" altLang="en-US" sz="2400" dirty="0"/>
              <a:t> </a:t>
            </a:r>
            <a:r>
              <a:rPr lang="en-US" altLang="zh-CN" sz="2400" dirty="0"/>
              <a:t>point</a:t>
            </a:r>
            <a:r>
              <a:rPr lang="zh-CN" altLang="en-US" sz="2400" dirty="0"/>
              <a:t> </a:t>
            </a:r>
            <a:r>
              <a:rPr lang="en-US" altLang="zh-CN" sz="2400" b="1" dirty="0"/>
              <a:t>a</a:t>
            </a:r>
            <a:r>
              <a:rPr lang="en-US" altLang="zh-CN" sz="2400" dirty="0"/>
              <a:t>,</a:t>
            </a:r>
            <a:r>
              <a:rPr lang="zh-CN" altLang="en-US" sz="2400" dirty="0"/>
              <a:t> </a:t>
            </a:r>
            <a:r>
              <a:rPr lang="en-US" altLang="zh-CN" sz="2400" dirty="0"/>
              <a:t>F(x)</a:t>
            </a:r>
            <a:r>
              <a:rPr lang="zh-CN" altLang="en-US" sz="2400" dirty="0"/>
              <a:t> </a:t>
            </a:r>
            <a:r>
              <a:rPr lang="en-US" altLang="zh-CN" sz="2400" i="1" dirty="0"/>
              <a:t>decreases</a:t>
            </a:r>
            <a:r>
              <a:rPr lang="zh-CN" altLang="en-US" sz="2400" i="1" dirty="0"/>
              <a:t> </a:t>
            </a:r>
            <a:r>
              <a:rPr lang="en-US" altLang="zh-CN" sz="2400" i="1" dirty="0"/>
              <a:t>fastest</a:t>
            </a:r>
            <a:r>
              <a:rPr lang="zh-CN" altLang="en-US" sz="2400" i="1" dirty="0"/>
              <a:t> </a:t>
            </a:r>
            <a:r>
              <a:rPr lang="en-US" altLang="zh-CN" sz="2400" dirty="0"/>
              <a:t>if</a:t>
            </a:r>
            <a:r>
              <a:rPr lang="zh-CN" altLang="en-US" sz="2400" dirty="0"/>
              <a:t> </a:t>
            </a:r>
            <a:r>
              <a:rPr lang="en-US" altLang="zh-CN" sz="2400" dirty="0"/>
              <a:t>we</a:t>
            </a:r>
            <a:r>
              <a:rPr lang="zh-CN" altLang="en-US" sz="2400" dirty="0"/>
              <a:t> </a:t>
            </a:r>
            <a:r>
              <a:rPr lang="en-US" altLang="zh-CN" sz="2400" dirty="0"/>
              <a:t>go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direction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negative</a:t>
            </a:r>
            <a:r>
              <a:rPr lang="zh-CN" altLang="en-US" sz="2400" dirty="0"/>
              <a:t> </a:t>
            </a:r>
            <a:r>
              <a:rPr lang="en-US" altLang="zh-CN" sz="2400" dirty="0"/>
              <a:t>gradient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b="1" dirty="0"/>
              <a:t>a</a:t>
            </a:r>
          </a:p>
          <a:p>
            <a:endParaRPr lang="en-US" altLang="zh-CN" sz="2400" dirty="0"/>
          </a:p>
          <a:p>
            <a:endParaRPr kumimoji="1" lang="en-US" altLang="zh-CN" sz="24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301" y="2829933"/>
            <a:ext cx="4015741" cy="84201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093169" y="5175099"/>
            <a:ext cx="3896002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When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gradient</a:t>
            </a:r>
            <a:r>
              <a:rPr lang="zh-CN" altLang="en-US" sz="2400" dirty="0"/>
              <a:t> </a:t>
            </a:r>
            <a:r>
              <a:rPr lang="en-US" altLang="zh-CN" sz="2400" dirty="0"/>
              <a:t>is</a:t>
            </a:r>
            <a:r>
              <a:rPr lang="zh-CN" altLang="en-US" sz="2400" dirty="0"/>
              <a:t> </a:t>
            </a:r>
            <a:r>
              <a:rPr lang="en-US" altLang="zh-CN" sz="2400" dirty="0"/>
              <a:t>zero,</a:t>
            </a:r>
            <a:r>
              <a:rPr lang="zh-CN" altLang="en-US" sz="2400" dirty="0"/>
              <a:t> </a:t>
            </a:r>
            <a:r>
              <a:rPr lang="en-US" altLang="zh-CN" sz="2400" dirty="0"/>
              <a:t>we</a:t>
            </a:r>
            <a:r>
              <a:rPr lang="zh-CN" altLang="en-US" sz="2400" dirty="0"/>
              <a:t> </a:t>
            </a:r>
            <a:r>
              <a:rPr lang="en-US" altLang="zh-CN" sz="2400" dirty="0"/>
              <a:t>arrive</a:t>
            </a:r>
            <a:r>
              <a:rPr lang="zh-CN" altLang="en-US" sz="2400" dirty="0"/>
              <a:t> </a:t>
            </a:r>
            <a:r>
              <a:rPr lang="en-US" altLang="zh-CN" sz="2400" dirty="0"/>
              <a:t>at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local</a:t>
            </a:r>
            <a:r>
              <a:rPr lang="zh-CN" altLang="en-US" sz="2400" dirty="0"/>
              <a:t> </a:t>
            </a:r>
            <a:r>
              <a:rPr lang="en-US" altLang="zh-CN" sz="2400" dirty="0"/>
              <a:t>minimum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2481369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Generative vs.</a:t>
            </a:r>
            <a:r>
              <a:rPr kumimoji="1" lang="zh-CN" altLang="en-US" dirty="0"/>
              <a:t> </a:t>
            </a:r>
            <a:r>
              <a:rPr kumimoji="1" lang="en-US" altLang="zh-CN" dirty="0"/>
              <a:t>Discriminative</a:t>
            </a:r>
            <a:r>
              <a:rPr kumimoji="1" lang="zh-CN" altLang="en-US" dirty="0"/>
              <a:t> </a:t>
            </a:r>
            <a:r>
              <a:rPr kumimoji="1" lang="en-US" altLang="zh-CN" dirty="0"/>
              <a:t>Classifiers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54423" y="1165411"/>
            <a:ext cx="10452848" cy="5384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kumimoji="1" lang="en-US" altLang="zh-CN" sz="2400" dirty="0"/>
              <a:t>X: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observed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variables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(features)</a:t>
            </a:r>
            <a:r>
              <a:rPr kumimoji="1" lang="zh-CN" altLang="en-US" sz="2400" dirty="0"/>
              <a:t> </a:t>
            </a:r>
            <a:endParaRPr kumimoji="1" lang="en-US" altLang="zh-CN" sz="2400" dirty="0"/>
          </a:p>
          <a:p>
            <a:pPr>
              <a:spcAft>
                <a:spcPts val="600"/>
              </a:spcAft>
            </a:pPr>
            <a:r>
              <a:rPr kumimoji="1" lang="en-US" altLang="zh-CN" sz="2400" dirty="0"/>
              <a:t>Y: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target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variables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(class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labels)</a:t>
            </a:r>
          </a:p>
          <a:p>
            <a:pPr>
              <a:spcAft>
                <a:spcPts val="600"/>
              </a:spcAft>
            </a:pPr>
            <a:r>
              <a:rPr kumimoji="1" lang="en-US" altLang="zh-CN" sz="2400" dirty="0"/>
              <a:t>A generative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classifier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models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p(Y,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X)</a:t>
            </a:r>
          </a:p>
          <a:p>
            <a:pPr lvl="2">
              <a:spcAft>
                <a:spcPts val="600"/>
              </a:spcAft>
            </a:pPr>
            <a:r>
              <a:rPr lang="en-US" sz="2400" dirty="0"/>
              <a:t>It models how the data was "generated“? "what is the likelihood this or that class generated this instance?" and pick the one with higher probability </a:t>
            </a:r>
            <a:endParaRPr kumimoji="1" lang="zh-CN" altLang="en-US" sz="2400" dirty="0"/>
          </a:p>
          <a:p>
            <a:pPr lvl="1">
              <a:spcAft>
                <a:spcPts val="600"/>
              </a:spcAft>
            </a:pPr>
            <a:r>
              <a:rPr kumimoji="1" lang="en-US" altLang="zh-CN" sz="2400" dirty="0"/>
              <a:t>Naïve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Bayes</a:t>
            </a:r>
            <a:r>
              <a:rPr kumimoji="1" lang="zh-CN" altLang="en-US" sz="2400" dirty="0"/>
              <a:t> </a:t>
            </a:r>
            <a:endParaRPr kumimoji="1" lang="en-US" altLang="zh-CN" sz="2400" dirty="0"/>
          </a:p>
          <a:p>
            <a:pPr lvl="1">
              <a:spcAft>
                <a:spcPts val="600"/>
              </a:spcAft>
            </a:pPr>
            <a:r>
              <a:rPr kumimoji="1" lang="en-US" altLang="zh-CN" sz="2400" dirty="0"/>
              <a:t>Bayesian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Networks</a:t>
            </a:r>
            <a:r>
              <a:rPr kumimoji="1" lang="zh-CN" altLang="en-US" sz="2400" dirty="0"/>
              <a:t> </a:t>
            </a:r>
            <a:endParaRPr kumimoji="1" lang="en-US" altLang="zh-CN" sz="2400" dirty="0"/>
          </a:p>
          <a:p>
            <a:pPr>
              <a:spcAft>
                <a:spcPts val="600"/>
              </a:spcAft>
            </a:pPr>
            <a:r>
              <a:rPr kumimoji="1" lang="en-US" altLang="zh-CN" sz="2400" dirty="0"/>
              <a:t>A discriminative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classifier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models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p(Y|X)</a:t>
            </a:r>
          </a:p>
          <a:p>
            <a:pPr lvl="2">
              <a:spcAft>
                <a:spcPts val="600"/>
              </a:spcAft>
            </a:pPr>
            <a:r>
              <a:rPr lang="en-US" sz="2400" dirty="0"/>
              <a:t>It uses the data to create a decision boundary</a:t>
            </a:r>
            <a:endParaRPr kumimoji="1" lang="en-US" altLang="zh-CN" sz="2400" dirty="0"/>
          </a:p>
          <a:p>
            <a:pPr lvl="1">
              <a:spcAft>
                <a:spcPts val="600"/>
              </a:spcAft>
            </a:pPr>
            <a:r>
              <a:rPr kumimoji="1" lang="en-US" altLang="zh-CN" sz="2400" dirty="0"/>
              <a:t>Logistic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Regression</a:t>
            </a:r>
          </a:p>
          <a:p>
            <a:pPr lvl="1">
              <a:spcAft>
                <a:spcPts val="600"/>
              </a:spcAft>
            </a:pPr>
            <a:r>
              <a:rPr kumimoji="1" lang="en-US" altLang="zh-CN" sz="2400" dirty="0"/>
              <a:t>Support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Vector</a:t>
            </a:r>
            <a:r>
              <a:rPr kumimoji="1" lang="zh-CN" altLang="en-US" sz="2400" dirty="0"/>
              <a:t> </a:t>
            </a:r>
            <a:r>
              <a:rPr kumimoji="1" lang="en-US" altLang="zh-CN" sz="2400" dirty="0"/>
              <a:t>Machines</a:t>
            </a:r>
          </a:p>
          <a:p>
            <a:pPr lvl="1"/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913401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90573" y="90534"/>
            <a:ext cx="10544175" cy="894945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sz="4000" dirty="0"/>
              <a:t>Further Comments on Discriminative Classifiers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19124" y="1143000"/>
            <a:ext cx="10887075" cy="5410200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/>
            <a:r>
              <a:rPr lang="en-US" altLang="en-US" dirty="0"/>
              <a:t>Strength</a:t>
            </a:r>
          </a:p>
          <a:p>
            <a:pPr lvl="1" eaLnBrk="1" hangingPunct="1"/>
            <a:r>
              <a:rPr lang="en-US" altLang="en-US" dirty="0"/>
              <a:t>Prediction accuracy is generally high </a:t>
            </a:r>
          </a:p>
          <a:p>
            <a:pPr lvl="2"/>
            <a:r>
              <a:rPr lang="en-US" altLang="en-US" dirty="0"/>
              <a:t>As compared to </a:t>
            </a:r>
            <a:r>
              <a:rPr lang="en-US" altLang="zh-CN" dirty="0"/>
              <a:t>generative</a:t>
            </a:r>
            <a:r>
              <a:rPr lang="zh-CN" altLang="en-US" dirty="0"/>
              <a:t> </a:t>
            </a:r>
            <a:r>
              <a:rPr lang="en-US" altLang="zh-CN" dirty="0"/>
              <a:t>models</a:t>
            </a:r>
            <a:endParaRPr lang="en-US" altLang="en-US" dirty="0"/>
          </a:p>
          <a:p>
            <a:pPr lvl="2"/>
            <a:r>
              <a:rPr lang="en-US" altLang="en-US" dirty="0"/>
              <a:t>Robust, works when training examples contain errors</a:t>
            </a:r>
          </a:p>
          <a:p>
            <a:pPr lvl="1" eaLnBrk="1" hangingPunct="1"/>
            <a:r>
              <a:rPr lang="en-US" altLang="en-US" dirty="0"/>
              <a:t>Fast evaluation of the learned target function</a:t>
            </a:r>
          </a:p>
          <a:p>
            <a:pPr lvl="2"/>
            <a:r>
              <a:rPr lang="en-US" altLang="en-US" dirty="0"/>
              <a:t>Comparing to </a:t>
            </a:r>
            <a:r>
              <a:rPr lang="en-US" altLang="en-US" dirty="0">
                <a:solidFill>
                  <a:srgbClr val="0033CC"/>
                </a:solidFill>
              </a:rPr>
              <a:t>(covered in future) </a:t>
            </a:r>
            <a:r>
              <a:rPr lang="en-US" altLang="en-US" dirty="0"/>
              <a:t>Bayesian networks (which are normally slow) </a:t>
            </a:r>
          </a:p>
          <a:p>
            <a:pPr eaLnBrk="1" hangingPunct="1"/>
            <a:r>
              <a:rPr lang="en-US" altLang="en-US" dirty="0"/>
              <a:t>Criticism</a:t>
            </a:r>
          </a:p>
          <a:p>
            <a:pPr lvl="1" eaLnBrk="1" hangingPunct="1"/>
            <a:r>
              <a:rPr lang="en-US" altLang="en-US" dirty="0"/>
              <a:t>Long training time</a:t>
            </a:r>
          </a:p>
          <a:p>
            <a:pPr lvl="1" eaLnBrk="1" hangingPunct="1"/>
            <a:r>
              <a:rPr lang="en-US" altLang="en-US" dirty="0"/>
              <a:t>Difficult to understand the learned function (weights)</a:t>
            </a:r>
          </a:p>
          <a:p>
            <a:pPr lvl="2" eaLnBrk="1" hangingPunct="1"/>
            <a:r>
              <a:rPr lang="en-US" altLang="en-US" dirty="0"/>
              <a:t>Bayesian networks can be used easily for pattern discovery</a:t>
            </a:r>
          </a:p>
          <a:p>
            <a:pPr lvl="1" eaLnBrk="1" hangingPunct="1"/>
            <a:r>
              <a:rPr lang="en-US" altLang="en-US" dirty="0"/>
              <a:t>Not easy to incorporate domain knowledge</a:t>
            </a:r>
          </a:p>
          <a:p>
            <a:pPr lvl="2" eaLnBrk="1" hangingPunct="1"/>
            <a:r>
              <a:rPr lang="en-US" altLang="en-US" dirty="0"/>
              <a:t>Easy in the form of priors on the data or distributions</a:t>
            </a:r>
          </a:p>
        </p:txBody>
      </p:sp>
    </p:spTree>
    <p:extLst>
      <p:ext uri="{BB962C8B-B14F-4D97-AF65-F5344CB8AC3E}">
        <p14:creationId xmlns:p14="http://schemas.microsoft.com/office/powerpoint/2010/main" val="313589842"/>
      </p:ext>
    </p:extLst>
  </p:cSld>
  <p:clrMapOvr>
    <a:masterClrMapping/>
  </p:clrMapOvr>
  <p:transition>
    <p:zo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619125" y="123825"/>
            <a:ext cx="11029950" cy="97871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sz="4000" dirty="0"/>
              <a:t>Chapter 8. Classification: Basic Concepts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9125" y="1209675"/>
            <a:ext cx="10915650" cy="5343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dirty="0"/>
              <a:t>Classification: Basic Concepts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Decision Tree Induction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Bayes Classification Methods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Linear Classifier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Model Evaluation and Selection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Techniques to Improve Classification Accuracy: Ensemble Methods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Additional Concepts on Classification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803581">
            <a:off x="5401689" y="3649944"/>
            <a:ext cx="533400" cy="462984"/>
          </a:xfrm>
          <a:prstGeom prst="notchedRightArrow">
            <a:avLst>
              <a:gd name="adj1" fmla="val 50000"/>
              <a:gd name="adj2" fmla="val 3500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745451"/>
      </p:ext>
    </p:extLst>
  </p:cSld>
  <p:clrMapOvr>
    <a:masterClrMapping/>
  </p:clrMapOvr>
  <p:transition>
    <p:zo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/>
              <a:t>Model Evaluation and Selection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4992" y="1180290"/>
            <a:ext cx="11406908" cy="53848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 sz="2400" dirty="0"/>
              <a:t>Evaluation metrics</a:t>
            </a:r>
          </a:p>
          <a:p>
            <a:pPr lvl="1">
              <a:lnSpc>
                <a:spcPct val="110000"/>
              </a:lnSpc>
            </a:pPr>
            <a:r>
              <a:rPr lang="en-US" altLang="en-US" sz="2400" dirty="0"/>
              <a:t>How can we measure accuracy?</a:t>
            </a:r>
          </a:p>
          <a:p>
            <a:pPr lvl="1">
              <a:lnSpc>
                <a:spcPct val="110000"/>
              </a:lnSpc>
            </a:pPr>
            <a:r>
              <a:rPr lang="en-US" altLang="en-US" sz="2400" dirty="0"/>
              <a:t>Other metrics to consider?</a:t>
            </a:r>
          </a:p>
          <a:p>
            <a:pPr>
              <a:lnSpc>
                <a:spcPct val="110000"/>
              </a:lnSpc>
            </a:pPr>
            <a:r>
              <a:rPr lang="en-US" altLang="en-US" sz="2400" dirty="0"/>
              <a:t>Use </a:t>
            </a:r>
            <a:r>
              <a:rPr lang="en-US" altLang="en-US" sz="2400" b="1" dirty="0"/>
              <a:t>validation test set</a:t>
            </a:r>
            <a:r>
              <a:rPr lang="en-US" altLang="en-US" sz="2400" dirty="0"/>
              <a:t> of class-labeled tuples instead of training set when assessing accuracy</a:t>
            </a:r>
          </a:p>
          <a:p>
            <a:pPr>
              <a:lnSpc>
                <a:spcPct val="110000"/>
              </a:lnSpc>
            </a:pPr>
            <a:r>
              <a:rPr lang="en-US" altLang="en-US" sz="2400" dirty="0"/>
              <a:t>Methods for estimating a classifier’s accuracy </a:t>
            </a:r>
          </a:p>
          <a:p>
            <a:pPr lvl="1">
              <a:lnSpc>
                <a:spcPct val="110000"/>
              </a:lnSpc>
            </a:pPr>
            <a:r>
              <a:rPr lang="en-US" altLang="en-US" sz="2400" dirty="0"/>
              <a:t>Holdout method </a:t>
            </a:r>
          </a:p>
          <a:p>
            <a:pPr lvl="1">
              <a:lnSpc>
                <a:spcPct val="110000"/>
              </a:lnSpc>
            </a:pPr>
            <a:r>
              <a:rPr lang="en-US" altLang="en-US" sz="2400" dirty="0"/>
              <a:t>Cross-validation</a:t>
            </a:r>
          </a:p>
          <a:p>
            <a:pPr lvl="1">
              <a:lnSpc>
                <a:spcPct val="110000"/>
              </a:lnSpc>
            </a:pPr>
            <a:r>
              <a:rPr lang="en-US" altLang="en-US" sz="2400" dirty="0"/>
              <a:t>Bootstrap</a:t>
            </a:r>
          </a:p>
          <a:p>
            <a:pPr>
              <a:lnSpc>
                <a:spcPct val="110000"/>
              </a:lnSpc>
            </a:pPr>
            <a:r>
              <a:rPr lang="en-US" altLang="en-US" sz="2400" dirty="0"/>
              <a:t>Comparing classifiers:</a:t>
            </a:r>
          </a:p>
          <a:p>
            <a:pPr lvl="1">
              <a:lnSpc>
                <a:spcPct val="110000"/>
              </a:lnSpc>
            </a:pPr>
            <a:r>
              <a:rPr lang="en-US" altLang="en-US" sz="2400" dirty="0"/>
              <a:t>ROC Curves</a:t>
            </a:r>
          </a:p>
        </p:txBody>
      </p:sp>
    </p:spTree>
    <p:extLst>
      <p:ext uri="{BB962C8B-B14F-4D97-AF65-F5344CB8AC3E}">
        <p14:creationId xmlns:p14="http://schemas.microsoft.com/office/powerpoint/2010/main" val="30463414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90600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Classifier Evaluation Metrics: Confusion Matrix</a:t>
            </a:r>
          </a:p>
        </p:txBody>
      </p:sp>
      <p:graphicFrame>
        <p:nvGraphicFramePr>
          <p:cNvPr id="61519" name="Group 7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11288160"/>
              </p:ext>
            </p:extLst>
          </p:nvPr>
        </p:nvGraphicFramePr>
        <p:xfrm>
          <a:off x="1361872" y="4874143"/>
          <a:ext cx="8629447" cy="1585024"/>
        </p:xfrm>
        <a:graphic>
          <a:graphicData uri="http://schemas.openxmlformats.org/drawingml/2006/table">
            <a:tbl>
              <a:tblPr/>
              <a:tblGrid>
                <a:gridCol w="30584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7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30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05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7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Actual class\Predicted class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buy_computer =  yes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buy_computer = no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Total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buy_computer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= yes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6954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46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7000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buy_computer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= no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412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2588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3000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4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Total</a:t>
                      </a:r>
                    </a:p>
                  </a:txBody>
                  <a:tcPr marT="45728" marB="4572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7366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2634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10000</a:t>
                      </a:r>
                    </a:p>
                  </a:txBody>
                  <a:tcPr marT="45728" marB="4572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2254" name="Rectangle 63"/>
          <p:cNvSpPr>
            <a:spLocks noGrp="1" noChangeArrowheads="1"/>
          </p:cNvSpPr>
          <p:nvPr>
            <p:ph type="body" sz="half" idx="2"/>
          </p:nvPr>
        </p:nvSpPr>
        <p:spPr>
          <a:xfrm>
            <a:off x="676277" y="1104900"/>
            <a:ext cx="9664226" cy="425504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b="1" dirty="0"/>
              <a:t>Confusion Matrix:</a:t>
            </a:r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pPr>
              <a:lnSpc>
                <a:spcPct val="90000"/>
              </a:lnSpc>
            </a:pPr>
            <a:r>
              <a:rPr lang="en-US" altLang="en-US" dirty="0"/>
              <a:t>In a confusion matrix w. </a:t>
            </a:r>
            <a:r>
              <a:rPr lang="en-US" altLang="en-US" i="1" dirty="0"/>
              <a:t>m</a:t>
            </a:r>
            <a:r>
              <a:rPr lang="en-US" altLang="en-US" dirty="0"/>
              <a:t> classes, </a:t>
            </a:r>
            <a:r>
              <a:rPr lang="en-US" altLang="en-US" i="1" dirty="0" err="1"/>
              <a:t>CM</a:t>
            </a:r>
            <a:r>
              <a:rPr lang="en-US" altLang="en-US" i="1" baseline="-25000" dirty="0" err="1"/>
              <a:t>i,j</a:t>
            </a:r>
            <a:r>
              <a:rPr lang="en-US" altLang="en-US" baseline="-25000" dirty="0"/>
              <a:t> </a:t>
            </a:r>
            <a:r>
              <a:rPr lang="en-US" altLang="en-US" dirty="0"/>
              <a:t>indicates # of tuples in class </a:t>
            </a:r>
            <a:r>
              <a:rPr lang="en-US" altLang="en-US" i="1" dirty="0" err="1"/>
              <a:t>i</a:t>
            </a:r>
            <a:r>
              <a:rPr lang="en-US" altLang="en-US" dirty="0"/>
              <a:t>  that were labeled by the classifier as class </a:t>
            </a:r>
            <a:r>
              <a:rPr lang="en-US" altLang="en-US" i="1" dirty="0"/>
              <a:t>j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May have extra rows/columns to provide totals</a:t>
            </a:r>
          </a:p>
          <a:p>
            <a:pPr>
              <a:lnSpc>
                <a:spcPct val="90000"/>
              </a:lnSpc>
            </a:pPr>
            <a:r>
              <a:rPr lang="en-US" altLang="en-US" b="1" dirty="0"/>
              <a:t>Example of Confusion Matrix:</a:t>
            </a:r>
          </a:p>
        </p:txBody>
      </p:sp>
      <p:graphicFrame>
        <p:nvGraphicFramePr>
          <p:cNvPr id="61517" name="Group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379601"/>
              </p:ext>
            </p:extLst>
          </p:nvPr>
        </p:nvGraphicFramePr>
        <p:xfrm>
          <a:off x="1361872" y="1617922"/>
          <a:ext cx="9299645" cy="1371600"/>
        </p:xfrm>
        <a:graphic>
          <a:graphicData uri="http://schemas.openxmlformats.org/drawingml/2006/table">
            <a:tbl>
              <a:tblPr/>
              <a:tblGrid>
                <a:gridCol w="3570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18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77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88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Actual class\Predicted class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</a:t>
                      </a:r>
                      <a:r>
                        <a:rPr kumimoji="0" lang="en-US" sz="2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¬ C</a:t>
                      </a:r>
                      <a:r>
                        <a:rPr kumimoji="0" lang="en-US" sz="2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8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</a:t>
                      </a:r>
                      <a:r>
                        <a:rPr kumimoji="0" lang="en-US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True Positives (TP)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False Negatives (FN)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8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¬ C</a:t>
                      </a:r>
                      <a:r>
                        <a:rPr kumimoji="0" lang="en-US" sz="2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False Positives (FP)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True Negatives (TN)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717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Autofit/>
          </a:bodyPr>
          <a:lstStyle/>
          <a:p>
            <a:r>
              <a:rPr lang="en-US" altLang="en-US" sz="4000" dirty="0"/>
              <a:t>Classifier Evaluation Metrics: Accuracy, Error Rate, Sensitivity and Specificity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3404507"/>
            <a:ext cx="4739802" cy="3081335"/>
          </a:xfrm>
        </p:spPr>
        <p:txBody>
          <a:bodyPr/>
          <a:lstStyle/>
          <a:p>
            <a:r>
              <a:rPr lang="en-US" altLang="en-US" sz="2400" b="1" dirty="0"/>
              <a:t>Classifier accuracy, </a:t>
            </a:r>
            <a:r>
              <a:rPr lang="en-US" altLang="en-US" sz="2400" dirty="0"/>
              <a:t>or recognition rate</a:t>
            </a:r>
          </a:p>
          <a:p>
            <a:pPr lvl="1"/>
            <a:r>
              <a:rPr lang="en-US" altLang="en-US" sz="2400" dirty="0"/>
              <a:t>Percentage of test set tuples that are correctly classified</a:t>
            </a:r>
          </a:p>
          <a:p>
            <a:pPr lvl="3">
              <a:buFont typeface="Wingdings" panose="05000000000000000000" pitchFamily="2" charset="2"/>
              <a:buNone/>
            </a:pPr>
            <a:r>
              <a:rPr lang="en-US" altLang="en-US" sz="2400" b="1" dirty="0"/>
              <a:t>Accuracy = (TP + TN)/All</a:t>
            </a:r>
            <a:endParaRPr lang="en-US" altLang="en-US" sz="2400" dirty="0"/>
          </a:p>
          <a:p>
            <a:r>
              <a:rPr lang="en-US" altLang="en-US" sz="2400" b="1" dirty="0"/>
              <a:t>Error rate:</a:t>
            </a:r>
            <a:r>
              <a:rPr lang="en-US" altLang="en-US" sz="2400" dirty="0"/>
              <a:t> </a:t>
            </a:r>
            <a:r>
              <a:rPr lang="en-US" altLang="en-US" sz="2400" i="1" dirty="0"/>
              <a:t>1 –</a:t>
            </a:r>
            <a:r>
              <a:rPr lang="en-US" altLang="en-US" sz="2400" dirty="0"/>
              <a:t> </a:t>
            </a:r>
            <a:r>
              <a:rPr lang="en-US" altLang="en-US" sz="2400" i="1" dirty="0"/>
              <a:t>accuracy</a:t>
            </a:r>
            <a:r>
              <a:rPr lang="en-US" altLang="en-US" sz="2400" dirty="0"/>
              <a:t>, or</a:t>
            </a:r>
          </a:p>
          <a:p>
            <a:pPr lvl="3">
              <a:buFont typeface="Wingdings" panose="05000000000000000000" pitchFamily="2" charset="2"/>
              <a:buNone/>
            </a:pPr>
            <a:r>
              <a:rPr lang="en-US" altLang="en-US" sz="2400" b="1" dirty="0"/>
              <a:t>Error rate = (FP + FN)/All</a:t>
            </a:r>
          </a:p>
        </p:txBody>
      </p:sp>
      <p:graphicFrame>
        <p:nvGraphicFramePr>
          <p:cNvPr id="62595" name="Group 131"/>
          <p:cNvGraphicFramePr>
            <a:graphicFrameLocks noGrp="1"/>
          </p:cNvGraphicFramePr>
          <p:nvPr>
            <p:extLst/>
          </p:nvPr>
        </p:nvGraphicFramePr>
        <p:xfrm>
          <a:off x="1785257" y="1538285"/>
          <a:ext cx="2351313" cy="1673000"/>
        </p:xfrm>
        <a:graphic>
          <a:graphicData uri="http://schemas.openxmlformats.org/drawingml/2006/table">
            <a:tbl>
              <a:tblPr/>
              <a:tblGrid>
                <a:gridCol w="658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43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43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43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82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A\P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¬C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82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TP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FN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82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¬C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FP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TN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82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P’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N’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All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967590" y="1538285"/>
            <a:ext cx="6647236" cy="4761254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b="1" dirty="0"/>
              <a:t>Class imbalance problem</a:t>
            </a:r>
            <a:endParaRPr lang="en-US" altLang="en-US" sz="2400" dirty="0"/>
          </a:p>
          <a:p>
            <a:pPr lvl="1"/>
            <a:r>
              <a:rPr lang="en-US" altLang="en-US" sz="2400" dirty="0"/>
              <a:t>One class may be </a:t>
            </a:r>
            <a:r>
              <a:rPr lang="en-US" altLang="en-US" sz="2400" i="1" dirty="0"/>
              <a:t>rare</a:t>
            </a:r>
            <a:endParaRPr lang="en-US" altLang="en-US" sz="2400" dirty="0"/>
          </a:p>
          <a:p>
            <a:pPr lvl="2"/>
            <a:r>
              <a:rPr lang="en-US" altLang="en-US" sz="2400" dirty="0"/>
              <a:t>E.g., fraud, or HIV-positive</a:t>
            </a:r>
          </a:p>
          <a:p>
            <a:pPr lvl="1"/>
            <a:r>
              <a:rPr lang="en-US" altLang="en-US" sz="2400" dirty="0"/>
              <a:t>Significant </a:t>
            </a:r>
            <a:r>
              <a:rPr lang="en-US" altLang="en-US" sz="2400" i="1" dirty="0"/>
              <a:t>majority of the negative class</a:t>
            </a:r>
            <a:r>
              <a:rPr lang="en-US" altLang="en-US" sz="2400" dirty="0"/>
              <a:t> and minority of the positive class</a:t>
            </a:r>
          </a:p>
          <a:p>
            <a:pPr lvl="1"/>
            <a:r>
              <a:rPr lang="en-US" altLang="en-US" sz="2400" dirty="0"/>
              <a:t>Measures handle the class imbalance problem</a:t>
            </a:r>
          </a:p>
          <a:p>
            <a:pPr lvl="2"/>
            <a:r>
              <a:rPr lang="en-US" altLang="en-US" sz="2400" b="1" dirty="0"/>
              <a:t>Sensitivity </a:t>
            </a:r>
            <a:r>
              <a:rPr lang="en-US" altLang="en-US" sz="2400" dirty="0"/>
              <a:t>(recall): True positive recognition rate</a:t>
            </a:r>
          </a:p>
          <a:p>
            <a:pPr lvl="3"/>
            <a:r>
              <a:rPr lang="en-US" altLang="en-US" sz="2400" b="1" dirty="0"/>
              <a:t>Sensitivity = TP/P</a:t>
            </a:r>
          </a:p>
          <a:p>
            <a:pPr lvl="2"/>
            <a:r>
              <a:rPr lang="en-US" altLang="en-US" sz="2400" b="1" dirty="0"/>
              <a:t>Specificity</a:t>
            </a:r>
            <a:r>
              <a:rPr lang="en-US" altLang="en-US" sz="2400" dirty="0"/>
              <a:t>: True negative recognition rate</a:t>
            </a:r>
          </a:p>
          <a:p>
            <a:pPr lvl="3"/>
            <a:r>
              <a:rPr lang="en-US" altLang="en-US" sz="2400" b="1" dirty="0"/>
              <a:t>Specificity = TN/N</a:t>
            </a:r>
          </a:p>
        </p:txBody>
      </p:sp>
    </p:spTree>
    <p:extLst>
      <p:ext uri="{BB962C8B-B14F-4D97-AF65-F5344CB8AC3E}">
        <p14:creationId xmlns:p14="http://schemas.microsoft.com/office/powerpoint/2010/main" val="41988601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Classifier Evaluation Metrics: </a:t>
            </a:r>
            <a:br>
              <a:rPr lang="en-US" altLang="en-US" dirty="0"/>
            </a:br>
            <a:r>
              <a:rPr lang="en-US" altLang="en-US" dirty="0"/>
              <a:t>Precision and Recall, and F-measures</a:t>
            </a:r>
          </a:p>
        </p:txBody>
      </p:sp>
      <p:sp>
        <p:nvSpPr>
          <p:cNvPr id="542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0550" y="1204605"/>
            <a:ext cx="11115675" cy="5502613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altLang="en-US" sz="2400" b="1" dirty="0"/>
              <a:t>Precision</a:t>
            </a:r>
            <a:r>
              <a:rPr lang="en-US" altLang="en-US" sz="2400" dirty="0"/>
              <a:t>: Exactness: what % of tuples that the classifier labeled as positive are actually positive?</a:t>
            </a:r>
          </a:p>
          <a:p>
            <a:pPr>
              <a:lnSpc>
                <a:spcPct val="90000"/>
              </a:lnSpc>
              <a:defRPr/>
            </a:pPr>
            <a:endParaRPr lang="en-US" altLang="en-US" sz="2400" b="1" dirty="0"/>
          </a:p>
          <a:p>
            <a:pPr>
              <a:lnSpc>
                <a:spcPct val="90000"/>
              </a:lnSpc>
              <a:defRPr/>
            </a:pPr>
            <a:r>
              <a:rPr lang="en-US" altLang="en-US" sz="2400" b="1" dirty="0"/>
              <a:t>Recall: </a:t>
            </a:r>
            <a:r>
              <a:rPr lang="en-US" altLang="en-US" sz="2400" dirty="0"/>
              <a:t>Completeness: what % of positive tuples did the classifier label as positive?</a:t>
            </a:r>
          </a:p>
          <a:p>
            <a:pPr lvl="1">
              <a:lnSpc>
                <a:spcPct val="90000"/>
              </a:lnSpc>
              <a:defRPr/>
            </a:pPr>
            <a:endParaRPr lang="en-US" altLang="en-US" sz="2400" dirty="0"/>
          </a:p>
          <a:p>
            <a:pPr lvl="1">
              <a:lnSpc>
                <a:spcPct val="90000"/>
              </a:lnSpc>
              <a:defRPr/>
            </a:pPr>
            <a:r>
              <a:rPr lang="en-US" altLang="en-US" sz="2400" dirty="0"/>
              <a:t>Range: [0, 1]</a:t>
            </a:r>
          </a:p>
          <a:p>
            <a:pPr>
              <a:lnSpc>
                <a:spcPct val="90000"/>
              </a:lnSpc>
              <a:defRPr/>
            </a:pPr>
            <a:r>
              <a:rPr lang="en-US" altLang="en-US" sz="2400" dirty="0"/>
              <a:t>The “inverse” relationship between precision &amp; recall</a:t>
            </a:r>
            <a:endParaRPr lang="en-US" altLang="en-US" sz="2400" b="1" i="1" dirty="0"/>
          </a:p>
          <a:p>
            <a:pPr>
              <a:lnSpc>
                <a:spcPct val="80000"/>
              </a:lnSpc>
              <a:defRPr/>
            </a:pPr>
            <a:r>
              <a:rPr lang="en-US" altLang="en-US" sz="2400" b="1" i="1" dirty="0"/>
              <a:t>F</a:t>
            </a:r>
            <a:r>
              <a:rPr lang="en-US" altLang="en-US" sz="2400" b="1" dirty="0"/>
              <a:t> measure (</a:t>
            </a:r>
            <a:r>
              <a:rPr lang="en-US" altLang="en-US" sz="2400" dirty="0"/>
              <a:t>or </a:t>
            </a:r>
            <a:r>
              <a:rPr lang="en-US" altLang="en-US" sz="2400" b="1" i="1" dirty="0"/>
              <a:t>F</a:t>
            </a:r>
            <a:r>
              <a:rPr lang="en-US" altLang="en-US" sz="2400" b="1" dirty="0"/>
              <a:t>-score): </a:t>
            </a:r>
            <a:r>
              <a:rPr lang="en-US" altLang="en-US" sz="2400" dirty="0"/>
              <a:t>harmonic mean of precision and recall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2400" dirty="0"/>
              <a:t>In general, it is the weighted measure of precision &amp; recall</a:t>
            </a:r>
            <a:endParaRPr lang="en-US" altLang="en-US" sz="2400" b="1" i="1" dirty="0"/>
          </a:p>
          <a:p>
            <a:pPr>
              <a:lnSpc>
                <a:spcPct val="80000"/>
              </a:lnSpc>
              <a:defRPr/>
            </a:pPr>
            <a:endParaRPr lang="en-US" altLang="en-US" sz="2400" b="1" i="1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en-US" altLang="en-US" sz="2400" b="1" i="1" dirty="0"/>
          </a:p>
          <a:p>
            <a:pPr>
              <a:lnSpc>
                <a:spcPct val="80000"/>
              </a:lnSpc>
              <a:defRPr/>
            </a:pPr>
            <a:endParaRPr lang="en-US" altLang="en-US" sz="2400" b="1" i="1" dirty="0"/>
          </a:p>
          <a:p>
            <a:pPr lvl="1">
              <a:lnSpc>
                <a:spcPct val="80000"/>
              </a:lnSpc>
              <a:defRPr/>
            </a:pPr>
            <a:r>
              <a:rPr lang="en-US" altLang="en-US" sz="2400" b="1" i="1" dirty="0"/>
              <a:t>F1-measure (balanced F-measure) </a:t>
            </a:r>
          </a:p>
          <a:p>
            <a:pPr lvl="4">
              <a:lnSpc>
                <a:spcPct val="80000"/>
              </a:lnSpc>
              <a:defRPr/>
            </a:pPr>
            <a:r>
              <a:rPr lang="en-US" altLang="en-US" sz="2400" dirty="0"/>
              <a:t>That is,  when </a:t>
            </a:r>
            <a:r>
              <a:rPr lang="el-GR" altLang="en-US" sz="2400" dirty="0">
                <a:cs typeface="Tahoma" pitchFamily="34" charset="0"/>
              </a:rPr>
              <a:t>β</a:t>
            </a:r>
            <a:r>
              <a:rPr lang="en-US" altLang="en-US" sz="2400" dirty="0">
                <a:cs typeface="Tahoma" pitchFamily="34" charset="0"/>
              </a:rPr>
              <a:t> = 1,</a:t>
            </a:r>
          </a:p>
        </p:txBody>
      </p:sp>
      <p:sp>
        <p:nvSpPr>
          <p:cNvPr id="54280" name="TextBox 3"/>
          <p:cNvSpPr txBox="1">
            <a:spLocks noChangeArrowheads="1"/>
          </p:cNvSpPr>
          <p:nvPr/>
        </p:nvSpPr>
        <p:spPr bwMode="auto">
          <a:xfrm>
            <a:off x="7483441" y="4964934"/>
            <a:ext cx="3489359" cy="58477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en-US" sz="2000" dirty="0">
                <a:latin typeface="Calibri" panose="020F0502020204030204" pitchFamily="34" charset="0"/>
                <a:cs typeface="Tahoma" panose="020B0604030504040204" pitchFamily="34" charset="0"/>
              </a:rPr>
              <a:t>Assigning </a:t>
            </a:r>
            <a:r>
              <a:rPr lang="el-GR" altLang="en-US" sz="2000" dirty="0">
                <a:latin typeface="Calibri" panose="020F0502020204030204" pitchFamily="34" charset="0"/>
                <a:cs typeface="Tahoma" panose="020B0604030504040204" pitchFamily="34" charset="0"/>
              </a:rPr>
              <a:t>β</a:t>
            </a:r>
            <a:r>
              <a:rPr lang="en-US" altLang="en-US" sz="2000" dirty="0">
                <a:latin typeface="Calibri" panose="020F0502020204030204" pitchFamily="34" charset="0"/>
                <a:cs typeface="Tahoma" panose="020B0604030504040204" pitchFamily="34" charset="0"/>
              </a:rPr>
              <a:t> times as much weight to recall as to precision)</a:t>
            </a:r>
            <a:endParaRPr lang="en-US" altLang="en-US" sz="20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813424" y="1649890"/>
                <a:ext cx="2838726" cy="5813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>
                          <a:latin typeface="Cambria Math" panose="02040503050406030204" pitchFamily="18" charset="0"/>
                        </a:rPr>
                        <m:t>P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recision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TP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TP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 +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FP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3424" y="1649890"/>
                <a:ext cx="2838726" cy="5813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829188" y="2728180"/>
                <a:ext cx="2519729" cy="5813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Recall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TP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TP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 +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FN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9188" y="2728180"/>
                <a:ext cx="2519729" cy="58137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840069" y="4825409"/>
                <a:ext cx="4248984" cy="8638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smtClean="0"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den>
                          </m:f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−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altLang="zh-CN" sz="2000" b="0" i="0" smtClean="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den>
                          </m:f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β</m:t>
                                  </m:r>
                                </m:e>
                                <m:sup>
                                  <m: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PR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β</m:t>
                              </m:r>
                            </m:e>
                            <m:sup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0069" y="4825409"/>
                <a:ext cx="4248984" cy="86382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964560" y="6151475"/>
                <a:ext cx="1766979" cy="6173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PR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R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4560" y="6151475"/>
                <a:ext cx="1766979" cy="61734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9300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9599" y="1143000"/>
            <a:ext cx="10772775" cy="5562600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>
              <a:spcAft>
                <a:spcPts val="600"/>
              </a:spcAft>
            </a:pPr>
            <a:r>
              <a:rPr lang="en-US" altLang="en-US" sz="2400" dirty="0">
                <a:solidFill>
                  <a:srgbClr val="FF0000"/>
                </a:solidFill>
              </a:rPr>
              <a:t>Classification</a:t>
            </a:r>
            <a:r>
              <a:rPr lang="en-US" altLang="en-US" sz="2000" dirty="0">
                <a:solidFill>
                  <a:srgbClr val="FF0000"/>
                </a:solidFill>
              </a:rPr>
              <a:t>  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dirty="0"/>
              <a:t>Predict categorical class labels (discrete or nominal)</a:t>
            </a:r>
          </a:p>
          <a:p>
            <a:pPr lvl="1">
              <a:spcAft>
                <a:spcPts val="600"/>
              </a:spcAft>
            </a:pPr>
            <a:r>
              <a:rPr lang="en-US" altLang="en-US" sz="2400" dirty="0"/>
              <a:t>Construct a model based on the training set and the </a:t>
            </a:r>
            <a:r>
              <a:rPr lang="en-US" altLang="en-US" sz="2400" b="1" dirty="0"/>
              <a:t>class labels</a:t>
            </a:r>
            <a:r>
              <a:rPr lang="en-US" altLang="en-US" sz="2400" dirty="0"/>
              <a:t> (the values in a classifying attribute) and use it in classifying new data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400" dirty="0">
                <a:solidFill>
                  <a:srgbClr val="FF0000"/>
                </a:solidFill>
              </a:rPr>
              <a:t>Numeric prediction  </a:t>
            </a:r>
          </a:p>
          <a:p>
            <a:pPr lvl="1" eaLnBrk="1" hangingPunct="1">
              <a:spcAft>
                <a:spcPts val="600"/>
              </a:spcAft>
            </a:pPr>
            <a:r>
              <a:rPr lang="en-US" altLang="en-US" sz="2400" dirty="0"/>
              <a:t>Model continuous-valued functions (i.e., predict unknown or missing values)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2400" dirty="0"/>
              <a:t>Typical applications of classification</a:t>
            </a:r>
          </a:p>
          <a:p>
            <a:pPr lvl="1" eaLnBrk="1" hangingPunct="1">
              <a:spcAft>
                <a:spcPts val="600"/>
              </a:spcAft>
              <a:buClr>
                <a:srgbClr val="0000CC"/>
              </a:buClr>
            </a:pPr>
            <a:r>
              <a:rPr lang="en-US" altLang="en-US" sz="2400" dirty="0"/>
              <a:t>Credit/loan approval</a:t>
            </a:r>
          </a:p>
          <a:p>
            <a:pPr lvl="1" eaLnBrk="1" hangingPunct="1">
              <a:spcAft>
                <a:spcPts val="600"/>
              </a:spcAft>
              <a:buClr>
                <a:srgbClr val="0000CC"/>
              </a:buClr>
            </a:pPr>
            <a:r>
              <a:rPr lang="en-US" altLang="en-US" sz="2400" dirty="0"/>
              <a:t>Medical diagnosis: if a tumor is cancerous or benign</a:t>
            </a:r>
          </a:p>
          <a:p>
            <a:pPr lvl="1" eaLnBrk="1" hangingPunct="1">
              <a:spcAft>
                <a:spcPts val="600"/>
              </a:spcAft>
              <a:buClr>
                <a:srgbClr val="0000CC"/>
              </a:buClr>
            </a:pPr>
            <a:r>
              <a:rPr lang="en-US" altLang="en-US" sz="2400" dirty="0"/>
              <a:t>Fraud detection: if a transaction is fraudulent</a:t>
            </a:r>
          </a:p>
          <a:p>
            <a:pPr lvl="1" eaLnBrk="1" hangingPunct="1">
              <a:spcAft>
                <a:spcPts val="600"/>
              </a:spcAft>
              <a:buClr>
                <a:srgbClr val="0000CC"/>
              </a:buClr>
            </a:pPr>
            <a:r>
              <a:rPr lang="en-US" altLang="en-US" sz="2400" dirty="0"/>
              <a:t>Web page categorization: which category it is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  <a:noFill/>
        </p:spPr>
        <p:txBody>
          <a:bodyPr vert="horz" lIns="92075" tIns="46038" rIns="92075" bIns="46038" rtlCol="0" anchor="ctr">
            <a:noAutofit/>
          </a:bodyPr>
          <a:lstStyle/>
          <a:p>
            <a:pPr eaLnBrk="1" hangingPunct="1"/>
            <a:r>
              <a:rPr lang="en-US" altLang="en-US" sz="4000" dirty="0"/>
              <a:t>Prediction Problems: Classification vs. Numeric Prediction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773" y="4190038"/>
            <a:ext cx="4033200" cy="266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860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12192000" cy="762000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Classifier Evaluation Metrics: Example</a:t>
            </a:r>
          </a:p>
        </p:txBody>
      </p:sp>
      <p:sp>
        <p:nvSpPr>
          <p:cNvPr id="55299" name="Rectangle 35"/>
          <p:cNvSpPr>
            <a:spLocks noChangeArrowheads="1"/>
          </p:cNvSpPr>
          <p:nvPr/>
        </p:nvSpPr>
        <p:spPr bwMode="auto">
          <a:xfrm>
            <a:off x="1752600" y="4572000"/>
            <a:ext cx="8610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400">
              <a:latin typeface="Tahoma" panose="020B0604030504040204" pitchFamily="34" charset="0"/>
            </a:endParaRPr>
          </a:p>
        </p:txBody>
      </p:sp>
      <p:graphicFrame>
        <p:nvGraphicFramePr>
          <p:cNvPr id="7" name="Group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228227"/>
              </p:ext>
            </p:extLst>
          </p:nvPr>
        </p:nvGraphicFramePr>
        <p:xfrm>
          <a:off x="1676400" y="1789889"/>
          <a:ext cx="8839200" cy="1465939"/>
        </p:xfrm>
        <a:graphic>
          <a:graphicData uri="http://schemas.openxmlformats.org/drawingml/2006/table">
            <a:tbl>
              <a:tblPr/>
              <a:tblGrid>
                <a:gridCol w="32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1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38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1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Actual Class\Predicted class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cancer = yes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cancer = no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Total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Recognition(%)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cancer = yes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210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300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30.00 (</a:t>
                      </a: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sensitivity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)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cancer = no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140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9560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9700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98.56 (</a:t>
                      </a: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specificity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)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Total</a:t>
                      </a:r>
                    </a:p>
                  </a:txBody>
                  <a:tcPr marT="45740" marB="4574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230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9770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10000</a:t>
                      </a: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96.50 (</a:t>
                      </a: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accuracy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)</a:t>
                      </a:r>
                      <a:endParaRPr kumimoji="0" 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40" marB="4574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0551" y="1204605"/>
            <a:ext cx="9662402" cy="5312927"/>
          </a:xfrm>
        </p:spPr>
        <p:txBody>
          <a:bodyPr/>
          <a:lstStyle/>
          <a:p>
            <a:pPr>
              <a:defRPr/>
            </a:pPr>
            <a:r>
              <a:rPr lang="en-US" altLang="en-US" sz="2400" dirty="0"/>
              <a:t>Use the same confusion matrix, calculate the measure just introduced</a:t>
            </a:r>
          </a:p>
          <a:p>
            <a:pPr>
              <a:defRPr/>
            </a:pPr>
            <a:endParaRPr lang="en-US" altLang="en-US" dirty="0"/>
          </a:p>
          <a:p>
            <a:pPr>
              <a:defRPr/>
            </a:pPr>
            <a:endParaRPr lang="en-US" altLang="en-US" sz="2400" dirty="0"/>
          </a:p>
          <a:p>
            <a:pPr marL="0" indent="0">
              <a:buNone/>
              <a:defRPr/>
            </a:pPr>
            <a:endParaRPr lang="en-US" altLang="en-US" sz="2400" dirty="0"/>
          </a:p>
          <a:p>
            <a:pPr>
              <a:defRPr/>
            </a:pPr>
            <a:endParaRPr lang="en-US" altLang="en-US" dirty="0"/>
          </a:p>
          <a:p>
            <a:pPr lvl="2">
              <a:defRPr/>
            </a:pPr>
            <a:r>
              <a:rPr lang="en-US" altLang="en-US" dirty="0"/>
              <a:t>Sensitivity = TP/P = 90/300 = 30%</a:t>
            </a:r>
          </a:p>
          <a:p>
            <a:pPr lvl="2">
              <a:defRPr/>
            </a:pPr>
            <a:r>
              <a:rPr lang="en-US" altLang="en-US" dirty="0"/>
              <a:t>Specificity = TN/N = 9560/9700 = 98.56%</a:t>
            </a:r>
          </a:p>
          <a:p>
            <a:pPr lvl="2">
              <a:defRPr/>
            </a:pPr>
            <a:r>
              <a:rPr lang="en-US" altLang="en-US" dirty="0"/>
              <a:t>Accuracy = (TP + TN)/All = (90+9560)/10000 = 96.50%</a:t>
            </a:r>
          </a:p>
          <a:p>
            <a:pPr lvl="2">
              <a:defRPr/>
            </a:pPr>
            <a:r>
              <a:rPr lang="en-US" altLang="en-US" dirty="0"/>
              <a:t>Error rate = (FP + FN)/All = (140 + 210)/10000 = 3.50%</a:t>
            </a:r>
          </a:p>
          <a:p>
            <a:pPr lvl="2">
              <a:defRPr/>
            </a:pPr>
            <a:r>
              <a:rPr lang="en-US" altLang="en-US" dirty="0"/>
              <a:t>Precision = TP/(TP + FP) = 90/(90 + 140) = 90/230 = 39.13%          </a:t>
            </a:r>
          </a:p>
          <a:p>
            <a:pPr lvl="2">
              <a:defRPr/>
            </a:pPr>
            <a:r>
              <a:rPr lang="en-US" altLang="en-US" dirty="0"/>
              <a:t>Recall = TP/ (TP + FN) = 90/(90 + 210) = 90/300 = 30.00%</a:t>
            </a:r>
          </a:p>
          <a:p>
            <a:pPr lvl="2">
              <a:defRPr/>
            </a:pPr>
            <a:r>
              <a:rPr lang="en-US" altLang="en-US" dirty="0"/>
              <a:t>F1 = 2 P × R /(P + R) = 2 × 39.13% × 30.00%/(39.13% + 30%) = 33.96% </a:t>
            </a:r>
          </a:p>
        </p:txBody>
      </p:sp>
    </p:spTree>
    <p:extLst>
      <p:ext uri="{BB962C8B-B14F-4D97-AF65-F5344CB8AC3E}">
        <p14:creationId xmlns:p14="http://schemas.microsoft.com/office/powerpoint/2010/main" val="291678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-204281" y="76200"/>
            <a:ext cx="12568135" cy="877111"/>
          </a:xfrm>
          <a:noFill/>
        </p:spPr>
        <p:txBody>
          <a:bodyPr vert="horz" lIns="92075" tIns="46038" rIns="92075" bIns="46038" rtlCol="0" anchor="b">
            <a:noAutofit/>
          </a:bodyPr>
          <a:lstStyle/>
          <a:p>
            <a:r>
              <a:rPr lang="en-US" altLang="en-US" sz="4000" dirty="0"/>
              <a:t>Classifier Evaluation: Holdout &amp; Cross-Validation</a:t>
            </a:r>
            <a:endParaRPr lang="en-US" altLang="en-US" sz="3600" dirty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0822" y="1143000"/>
            <a:ext cx="10080693" cy="559117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/>
            <a:r>
              <a:rPr lang="en-US" altLang="en-US" sz="2400" b="1" dirty="0"/>
              <a:t>Holdout method</a:t>
            </a:r>
          </a:p>
          <a:p>
            <a:pPr lvl="1" eaLnBrk="1" hangingPunct="1"/>
            <a:r>
              <a:rPr lang="en-US" altLang="en-US" sz="2400" dirty="0"/>
              <a:t>Given data is randomly partitioned into two independent sets</a:t>
            </a:r>
          </a:p>
          <a:p>
            <a:pPr lvl="2" eaLnBrk="1" hangingPunct="1"/>
            <a:r>
              <a:rPr lang="en-US" altLang="en-US" sz="2400" dirty="0"/>
              <a:t>Training set (e.g., 2/3) for model construction</a:t>
            </a:r>
          </a:p>
          <a:p>
            <a:pPr lvl="2" eaLnBrk="1" hangingPunct="1"/>
            <a:r>
              <a:rPr lang="en-US" altLang="en-US" sz="2400" dirty="0"/>
              <a:t>Test set (e.g., 1/3) for accuracy estimation</a:t>
            </a:r>
          </a:p>
          <a:p>
            <a:pPr lvl="1"/>
            <a:r>
              <a:rPr lang="en-US" sz="2400" dirty="0"/>
              <a:t>Repeated random sub-sampling validation</a:t>
            </a:r>
            <a:r>
              <a:rPr lang="en-US" altLang="en-US" sz="2400" dirty="0"/>
              <a:t>: a variation of holdout</a:t>
            </a:r>
          </a:p>
          <a:p>
            <a:pPr lvl="2" eaLnBrk="1" hangingPunct="1"/>
            <a:r>
              <a:rPr lang="en-US" altLang="en-US" sz="2400" dirty="0"/>
              <a:t>Repeat holdout k times, accuracy = avg. of the accuracies obtained</a:t>
            </a:r>
          </a:p>
          <a:p>
            <a:pPr eaLnBrk="1" hangingPunct="1"/>
            <a:r>
              <a:rPr lang="en-US" altLang="en-US" sz="2400" b="1" dirty="0"/>
              <a:t>Cross-validation</a:t>
            </a:r>
            <a:r>
              <a:rPr lang="en-US" altLang="en-US" sz="2400" dirty="0"/>
              <a:t> (</a:t>
            </a:r>
            <a:r>
              <a:rPr lang="en-US" altLang="en-US" sz="2400" i="1" dirty="0"/>
              <a:t>k</a:t>
            </a:r>
            <a:r>
              <a:rPr lang="en-US" altLang="en-US" sz="2400" dirty="0"/>
              <a:t>-fold, where k = 10 is most popular)</a:t>
            </a:r>
          </a:p>
          <a:p>
            <a:pPr lvl="1" eaLnBrk="1" hangingPunct="1"/>
            <a:r>
              <a:rPr lang="en-US" altLang="en-US" sz="2400" dirty="0"/>
              <a:t>Randomly partition the data into </a:t>
            </a:r>
            <a:r>
              <a:rPr lang="en-US" altLang="en-US" sz="2400" i="1" dirty="0"/>
              <a:t>k</a:t>
            </a:r>
            <a:r>
              <a:rPr lang="en-US" altLang="en-US" sz="2400" dirty="0"/>
              <a:t> </a:t>
            </a:r>
            <a:r>
              <a:rPr lang="en-US" altLang="en-US" sz="2400" i="1" dirty="0"/>
              <a:t>mutually exclusive</a:t>
            </a:r>
            <a:r>
              <a:rPr lang="en-US" altLang="en-US" sz="2400" dirty="0"/>
              <a:t> subsets, each approximately equal size</a:t>
            </a:r>
          </a:p>
          <a:p>
            <a:pPr lvl="1" eaLnBrk="1" hangingPunct="1"/>
            <a:r>
              <a:rPr lang="en-US" altLang="en-US" sz="2400" dirty="0"/>
              <a:t>At </a:t>
            </a:r>
            <a:r>
              <a:rPr lang="en-US" altLang="en-US" sz="2400" i="1" dirty="0" err="1"/>
              <a:t>i</a:t>
            </a:r>
            <a:r>
              <a:rPr lang="en-US" altLang="en-US" sz="2400" dirty="0" err="1"/>
              <a:t>-th</a:t>
            </a:r>
            <a:r>
              <a:rPr lang="en-US" altLang="en-US" sz="2400" dirty="0"/>
              <a:t> iteration, use D</a:t>
            </a:r>
            <a:r>
              <a:rPr lang="en-US" altLang="en-US" sz="2400" baseline="-25000" dirty="0"/>
              <a:t>i </a:t>
            </a:r>
            <a:r>
              <a:rPr lang="en-US" altLang="en-US" sz="2400" dirty="0"/>
              <a:t>as test set and others as training set</a:t>
            </a:r>
          </a:p>
          <a:p>
            <a:pPr lvl="1" eaLnBrk="1" hangingPunct="1"/>
            <a:r>
              <a:rPr lang="en-US" altLang="en-US" sz="2400" u="sng" dirty="0"/>
              <a:t>Leave-one-out</a:t>
            </a:r>
            <a:r>
              <a:rPr lang="en-US" altLang="en-US" sz="2400" dirty="0"/>
              <a:t>: </a:t>
            </a:r>
            <a:r>
              <a:rPr lang="en-US" altLang="en-US" sz="2400" i="1" dirty="0"/>
              <a:t>k</a:t>
            </a:r>
            <a:r>
              <a:rPr lang="en-US" altLang="en-US" sz="2400" dirty="0"/>
              <a:t> folds where </a:t>
            </a:r>
            <a:r>
              <a:rPr lang="en-US" altLang="en-US" sz="2400" i="1" dirty="0"/>
              <a:t>k</a:t>
            </a:r>
            <a:r>
              <a:rPr lang="en-US" altLang="en-US" sz="2400" dirty="0"/>
              <a:t> = # of tuples, for small sized data</a:t>
            </a:r>
          </a:p>
          <a:p>
            <a:pPr lvl="1" eaLnBrk="1" hangingPunct="1"/>
            <a:r>
              <a:rPr lang="en-US" altLang="en-US" sz="2400" b="1" u="sng" dirty="0"/>
              <a:t>*Stratified cross-validation*</a:t>
            </a:r>
            <a:r>
              <a:rPr lang="en-US" altLang="en-US" sz="2400" dirty="0"/>
              <a:t>: folds are stratified so that class distribution, in each fold is approximately the same as that in the initial data</a:t>
            </a:r>
          </a:p>
        </p:txBody>
      </p:sp>
    </p:spTree>
    <p:extLst>
      <p:ext uri="{BB962C8B-B14F-4D97-AF65-F5344CB8AC3E}">
        <p14:creationId xmlns:p14="http://schemas.microsoft.com/office/powerpoint/2010/main" val="41873946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12192000" cy="685800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r>
              <a:rPr lang="en-US" altLang="en-US" sz="4000" dirty="0"/>
              <a:t>Classifier Evaluation: Bootstrap</a:t>
            </a:r>
            <a:endParaRPr lang="en-US" altLang="en-US" sz="3600" dirty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47675" y="1095375"/>
            <a:ext cx="11115675" cy="490537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en-US" b="1" dirty="0"/>
              <a:t>Bootstrap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dirty="0"/>
              <a:t>Works well with small data sets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dirty="0"/>
              <a:t>Samples the given training tuples uniformly </a:t>
            </a:r>
            <a:r>
              <a:rPr lang="en-US" altLang="en-US" i="1" dirty="0"/>
              <a:t>with replacement</a:t>
            </a:r>
          </a:p>
          <a:p>
            <a:pPr lvl="2" eaLnBrk="1" hangingPunct="1">
              <a:lnSpc>
                <a:spcPct val="110000"/>
              </a:lnSpc>
            </a:pPr>
            <a:r>
              <a:rPr lang="en-US" altLang="en-US" dirty="0"/>
              <a:t>Each time a tuple is selected, it is equally likely to be selected again and re-added to the training set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dirty="0"/>
              <a:t>Several bootstrap methods, and a common one is </a:t>
            </a:r>
            <a:r>
              <a:rPr lang="en-US" altLang="en-US" b="1" dirty="0"/>
              <a:t>.632 boo</a:t>
            </a:r>
            <a:r>
              <a:rPr lang="en-US" altLang="zh-CN" b="1" dirty="0"/>
              <a:t>t</a:t>
            </a:r>
            <a:r>
              <a:rPr lang="en-US" altLang="en-US" b="1" dirty="0"/>
              <a:t>strap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dirty="0"/>
              <a:t>A data set with </a:t>
            </a:r>
            <a:r>
              <a:rPr lang="en-US" altLang="en-US" i="1" dirty="0"/>
              <a:t>d</a:t>
            </a:r>
            <a:r>
              <a:rPr lang="en-US" altLang="en-US" dirty="0"/>
              <a:t> tuples is sampled </a:t>
            </a:r>
            <a:r>
              <a:rPr lang="en-US" altLang="en-US" i="1" dirty="0"/>
              <a:t>d</a:t>
            </a:r>
            <a:r>
              <a:rPr lang="en-US" altLang="en-US" dirty="0"/>
              <a:t> times, with replacement, resulting in a training set of </a:t>
            </a:r>
            <a:r>
              <a:rPr lang="en-US" altLang="en-US" i="1" dirty="0"/>
              <a:t>d</a:t>
            </a:r>
            <a:r>
              <a:rPr lang="en-US" altLang="en-US" dirty="0"/>
              <a:t> samples.  The data tuples that did not make it into the training set end up forming the test set.  About 63.2% of the original data end up in the bootstrap, and the remaining 36.8% form the test set (since (1 – 1/d)</a:t>
            </a:r>
            <a:r>
              <a:rPr lang="en-US" altLang="en-US" baseline="30000" dirty="0"/>
              <a:t>d</a:t>
            </a:r>
            <a:r>
              <a:rPr lang="en-US" altLang="en-US" dirty="0"/>
              <a:t> ≈ e</a:t>
            </a:r>
            <a:r>
              <a:rPr lang="en-US" altLang="en-US" baseline="30000" dirty="0"/>
              <a:t>-1</a:t>
            </a:r>
            <a:r>
              <a:rPr lang="en-US" altLang="en-US" dirty="0"/>
              <a:t> = 0.368)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dirty="0"/>
              <a:t>Repeat the sampling procedure </a:t>
            </a:r>
            <a:r>
              <a:rPr lang="en-US" altLang="en-US" i="1" dirty="0"/>
              <a:t>k</a:t>
            </a:r>
            <a:r>
              <a:rPr lang="en-US" altLang="en-US" dirty="0"/>
              <a:t> times, overall accuracy of the model:</a:t>
            </a:r>
          </a:p>
        </p:txBody>
      </p:sp>
      <p:pic>
        <p:nvPicPr>
          <p:cNvPr id="5734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2" y="6000749"/>
            <a:ext cx="7822738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541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253" y="552450"/>
            <a:ext cx="3429000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315200" cy="89535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Model Selection: ROC Curves</a:t>
            </a:r>
          </a:p>
        </p:txBody>
      </p:sp>
      <p:sp>
        <p:nvSpPr>
          <p:cNvPr id="6349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52450" y="1247775"/>
            <a:ext cx="6762750" cy="4876800"/>
          </a:xfrm>
        </p:spPr>
        <p:txBody>
          <a:bodyPr/>
          <a:lstStyle/>
          <a:p>
            <a:pPr marL="457200" indent="-457200"/>
            <a:r>
              <a:rPr lang="en-US" altLang="en-US" b="1" dirty="0"/>
              <a:t>ROC</a:t>
            </a:r>
            <a:r>
              <a:rPr lang="en-US" altLang="en-US" dirty="0"/>
              <a:t> (Receiver Operating Characteristics) curves: for visual comparison of classification models</a:t>
            </a:r>
          </a:p>
          <a:p>
            <a:pPr marL="457200" indent="-457200"/>
            <a:r>
              <a:rPr lang="en-US" altLang="en-US" dirty="0"/>
              <a:t>Originated from signal detection theory</a:t>
            </a:r>
          </a:p>
          <a:p>
            <a:pPr marL="457200" indent="-457200"/>
            <a:r>
              <a:rPr lang="en-US" altLang="en-US" dirty="0"/>
              <a:t>Shows the trade-off between the true positive rate and the false positive rate</a:t>
            </a:r>
          </a:p>
          <a:p>
            <a:pPr marL="457200" indent="-457200"/>
            <a:r>
              <a:rPr lang="en-US" altLang="en-US" dirty="0"/>
              <a:t>The area under the ROC curve (</a:t>
            </a:r>
            <a:r>
              <a:rPr lang="en-US" altLang="en-US" b="1" dirty="0"/>
              <a:t>AUC</a:t>
            </a:r>
            <a:r>
              <a:rPr lang="en-US" altLang="en-US" dirty="0"/>
              <a:t>: Area Under Curve) is a measure of the accuracy of the model</a:t>
            </a:r>
          </a:p>
          <a:p>
            <a:pPr marL="457200" indent="-457200"/>
            <a:r>
              <a:rPr lang="en-US" altLang="en-US" dirty="0"/>
              <a:t>Rank the test tuples in decreasing order: the one that is most likely to belong to the positive class appears at the top of the list</a:t>
            </a:r>
          </a:p>
          <a:p>
            <a:pPr marL="457200" indent="-457200"/>
            <a:r>
              <a:rPr lang="en-US" altLang="en-US" dirty="0"/>
              <a:t>The closer to the diagonal line (i.e., the closer the area is to 0.5), the less accurate is the model</a:t>
            </a:r>
          </a:p>
        </p:txBody>
      </p:sp>
      <p:sp>
        <p:nvSpPr>
          <p:cNvPr id="63493" name="Rectangle 7"/>
          <p:cNvSpPr>
            <a:spLocks noChangeArrowheads="1"/>
          </p:cNvSpPr>
          <p:nvPr/>
        </p:nvSpPr>
        <p:spPr bwMode="auto">
          <a:xfrm>
            <a:off x="7315199" y="3924300"/>
            <a:ext cx="444817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2400" dirty="0"/>
              <a:t>Vertical axis represents the true positive rate</a:t>
            </a:r>
          </a:p>
          <a:p>
            <a:pPr eaLnBrk="1" hangingPunct="1">
              <a:lnSpc>
                <a:spcPct val="80000"/>
              </a:lnSpc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2400" dirty="0"/>
              <a:t>Horizontal axis rep. the false positive rate</a:t>
            </a:r>
          </a:p>
          <a:p>
            <a:pPr eaLnBrk="1" hangingPunct="1">
              <a:lnSpc>
                <a:spcPct val="80000"/>
              </a:lnSpc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2400" dirty="0"/>
              <a:t>The plot also shows a diagonal line</a:t>
            </a:r>
          </a:p>
          <a:p>
            <a:pPr eaLnBrk="1" hangingPunct="1">
              <a:lnSpc>
                <a:spcPct val="80000"/>
              </a:lnSpc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</a:pPr>
            <a:r>
              <a:rPr lang="en-US" altLang="en-US" sz="2400" dirty="0"/>
              <a:t>A model with perfect accuracy will have an area of 1.0</a:t>
            </a:r>
          </a:p>
        </p:txBody>
      </p:sp>
    </p:spTree>
    <p:extLst>
      <p:ext uri="{BB962C8B-B14F-4D97-AF65-F5344CB8AC3E}">
        <p14:creationId xmlns:p14="http://schemas.microsoft.com/office/powerpoint/2010/main" val="150157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95400" y="152400"/>
            <a:ext cx="9601200" cy="838200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en-US" sz="4000" dirty="0"/>
              <a:t>Issues Affecting Model Selection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23888" y="1219200"/>
            <a:ext cx="10944224" cy="5257800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en-US" b="1" dirty="0"/>
              <a:t>Accuracy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dirty="0"/>
              <a:t>classifier accuracy: predicting class label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b="1" dirty="0"/>
              <a:t>Speed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dirty="0"/>
              <a:t>time to construct the model (training time)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dirty="0"/>
              <a:t>time to use the model (classification/prediction time)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b="1" dirty="0"/>
              <a:t>Robustness</a:t>
            </a:r>
            <a:r>
              <a:rPr lang="en-US" altLang="en-US" dirty="0"/>
              <a:t>: handling noise and missing values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b="1" dirty="0"/>
              <a:t>Scalability</a:t>
            </a:r>
            <a:r>
              <a:rPr lang="en-US" altLang="en-US" dirty="0"/>
              <a:t>: efficiency in disk-resident databases 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b="1" dirty="0"/>
              <a:t>Interpretability</a:t>
            </a:r>
          </a:p>
          <a:p>
            <a:pPr lvl="1" eaLnBrk="1" hangingPunct="1">
              <a:lnSpc>
                <a:spcPct val="110000"/>
              </a:lnSpc>
            </a:pPr>
            <a:r>
              <a:rPr lang="en-US" altLang="en-US" dirty="0"/>
              <a:t>understanding and insight provided by the model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 dirty="0"/>
              <a:t>Other measures, e.g., goodness of rules, such as decision tree size or compactness of classification rules</a:t>
            </a:r>
          </a:p>
        </p:txBody>
      </p:sp>
    </p:spTree>
    <p:extLst>
      <p:ext uri="{BB962C8B-B14F-4D97-AF65-F5344CB8AC3E}">
        <p14:creationId xmlns:p14="http://schemas.microsoft.com/office/powerpoint/2010/main" val="252035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619125" y="123825"/>
            <a:ext cx="11029950" cy="97871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sz="4000" dirty="0"/>
              <a:t>Chapter 8. Classification: Basic Concepts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9125" y="1209675"/>
            <a:ext cx="10915650" cy="5343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dirty="0"/>
              <a:t>Classification: Basic Concepts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Decision Tree Induction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Bayes Classification Methods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Linear Classifier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Model Evaluation and Selection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Techniques to Improve Classification Accuracy: Ensemble Methods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Additional Concepts on Classification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803581">
            <a:off x="9535945" y="4253058"/>
            <a:ext cx="533400" cy="462984"/>
          </a:xfrm>
          <a:prstGeom prst="notchedRightArrow">
            <a:avLst>
              <a:gd name="adj1" fmla="val 50000"/>
              <a:gd name="adj2" fmla="val 3500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474229"/>
      </p:ext>
    </p:extLst>
  </p:cSld>
  <p:clrMapOvr>
    <a:masterClrMapping/>
  </p:clrMapOvr>
  <p:transition>
    <p:zo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669" y="4190746"/>
            <a:ext cx="4811248" cy="227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-1"/>
            <a:ext cx="12087225" cy="100012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Ensemble Methods: Increasing the Accuracy</a:t>
            </a:r>
          </a:p>
        </p:txBody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9125" y="1304925"/>
            <a:ext cx="7709087" cy="5293301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Ensemble methods</a:t>
            </a:r>
          </a:p>
          <a:p>
            <a:pPr lvl="1" eaLnBrk="1" hangingPunct="1"/>
            <a:r>
              <a:rPr lang="en-US" altLang="en-US" sz="2400" dirty="0"/>
              <a:t>Use a combination of models to increase accuracy</a:t>
            </a:r>
          </a:p>
          <a:p>
            <a:pPr lvl="1" eaLnBrk="1" hangingPunct="1"/>
            <a:r>
              <a:rPr lang="en-US" altLang="en-US" sz="2400" dirty="0"/>
              <a:t>Combine a series of </a:t>
            </a:r>
            <a:r>
              <a:rPr lang="en-US" altLang="en-US" sz="2400" i="1" dirty="0"/>
              <a:t>k</a:t>
            </a:r>
            <a:r>
              <a:rPr lang="en-US" altLang="en-US" sz="2400" dirty="0"/>
              <a:t> learned models, M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, M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, …, M</a:t>
            </a:r>
            <a:r>
              <a:rPr lang="en-US" altLang="en-US" sz="2400" baseline="-25000" dirty="0"/>
              <a:t>k</a:t>
            </a:r>
            <a:r>
              <a:rPr lang="en-US" altLang="en-US" sz="2400" dirty="0"/>
              <a:t>, with the aim of creating an improved model M*</a:t>
            </a:r>
          </a:p>
          <a:p>
            <a:pPr eaLnBrk="1" hangingPunct="1"/>
            <a:r>
              <a:rPr lang="en-US" altLang="en-US" sz="2400" dirty="0"/>
              <a:t>Popular ensemble methods</a:t>
            </a:r>
          </a:p>
          <a:p>
            <a:pPr lvl="1" eaLnBrk="1" hangingPunct="1"/>
            <a:r>
              <a:rPr lang="en-US" altLang="en-US" sz="2400" dirty="0"/>
              <a:t>Bagging: </a:t>
            </a:r>
            <a:r>
              <a:rPr lang="en-US" altLang="zh-CN" sz="2400" dirty="0"/>
              <a:t> Trains</a:t>
            </a:r>
            <a:r>
              <a:rPr lang="zh-CN" altLang="en-US" sz="2400" dirty="0"/>
              <a:t> </a:t>
            </a:r>
            <a:r>
              <a:rPr lang="en-US" altLang="zh-CN" sz="2400" dirty="0"/>
              <a:t>each</a:t>
            </a:r>
            <a:r>
              <a:rPr lang="zh-CN" altLang="en-US" sz="2400" dirty="0"/>
              <a:t> </a:t>
            </a:r>
            <a:r>
              <a:rPr lang="en-US" altLang="zh-CN" sz="2400" dirty="0"/>
              <a:t>model</a:t>
            </a:r>
            <a:r>
              <a:rPr lang="zh-CN" altLang="en-US" sz="2400" dirty="0"/>
              <a:t> </a:t>
            </a:r>
            <a:r>
              <a:rPr lang="en-US" altLang="zh-CN" sz="2400" dirty="0"/>
              <a:t>using</a:t>
            </a:r>
            <a:r>
              <a:rPr lang="zh-CN" altLang="en-US" sz="2400" dirty="0"/>
              <a:t> </a:t>
            </a:r>
            <a:r>
              <a:rPr lang="en-US" altLang="zh-CN" sz="2400" dirty="0"/>
              <a:t>a</a:t>
            </a:r>
            <a:r>
              <a:rPr lang="zh-CN" altLang="en-US" sz="2400" dirty="0"/>
              <a:t> </a:t>
            </a:r>
            <a:r>
              <a:rPr lang="en-US" altLang="zh-CN" sz="2400" dirty="0"/>
              <a:t>subset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training</a:t>
            </a:r>
            <a:r>
              <a:rPr lang="zh-CN" altLang="en-US" sz="2400" dirty="0"/>
              <a:t> </a:t>
            </a:r>
            <a:r>
              <a:rPr lang="en-US" altLang="zh-CN" sz="2400" dirty="0"/>
              <a:t>set,</a:t>
            </a:r>
            <a:r>
              <a:rPr lang="zh-CN" altLang="en-US" sz="2400" dirty="0"/>
              <a:t> </a:t>
            </a:r>
            <a:r>
              <a:rPr lang="en-US" altLang="zh-CN" sz="2400" dirty="0"/>
              <a:t>and models</a:t>
            </a:r>
            <a:r>
              <a:rPr lang="zh-CN" altLang="en-US" sz="2400" dirty="0"/>
              <a:t> </a:t>
            </a:r>
            <a:r>
              <a:rPr lang="en-US" altLang="zh-CN" sz="2400" dirty="0"/>
              <a:t>learned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/>
              <a:t>parallel</a:t>
            </a:r>
          </a:p>
          <a:p>
            <a:pPr lvl="1"/>
            <a:r>
              <a:rPr lang="en-US" altLang="en-US" sz="2400" dirty="0"/>
              <a:t>Boosting:  </a:t>
            </a:r>
            <a:r>
              <a:rPr lang="en-US" altLang="zh-CN" sz="2400" dirty="0"/>
              <a:t>Trains each new model instance to emphasize the training instances that previous models </a:t>
            </a:r>
            <a:r>
              <a:rPr lang="en-US" altLang="zh-CN" sz="2400" dirty="0" err="1"/>
              <a:t>mis</a:t>
            </a:r>
            <a:r>
              <a:rPr lang="en-US" altLang="zh-CN" sz="2400" dirty="0"/>
              <a:t>-classified,</a:t>
            </a:r>
            <a:r>
              <a:rPr lang="zh-CN" altLang="en-US" sz="2400" dirty="0"/>
              <a:t> </a:t>
            </a:r>
            <a:r>
              <a:rPr lang="en-US" altLang="zh-CN" sz="2400" dirty="0"/>
              <a:t>and models</a:t>
            </a:r>
            <a:r>
              <a:rPr lang="zh-CN" altLang="en-US" sz="2400" dirty="0"/>
              <a:t> </a:t>
            </a:r>
            <a:r>
              <a:rPr lang="en-US" altLang="zh-CN" sz="2400" dirty="0"/>
              <a:t>learned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/>
              <a:t>order</a:t>
            </a:r>
          </a:p>
        </p:txBody>
      </p:sp>
    </p:spTree>
    <p:extLst>
      <p:ext uri="{BB962C8B-B14F-4D97-AF65-F5344CB8AC3E}">
        <p14:creationId xmlns:p14="http://schemas.microsoft.com/office/powerpoint/2010/main" val="14808904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53311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Bagging: Boo</a:t>
            </a:r>
            <a:r>
              <a:rPr lang="en-US" altLang="zh-CN" sz="4000" dirty="0"/>
              <a:t>t</a:t>
            </a:r>
            <a:r>
              <a:rPr lang="en-US" altLang="en-US" sz="4000" dirty="0"/>
              <a:t>strap Aggregation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5471" y="1125630"/>
            <a:ext cx="10991850" cy="5591175"/>
          </a:xfrm>
        </p:spPr>
        <p:txBody>
          <a:bodyPr/>
          <a:lstStyle/>
          <a:p>
            <a:pPr eaLnBrk="1" hangingPunct="1">
              <a:spcBef>
                <a:spcPts val="300"/>
              </a:spcBef>
            </a:pPr>
            <a:r>
              <a:rPr lang="en-US" altLang="en-US" sz="2400" dirty="0"/>
              <a:t>Analogy: Diagnosis based on multiple doctors’ majority vote</a:t>
            </a:r>
          </a:p>
          <a:p>
            <a:pPr eaLnBrk="1" hangingPunct="1">
              <a:spcBef>
                <a:spcPts val="300"/>
              </a:spcBef>
            </a:pPr>
            <a:r>
              <a:rPr lang="en-US" altLang="en-US" sz="2400" dirty="0"/>
              <a:t>Training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sz="2400" dirty="0"/>
              <a:t>Given a set D of </a:t>
            </a:r>
            <a:r>
              <a:rPr lang="en-US" altLang="en-US" sz="2400" i="1" dirty="0"/>
              <a:t>d </a:t>
            </a:r>
            <a:r>
              <a:rPr lang="en-US" altLang="en-US" sz="2400" dirty="0"/>
              <a:t>tuples, at each iteration </a:t>
            </a:r>
            <a:r>
              <a:rPr lang="en-US" altLang="en-US" sz="2400" i="1" dirty="0" err="1"/>
              <a:t>i</a:t>
            </a:r>
            <a:r>
              <a:rPr lang="en-US" altLang="en-US" sz="2400" dirty="0"/>
              <a:t>, a training set D</a:t>
            </a:r>
            <a:r>
              <a:rPr lang="en-US" altLang="en-US" sz="2400" baseline="-25000" dirty="0"/>
              <a:t>i</a:t>
            </a:r>
            <a:r>
              <a:rPr lang="en-US" altLang="en-US" sz="2400" dirty="0"/>
              <a:t> of </a:t>
            </a:r>
            <a:r>
              <a:rPr lang="en-US" altLang="en-US" sz="2400" i="1" dirty="0"/>
              <a:t>d</a:t>
            </a:r>
            <a:r>
              <a:rPr lang="en-US" altLang="en-US" sz="2400" dirty="0"/>
              <a:t> tuples is sampled with replacement from D (i.e., bootstrap)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sz="2400" dirty="0"/>
              <a:t>A classifier model </a:t>
            </a:r>
            <a:r>
              <a:rPr lang="en-US" altLang="en-US" sz="2400" dirty="0" err="1"/>
              <a:t>M</a:t>
            </a:r>
            <a:r>
              <a:rPr lang="en-US" altLang="en-US" sz="2400" baseline="-25000" dirty="0" err="1"/>
              <a:t>i</a:t>
            </a:r>
            <a:r>
              <a:rPr lang="en-US" altLang="en-US" sz="2400" dirty="0"/>
              <a:t> is learned for each training set D</a:t>
            </a:r>
            <a:r>
              <a:rPr lang="en-US" altLang="en-US" sz="2400" baseline="-25000" dirty="0"/>
              <a:t>i</a:t>
            </a:r>
            <a:endParaRPr lang="en-US" altLang="en-US" sz="2400" dirty="0"/>
          </a:p>
          <a:p>
            <a:pPr eaLnBrk="1" hangingPunct="1">
              <a:spcBef>
                <a:spcPts val="300"/>
              </a:spcBef>
            </a:pPr>
            <a:r>
              <a:rPr lang="en-US" altLang="en-US" sz="2400" dirty="0"/>
              <a:t>Classification: classify an unknown sample</a:t>
            </a:r>
            <a:r>
              <a:rPr lang="en-US" altLang="en-US" sz="2400" b="1" dirty="0"/>
              <a:t> X</a:t>
            </a:r>
            <a:r>
              <a:rPr lang="en-US" altLang="en-US" sz="2400" dirty="0"/>
              <a:t> 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sz="2400" dirty="0"/>
              <a:t>Each classifier </a:t>
            </a:r>
            <a:r>
              <a:rPr lang="en-US" altLang="en-US" sz="2400" dirty="0" err="1"/>
              <a:t>M</a:t>
            </a:r>
            <a:r>
              <a:rPr lang="en-US" altLang="en-US" sz="2400" baseline="-25000" dirty="0" err="1"/>
              <a:t>i</a:t>
            </a:r>
            <a:r>
              <a:rPr lang="en-US" altLang="en-US" sz="2400" dirty="0"/>
              <a:t> returns its class prediction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sz="2400" dirty="0"/>
              <a:t>The bagged classifier M* counts the votes and assigns the class with the most votes to </a:t>
            </a:r>
            <a:r>
              <a:rPr lang="en-US" altLang="en-US" sz="2400" b="1" dirty="0"/>
              <a:t>X</a:t>
            </a:r>
            <a:endParaRPr lang="en-US" altLang="en-US" sz="2400" dirty="0"/>
          </a:p>
          <a:p>
            <a:pPr eaLnBrk="1" hangingPunct="1">
              <a:spcBef>
                <a:spcPts val="300"/>
              </a:spcBef>
            </a:pPr>
            <a:r>
              <a:rPr lang="en-US" altLang="en-US" sz="2400" dirty="0"/>
              <a:t>Prediction:  It can be applied to the prediction of continuous values by taking the average value of each prediction for a given test tuple</a:t>
            </a:r>
          </a:p>
          <a:p>
            <a:pPr>
              <a:spcBef>
                <a:spcPts val="300"/>
              </a:spcBef>
            </a:pPr>
            <a:r>
              <a:rPr lang="en-US" altLang="en-US" sz="2400" dirty="0"/>
              <a:t>Accuracy: Improved accuracy in prediction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sz="2400" dirty="0"/>
              <a:t>Often significantly better than a single classifier derived from D</a:t>
            </a:r>
          </a:p>
          <a:p>
            <a:pPr lvl="1" eaLnBrk="1" hangingPunct="1">
              <a:spcBef>
                <a:spcPts val="300"/>
              </a:spcBef>
            </a:pPr>
            <a:r>
              <a:rPr lang="en-US" altLang="en-US" sz="2400" dirty="0"/>
              <a:t>For noise data: Not considerably worse, more robust </a:t>
            </a:r>
          </a:p>
        </p:txBody>
      </p:sp>
    </p:spTree>
    <p:extLst>
      <p:ext uri="{BB962C8B-B14F-4D97-AF65-F5344CB8AC3E}">
        <p14:creationId xmlns:p14="http://schemas.microsoft.com/office/powerpoint/2010/main" val="1964902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/>
              <a:t>Random Forest: Basic Concepts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1143000"/>
            <a:ext cx="10670241" cy="5715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sz="2400" dirty="0"/>
              <a:t>Random Forest (first proposed by L. </a:t>
            </a:r>
            <a:r>
              <a:rPr lang="en-US" altLang="en-US" sz="2400" dirty="0" err="1"/>
              <a:t>Breiman</a:t>
            </a:r>
            <a:r>
              <a:rPr lang="en-US" altLang="en-US" sz="2400" dirty="0"/>
              <a:t> in 2001) </a:t>
            </a:r>
          </a:p>
          <a:p>
            <a:pPr lvl="1">
              <a:spcAft>
                <a:spcPts val="600"/>
              </a:spcAft>
            </a:pPr>
            <a:r>
              <a:rPr lang="en-US" altLang="zh-CN" sz="2400" dirty="0"/>
              <a:t>A</a:t>
            </a:r>
            <a:r>
              <a:rPr lang="zh-CN" altLang="en-US" sz="2400" dirty="0"/>
              <a:t> </a:t>
            </a:r>
            <a:r>
              <a:rPr lang="en-US" altLang="zh-CN" sz="2400" dirty="0"/>
              <a:t>variation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bagging</a:t>
            </a:r>
            <a:r>
              <a:rPr lang="zh-CN" altLang="en-US" sz="2400" dirty="0"/>
              <a:t> </a:t>
            </a:r>
            <a:r>
              <a:rPr lang="en-US" altLang="zh-CN" sz="2400" dirty="0"/>
              <a:t>for</a:t>
            </a:r>
            <a:r>
              <a:rPr lang="zh-CN" altLang="en-US" sz="2400" dirty="0"/>
              <a:t> </a:t>
            </a:r>
            <a:r>
              <a:rPr lang="en-US" altLang="zh-CN" sz="2400" i="1" dirty="0"/>
              <a:t>decision</a:t>
            </a:r>
            <a:r>
              <a:rPr lang="zh-CN" altLang="en-US" sz="2400" i="1" dirty="0"/>
              <a:t> </a:t>
            </a:r>
            <a:r>
              <a:rPr lang="en-US" altLang="zh-CN" sz="2400" i="1" dirty="0"/>
              <a:t>trees</a:t>
            </a:r>
          </a:p>
          <a:p>
            <a:pPr lvl="1">
              <a:spcAft>
                <a:spcPts val="600"/>
              </a:spcAft>
            </a:pPr>
            <a:r>
              <a:rPr lang="en-US" altLang="zh-CN" sz="2400" i="1" dirty="0"/>
              <a:t>Data</a:t>
            </a:r>
            <a:r>
              <a:rPr lang="zh-CN" altLang="en-US" sz="2400" i="1" dirty="0"/>
              <a:t> </a:t>
            </a:r>
            <a:r>
              <a:rPr lang="en-US" altLang="zh-CN" sz="2400" i="1" dirty="0"/>
              <a:t>bagging</a:t>
            </a:r>
            <a:endParaRPr lang="en-US" altLang="zh-CN" sz="2400" dirty="0"/>
          </a:p>
          <a:p>
            <a:pPr lvl="2">
              <a:spcAft>
                <a:spcPts val="600"/>
              </a:spcAft>
            </a:pPr>
            <a:r>
              <a:rPr lang="en-US" altLang="zh-CN" sz="2400" dirty="0"/>
              <a:t>Use</a:t>
            </a:r>
            <a:r>
              <a:rPr lang="zh-CN" altLang="en-US" sz="2400" dirty="0"/>
              <a:t> </a:t>
            </a:r>
            <a:r>
              <a:rPr lang="en-US" altLang="zh-CN" sz="2400" dirty="0"/>
              <a:t>a</a:t>
            </a:r>
            <a:r>
              <a:rPr lang="zh-CN" altLang="en-US" sz="2400" dirty="0"/>
              <a:t> </a:t>
            </a:r>
            <a:r>
              <a:rPr lang="en-US" altLang="zh-CN" sz="2400" dirty="0"/>
              <a:t>subset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training</a:t>
            </a:r>
            <a:r>
              <a:rPr lang="zh-CN" altLang="en-US" sz="2400" dirty="0"/>
              <a:t> </a:t>
            </a:r>
            <a:r>
              <a:rPr lang="en-US" altLang="zh-CN" sz="2400" dirty="0"/>
              <a:t>data</a:t>
            </a:r>
            <a:r>
              <a:rPr lang="zh-CN" altLang="en-US" sz="2400" dirty="0"/>
              <a:t> </a:t>
            </a:r>
            <a:r>
              <a:rPr lang="en-US" altLang="zh-CN" sz="2400" dirty="0"/>
              <a:t>by</a:t>
            </a:r>
            <a:r>
              <a:rPr lang="zh-CN" altLang="en-US" sz="2400" dirty="0"/>
              <a:t> </a:t>
            </a:r>
            <a:r>
              <a:rPr lang="en-US" altLang="zh-CN" sz="2400" dirty="0"/>
              <a:t>sampling</a:t>
            </a:r>
            <a:r>
              <a:rPr lang="zh-CN" altLang="en-US" sz="2400" dirty="0"/>
              <a:t> </a:t>
            </a:r>
            <a:r>
              <a:rPr lang="en-US" altLang="zh-CN" sz="2400" dirty="0"/>
              <a:t>with</a:t>
            </a:r>
            <a:r>
              <a:rPr lang="zh-CN" altLang="en-US" sz="2400" dirty="0"/>
              <a:t> </a:t>
            </a:r>
            <a:r>
              <a:rPr lang="en-US" altLang="zh-CN" sz="2400" dirty="0"/>
              <a:t>replacement</a:t>
            </a:r>
            <a:r>
              <a:rPr lang="zh-CN" altLang="en-US" sz="2400" dirty="0"/>
              <a:t> </a:t>
            </a:r>
            <a:r>
              <a:rPr lang="en-US" altLang="zh-CN" sz="2400" dirty="0"/>
              <a:t>for</a:t>
            </a:r>
            <a:r>
              <a:rPr lang="zh-CN" altLang="en-US" sz="2400" dirty="0"/>
              <a:t> </a:t>
            </a:r>
            <a:r>
              <a:rPr lang="en-US" altLang="zh-CN" sz="2400" dirty="0"/>
              <a:t>each</a:t>
            </a:r>
            <a:r>
              <a:rPr lang="zh-CN" altLang="en-US" sz="2400" dirty="0"/>
              <a:t> </a:t>
            </a:r>
            <a:r>
              <a:rPr lang="en-US" altLang="zh-CN" sz="2400" dirty="0"/>
              <a:t>tree</a:t>
            </a:r>
            <a:endParaRPr lang="en-US" altLang="en-US" sz="2400" dirty="0"/>
          </a:p>
          <a:p>
            <a:pPr lvl="1">
              <a:spcAft>
                <a:spcPts val="600"/>
              </a:spcAft>
            </a:pPr>
            <a:r>
              <a:rPr lang="en-US" altLang="zh-CN" sz="2400" i="1" dirty="0"/>
              <a:t>Feature</a:t>
            </a:r>
            <a:r>
              <a:rPr lang="zh-CN" altLang="en-US" sz="2400" i="1" dirty="0"/>
              <a:t> </a:t>
            </a:r>
            <a:r>
              <a:rPr lang="en-US" altLang="zh-CN" sz="2400" i="1" dirty="0"/>
              <a:t>bagging</a:t>
            </a:r>
            <a:endParaRPr lang="en-US" altLang="zh-CN" sz="2400" dirty="0"/>
          </a:p>
          <a:p>
            <a:pPr lvl="2">
              <a:spcAft>
                <a:spcPts val="600"/>
              </a:spcAft>
            </a:pPr>
            <a:r>
              <a:rPr lang="en-US" altLang="zh-CN" sz="2400" dirty="0"/>
              <a:t>At</a:t>
            </a:r>
            <a:r>
              <a:rPr lang="zh-CN" altLang="en-US" sz="2400" dirty="0"/>
              <a:t> </a:t>
            </a:r>
            <a:r>
              <a:rPr lang="en-US" altLang="zh-CN" sz="2400" dirty="0"/>
              <a:t>each</a:t>
            </a:r>
            <a:r>
              <a:rPr lang="zh-CN" altLang="en-US" sz="2400" dirty="0"/>
              <a:t> </a:t>
            </a:r>
            <a:r>
              <a:rPr lang="en-US" altLang="zh-CN" sz="2400" dirty="0"/>
              <a:t>node</a:t>
            </a:r>
            <a:r>
              <a:rPr lang="zh-CN" altLang="en-US" sz="2400" dirty="0"/>
              <a:t> </a:t>
            </a:r>
            <a:r>
              <a:rPr lang="en-US" altLang="en-US" sz="2400" dirty="0"/>
              <a:t>us</a:t>
            </a:r>
            <a:r>
              <a:rPr lang="en-US" altLang="zh-CN" sz="2400" dirty="0"/>
              <a:t>e</a:t>
            </a:r>
            <a:r>
              <a:rPr lang="en-US" altLang="en-US" sz="2400" dirty="0"/>
              <a:t> a random selection of attributes </a:t>
            </a:r>
            <a:r>
              <a:rPr lang="en-US" altLang="zh-CN" sz="2400" dirty="0"/>
              <a:t>as</a:t>
            </a:r>
            <a:r>
              <a:rPr lang="zh-CN" altLang="en-US" sz="2400" dirty="0"/>
              <a:t> </a:t>
            </a:r>
            <a:r>
              <a:rPr lang="en-US" altLang="zh-CN" sz="2400" dirty="0"/>
              <a:t>candidates</a:t>
            </a:r>
            <a:r>
              <a:rPr lang="zh-CN" altLang="en-US" sz="2400" dirty="0"/>
              <a:t> </a:t>
            </a:r>
            <a:r>
              <a:rPr lang="en-US" altLang="zh-CN" sz="2400" dirty="0"/>
              <a:t>and</a:t>
            </a:r>
            <a:r>
              <a:rPr lang="zh-CN" altLang="en-US" sz="2400" dirty="0"/>
              <a:t> </a:t>
            </a:r>
            <a:r>
              <a:rPr lang="en-US" altLang="zh-CN" sz="2400" dirty="0"/>
              <a:t>split</a:t>
            </a:r>
            <a:r>
              <a:rPr lang="zh-CN" altLang="en-US" sz="2400" dirty="0"/>
              <a:t> </a:t>
            </a:r>
            <a:r>
              <a:rPr lang="en-US" altLang="zh-CN" sz="2400" dirty="0"/>
              <a:t>by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best</a:t>
            </a:r>
            <a:r>
              <a:rPr lang="zh-CN" altLang="en-US" sz="2400" dirty="0"/>
              <a:t> </a:t>
            </a:r>
            <a:r>
              <a:rPr lang="en-US" altLang="zh-CN" sz="2400" dirty="0"/>
              <a:t>attribute</a:t>
            </a:r>
            <a:r>
              <a:rPr lang="zh-CN" altLang="en-US" sz="2400" dirty="0"/>
              <a:t> </a:t>
            </a:r>
            <a:r>
              <a:rPr lang="en-US" altLang="zh-CN" sz="2400" dirty="0"/>
              <a:t>among</a:t>
            </a:r>
            <a:r>
              <a:rPr lang="zh-CN" altLang="en-US" sz="2400" dirty="0"/>
              <a:t> </a:t>
            </a:r>
            <a:r>
              <a:rPr lang="en-US" altLang="zh-CN" sz="2400" dirty="0"/>
              <a:t>them</a:t>
            </a:r>
          </a:p>
          <a:p>
            <a:pPr lvl="1">
              <a:spcAft>
                <a:spcPts val="600"/>
              </a:spcAft>
            </a:pPr>
            <a:r>
              <a:rPr lang="en-US" altLang="zh-CN" sz="2400" dirty="0"/>
              <a:t>Compared</a:t>
            </a:r>
            <a:r>
              <a:rPr lang="zh-CN" altLang="en-US" sz="2400" dirty="0"/>
              <a:t> </a:t>
            </a:r>
            <a:r>
              <a:rPr lang="en-US" altLang="zh-CN" sz="2400" dirty="0"/>
              <a:t>to</a:t>
            </a:r>
            <a:r>
              <a:rPr lang="zh-CN" altLang="en-US" sz="2400" dirty="0"/>
              <a:t> </a:t>
            </a:r>
            <a:r>
              <a:rPr lang="en-US" altLang="zh-CN" sz="2400" dirty="0"/>
              <a:t>original</a:t>
            </a:r>
            <a:r>
              <a:rPr lang="zh-CN" altLang="en-US" sz="2400" dirty="0"/>
              <a:t> </a:t>
            </a:r>
            <a:r>
              <a:rPr lang="en-US" altLang="zh-CN" sz="2400" dirty="0"/>
              <a:t>bagging,</a:t>
            </a:r>
            <a:r>
              <a:rPr lang="zh-CN" altLang="en-US" sz="2400" dirty="0"/>
              <a:t> </a:t>
            </a:r>
            <a:r>
              <a:rPr lang="en-US" altLang="zh-CN" sz="2400" dirty="0"/>
              <a:t>increases</a:t>
            </a:r>
            <a:r>
              <a:rPr lang="zh-CN" altLang="en-US" sz="2400" dirty="0"/>
              <a:t> </a:t>
            </a:r>
            <a:r>
              <a:rPr lang="en-US" altLang="zh-CN" sz="2400" dirty="0"/>
              <a:t>the</a:t>
            </a:r>
            <a:r>
              <a:rPr lang="zh-CN" altLang="en-US" sz="2400" dirty="0"/>
              <a:t> </a:t>
            </a:r>
            <a:r>
              <a:rPr lang="en-US" altLang="zh-CN" sz="2400" dirty="0"/>
              <a:t>diversity</a:t>
            </a:r>
            <a:r>
              <a:rPr lang="zh-CN" altLang="en-US" sz="2400" dirty="0"/>
              <a:t> </a:t>
            </a:r>
            <a:r>
              <a:rPr lang="en-US" altLang="zh-CN" sz="2400" dirty="0"/>
              <a:t>among</a:t>
            </a:r>
            <a:r>
              <a:rPr lang="zh-CN" altLang="en-US" sz="2400" dirty="0"/>
              <a:t> </a:t>
            </a:r>
            <a:r>
              <a:rPr lang="en-US" altLang="zh-CN" sz="2400" dirty="0"/>
              <a:t>generated</a:t>
            </a:r>
            <a:r>
              <a:rPr lang="zh-CN" altLang="en-US" sz="2400" dirty="0"/>
              <a:t> </a:t>
            </a:r>
            <a:r>
              <a:rPr lang="en-US" altLang="zh-CN" sz="2400" dirty="0"/>
              <a:t>trees</a:t>
            </a:r>
          </a:p>
          <a:p>
            <a:pPr lvl="1">
              <a:spcAft>
                <a:spcPts val="600"/>
              </a:spcAft>
            </a:pPr>
            <a:r>
              <a:rPr lang="en-US" altLang="en-US" sz="2400" dirty="0"/>
              <a:t>During classification, each tree votes and the most popular class is returned</a:t>
            </a:r>
          </a:p>
        </p:txBody>
      </p:sp>
    </p:spTree>
    <p:extLst>
      <p:ext uri="{BB962C8B-B14F-4D97-AF65-F5344CB8AC3E}">
        <p14:creationId xmlns:p14="http://schemas.microsoft.com/office/powerpoint/2010/main" val="14620933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/>
              <a:t>Random Forest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1143000"/>
            <a:ext cx="10972800" cy="508115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altLang="en-US" sz="2400" dirty="0"/>
              <a:t>Two Methods to construct Random Forest:</a:t>
            </a:r>
          </a:p>
          <a:p>
            <a:pPr lvl="1">
              <a:spcAft>
                <a:spcPts val="600"/>
              </a:spcAft>
            </a:pPr>
            <a:r>
              <a:rPr lang="en-US" altLang="en-US" sz="2400" dirty="0"/>
              <a:t>Forest-RI (</a:t>
            </a:r>
            <a:r>
              <a:rPr lang="en-US" altLang="en-US" sz="2400" i="1" dirty="0"/>
              <a:t>random input selection</a:t>
            </a:r>
            <a:r>
              <a:rPr lang="en-US" altLang="en-US" sz="2400" dirty="0"/>
              <a:t>):  Randomly select, at each node, F attributes as candidates for the split at the node. The CART methodology is used to grow the trees to maximum size</a:t>
            </a:r>
          </a:p>
          <a:p>
            <a:pPr lvl="1">
              <a:spcAft>
                <a:spcPts val="600"/>
              </a:spcAft>
            </a:pPr>
            <a:r>
              <a:rPr lang="en-US" altLang="en-US" sz="2400" dirty="0"/>
              <a:t>Forest-RC (</a:t>
            </a:r>
            <a:r>
              <a:rPr lang="en-US" altLang="en-US" sz="2400" i="1" dirty="0"/>
              <a:t>random linear combinations</a:t>
            </a:r>
            <a:r>
              <a:rPr lang="en-US" altLang="en-US" sz="2400" dirty="0"/>
              <a:t>)</a:t>
            </a:r>
            <a:r>
              <a:rPr lang="en-US" altLang="en-US" sz="2400" i="1" dirty="0"/>
              <a:t>: </a:t>
            </a:r>
            <a:r>
              <a:rPr lang="en-US" altLang="en-US" sz="2400" dirty="0"/>
              <a:t> Creates new attributes (or features) that are a linear combination of the existing attributes (reduces the correlation between individual classifiers)</a:t>
            </a:r>
          </a:p>
          <a:p>
            <a:pPr>
              <a:spcAft>
                <a:spcPts val="600"/>
              </a:spcAft>
            </a:pPr>
            <a:r>
              <a:rPr lang="en-US" altLang="en-US" sz="2400" dirty="0"/>
              <a:t>Comparable in accuracy to </a:t>
            </a:r>
            <a:r>
              <a:rPr lang="en-US" altLang="en-US" sz="2400" dirty="0" err="1"/>
              <a:t>Adaboost</a:t>
            </a:r>
            <a:r>
              <a:rPr lang="en-US" altLang="en-US" sz="2400" dirty="0"/>
              <a:t>, but more robust to errors and outliers </a:t>
            </a:r>
          </a:p>
          <a:p>
            <a:pPr>
              <a:spcAft>
                <a:spcPts val="600"/>
              </a:spcAft>
            </a:pPr>
            <a:r>
              <a:rPr lang="en-US" altLang="en-US" sz="2400" dirty="0"/>
              <a:t>Insensitive to the number of attributes selected for consideration at each split, and faster than typical bagging or boosting</a:t>
            </a:r>
          </a:p>
        </p:txBody>
      </p:sp>
    </p:spTree>
    <p:extLst>
      <p:ext uri="{BB962C8B-B14F-4D97-AF65-F5344CB8AC3E}">
        <p14:creationId xmlns:p14="http://schemas.microsoft.com/office/powerpoint/2010/main" val="1887191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6675"/>
            <a:ext cx="12191999" cy="9015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000" dirty="0"/>
              <a:t>Classification—Model Construction, Validation and Testing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2924" y="1095375"/>
            <a:ext cx="11277601" cy="5507132"/>
          </a:xfrm>
        </p:spPr>
        <p:txBody>
          <a:bodyPr/>
          <a:lstStyle/>
          <a:p>
            <a:pPr eaLnBrk="1" hangingPunct="1">
              <a:spcBef>
                <a:spcPts val="400"/>
              </a:spcBef>
            </a:pPr>
            <a:r>
              <a:rPr lang="en-US" altLang="en-US" sz="2400" b="1" dirty="0"/>
              <a:t>Model construction</a:t>
            </a:r>
            <a:endParaRPr lang="en-US" altLang="en-US" sz="2400" dirty="0"/>
          </a:p>
          <a:p>
            <a:pPr lvl="1" eaLnBrk="1" hangingPunct="1">
              <a:spcBef>
                <a:spcPts val="400"/>
              </a:spcBef>
            </a:pPr>
            <a:r>
              <a:rPr lang="en-US" altLang="en-US" sz="2400" dirty="0"/>
              <a:t>Each sample is assumed to belong to a predefined class (shown by the </a:t>
            </a:r>
            <a:r>
              <a:rPr lang="en-US" altLang="en-US" sz="2400" b="1" dirty="0"/>
              <a:t>class label</a:t>
            </a:r>
            <a:r>
              <a:rPr lang="en-US" altLang="en-US" sz="2400" dirty="0"/>
              <a:t>)</a:t>
            </a:r>
          </a:p>
          <a:p>
            <a:pPr lvl="1" eaLnBrk="1" hangingPunct="1">
              <a:spcBef>
                <a:spcPts val="400"/>
              </a:spcBef>
            </a:pPr>
            <a:r>
              <a:rPr lang="en-US" altLang="en-US" sz="2400" dirty="0"/>
              <a:t>The set of samples used for model construction is </a:t>
            </a:r>
            <a:r>
              <a:rPr lang="en-US" altLang="en-US" sz="2400" b="1" dirty="0"/>
              <a:t>training set</a:t>
            </a:r>
          </a:p>
          <a:p>
            <a:pPr lvl="1">
              <a:spcBef>
                <a:spcPts val="400"/>
              </a:spcBef>
            </a:pPr>
            <a:r>
              <a:rPr lang="en-US" altLang="en-US" sz="2400" dirty="0"/>
              <a:t>Model: Represented as decision trees, rules, mathematical formulas, or other forms</a:t>
            </a:r>
          </a:p>
          <a:p>
            <a:pPr>
              <a:spcBef>
                <a:spcPts val="400"/>
              </a:spcBef>
            </a:pPr>
            <a:r>
              <a:rPr lang="en-US" altLang="en-US" sz="2400" b="1" dirty="0"/>
              <a:t>Model Validation and Testing</a:t>
            </a:r>
            <a:r>
              <a:rPr lang="en-US" altLang="en-US" sz="2400" dirty="0"/>
              <a:t>: </a:t>
            </a:r>
          </a:p>
          <a:p>
            <a:pPr lvl="1">
              <a:spcBef>
                <a:spcPts val="400"/>
              </a:spcBef>
            </a:pPr>
            <a:r>
              <a:rPr lang="en-US" altLang="en-US" sz="2400" b="1" dirty="0"/>
              <a:t>Test:</a:t>
            </a:r>
            <a:r>
              <a:rPr lang="en-US" altLang="en-US" sz="2400" dirty="0"/>
              <a:t> Estimate accuracy of the model</a:t>
            </a:r>
          </a:p>
          <a:p>
            <a:pPr lvl="2" eaLnBrk="1" hangingPunct="1">
              <a:spcBef>
                <a:spcPts val="400"/>
              </a:spcBef>
            </a:pPr>
            <a:r>
              <a:rPr lang="en-US" altLang="en-US" sz="2400" dirty="0"/>
              <a:t>The known label of test sample is compared with the classified result from the model</a:t>
            </a:r>
          </a:p>
          <a:p>
            <a:pPr lvl="2" eaLnBrk="1" hangingPunct="1">
              <a:spcBef>
                <a:spcPts val="400"/>
              </a:spcBef>
            </a:pPr>
            <a:r>
              <a:rPr lang="en-US" altLang="en-US" sz="2400" i="1" dirty="0"/>
              <a:t>Accuracy:</a:t>
            </a:r>
            <a:r>
              <a:rPr lang="en-US" altLang="en-US" sz="2400" dirty="0"/>
              <a:t> % of test set samples that are correctly classified by the model</a:t>
            </a:r>
          </a:p>
          <a:p>
            <a:pPr lvl="2" eaLnBrk="1" hangingPunct="1">
              <a:spcBef>
                <a:spcPts val="400"/>
              </a:spcBef>
            </a:pPr>
            <a:r>
              <a:rPr lang="en-US" altLang="en-US" sz="2400" dirty="0"/>
              <a:t>Test set is independent of training set </a:t>
            </a:r>
          </a:p>
          <a:p>
            <a:pPr lvl="1">
              <a:spcBef>
                <a:spcPts val="400"/>
              </a:spcBef>
            </a:pPr>
            <a:r>
              <a:rPr lang="en-US" altLang="en-US" sz="2400" b="1" dirty="0"/>
              <a:t>Validation</a:t>
            </a:r>
            <a:r>
              <a:rPr lang="en-US" altLang="en-US" sz="2400" dirty="0"/>
              <a:t>: If </a:t>
            </a:r>
            <a:r>
              <a:rPr lang="en-US" altLang="en-US" sz="2400" i="1" dirty="0"/>
              <a:t>the test set </a:t>
            </a:r>
            <a:r>
              <a:rPr lang="en-US" altLang="en-US" sz="2400" dirty="0"/>
              <a:t>is used to select or refine models, it is called </a:t>
            </a:r>
            <a:r>
              <a:rPr lang="en-US" altLang="en-US" sz="2400" b="1" dirty="0"/>
              <a:t>validation </a:t>
            </a:r>
            <a:r>
              <a:rPr lang="en-US" altLang="en-US" sz="2400" dirty="0"/>
              <a:t>(or development)</a:t>
            </a:r>
            <a:r>
              <a:rPr lang="en-US" altLang="en-US" sz="2400" b="1" dirty="0"/>
              <a:t> (test) set</a:t>
            </a:r>
            <a:endParaRPr lang="en-US" altLang="en-US" sz="2400" dirty="0"/>
          </a:p>
          <a:p>
            <a:pPr>
              <a:spcBef>
                <a:spcPts val="400"/>
              </a:spcBef>
            </a:pPr>
            <a:r>
              <a:rPr lang="en-US" altLang="en-US" sz="2400" b="1" dirty="0"/>
              <a:t>Model Deployment:</a:t>
            </a:r>
            <a:r>
              <a:rPr lang="en-US" altLang="en-US" sz="2400" dirty="0"/>
              <a:t> If the accuracy is acceptable, use the model to classify new data</a:t>
            </a:r>
          </a:p>
        </p:txBody>
      </p:sp>
    </p:spTree>
    <p:extLst>
      <p:ext uri="{BB962C8B-B14F-4D97-AF65-F5344CB8AC3E}">
        <p14:creationId xmlns:p14="http://schemas.microsoft.com/office/powerpoint/2010/main" val="37507498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-1" y="-1"/>
            <a:ext cx="12125325" cy="103822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Boosting</a:t>
            </a:r>
            <a:endParaRPr lang="en-US" altLang="en-US" sz="2400" dirty="0"/>
          </a:p>
        </p:txBody>
      </p:sp>
      <p:sp>
        <p:nvSpPr>
          <p:cNvPr id="6861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52450" y="1219200"/>
            <a:ext cx="10972800" cy="5486400"/>
          </a:xfrm>
        </p:spPr>
        <p:txBody>
          <a:bodyPr/>
          <a:lstStyle/>
          <a:p>
            <a:pPr marL="457200" indent="-457200"/>
            <a:r>
              <a:rPr lang="en-US" altLang="en-US" sz="2400" dirty="0"/>
              <a:t>Analogy: Consult several doctors, based on a combination of weighted diagnoses—weight assigned based on the previous diagnosis accuracy</a:t>
            </a:r>
          </a:p>
          <a:p>
            <a:pPr marL="457200" indent="-457200"/>
            <a:r>
              <a:rPr lang="en-US" altLang="en-US" sz="2400" dirty="0"/>
              <a:t>How boosting works?</a:t>
            </a:r>
          </a:p>
          <a:p>
            <a:pPr marL="914400" lvl="1" indent="-457200"/>
            <a:r>
              <a:rPr lang="en-US" altLang="en-US" sz="2400" b="1" dirty="0"/>
              <a:t>Weights</a:t>
            </a:r>
            <a:r>
              <a:rPr lang="en-US" altLang="en-US" sz="2400" dirty="0"/>
              <a:t> are assigned to each training tuple</a:t>
            </a:r>
          </a:p>
          <a:p>
            <a:pPr marL="914400" lvl="1" indent="-457200"/>
            <a:r>
              <a:rPr lang="en-US" altLang="en-US" sz="2400" dirty="0"/>
              <a:t>A series of k classifiers is iteratively learned</a:t>
            </a:r>
          </a:p>
          <a:p>
            <a:pPr marL="914400" lvl="1" indent="-457200"/>
            <a:r>
              <a:rPr lang="en-US" altLang="en-US" sz="2400" dirty="0"/>
              <a:t>After a classifier </a:t>
            </a:r>
            <a:r>
              <a:rPr lang="en-US" altLang="en-US" sz="2400" dirty="0" err="1"/>
              <a:t>M</a:t>
            </a:r>
            <a:r>
              <a:rPr lang="en-US" altLang="en-US" sz="2400" baseline="-25000" dirty="0" err="1"/>
              <a:t>i</a:t>
            </a:r>
            <a:r>
              <a:rPr lang="en-US" altLang="en-US" sz="2400" dirty="0"/>
              <a:t> is learned, the weights are updated to allow the subsequent classifier, M</a:t>
            </a:r>
            <a:r>
              <a:rPr lang="en-US" altLang="en-US" sz="2400" baseline="-25000" dirty="0"/>
              <a:t>i+1</a:t>
            </a:r>
            <a:r>
              <a:rPr lang="en-US" altLang="en-US" sz="2400" dirty="0"/>
              <a:t>, to </a:t>
            </a:r>
            <a:r>
              <a:rPr lang="en-US" altLang="en-US" sz="2400" b="1" dirty="0"/>
              <a:t>pay more attention to the training tuples that were misclassified</a:t>
            </a:r>
            <a:r>
              <a:rPr lang="en-US" altLang="en-US" sz="2400" dirty="0"/>
              <a:t> by </a:t>
            </a:r>
            <a:r>
              <a:rPr lang="en-US" altLang="en-US" sz="2400" dirty="0" err="1"/>
              <a:t>M</a:t>
            </a:r>
            <a:r>
              <a:rPr lang="en-US" altLang="en-US" sz="2400" baseline="-25000" dirty="0" err="1"/>
              <a:t>i</a:t>
            </a:r>
            <a:endParaRPr lang="en-US" altLang="en-US" sz="2400" dirty="0"/>
          </a:p>
          <a:p>
            <a:pPr marL="914400" lvl="1" indent="-457200"/>
            <a:r>
              <a:rPr lang="en-US" altLang="en-US" sz="2400" dirty="0"/>
              <a:t>The final </a:t>
            </a:r>
            <a:r>
              <a:rPr lang="en-US" altLang="en-US" sz="2400" b="1" dirty="0"/>
              <a:t>M* combines the votes</a:t>
            </a:r>
            <a:r>
              <a:rPr lang="en-US" altLang="en-US" sz="2400" dirty="0"/>
              <a:t> of each individual classifier, where the weight of each classifier's vote is a function of its accuracy</a:t>
            </a:r>
          </a:p>
          <a:p>
            <a:pPr marL="457200" indent="-457200"/>
            <a:r>
              <a:rPr lang="en-US" altLang="en-US" sz="2400" dirty="0"/>
              <a:t>Boosting algorithm can be extended for numeric prediction</a:t>
            </a:r>
          </a:p>
          <a:p>
            <a:pPr marL="457200" indent="-457200"/>
            <a:r>
              <a:rPr lang="en-US" altLang="en-US" sz="2400" dirty="0"/>
              <a:t>Comparing with bagging: Boosting tends to have greater accuracy, but it also risks overfitting the model to misclassified data</a:t>
            </a:r>
          </a:p>
        </p:txBody>
      </p:sp>
    </p:spTree>
    <p:extLst>
      <p:ext uri="{BB962C8B-B14F-4D97-AF65-F5344CB8AC3E}">
        <p14:creationId xmlns:p14="http://schemas.microsoft.com/office/powerpoint/2010/main" val="31996078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12192000" cy="924129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 err="1"/>
              <a:t>Adaboost</a:t>
            </a:r>
            <a:r>
              <a:rPr lang="en-US" altLang="en-US" sz="4000" dirty="0"/>
              <a:t> (Freund and </a:t>
            </a:r>
            <a:r>
              <a:rPr lang="en-US" altLang="en-US" sz="4000" dirty="0" err="1"/>
              <a:t>Schapire</a:t>
            </a:r>
            <a:r>
              <a:rPr lang="en-US" altLang="en-US" sz="4000" dirty="0"/>
              <a:t>, 1997)</a:t>
            </a:r>
          </a:p>
        </p:txBody>
      </p:sp>
      <p:sp>
        <p:nvSpPr>
          <p:cNvPr id="6963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28650" y="1190625"/>
            <a:ext cx="10567886" cy="5286375"/>
          </a:xfrm>
        </p:spPr>
        <p:txBody>
          <a:bodyPr/>
          <a:lstStyle/>
          <a:p>
            <a:pPr marL="457200" indent="-457200">
              <a:lnSpc>
                <a:spcPct val="90000"/>
              </a:lnSpc>
            </a:pPr>
            <a:r>
              <a:rPr lang="en-US" altLang="en-US" dirty="0"/>
              <a:t>Given a set of </a:t>
            </a:r>
            <a:r>
              <a:rPr lang="en-US" altLang="en-US" i="1" dirty="0"/>
              <a:t>d</a:t>
            </a:r>
            <a:r>
              <a:rPr lang="en-US" altLang="en-US" dirty="0"/>
              <a:t> class-labeled tuples, (</a:t>
            </a:r>
            <a:r>
              <a:rPr lang="en-US" altLang="en-US" b="1" dirty="0"/>
              <a:t>X</a:t>
            </a:r>
            <a:r>
              <a:rPr lang="en-US" altLang="en-US" b="1" baseline="-25000" dirty="0"/>
              <a:t>1</a:t>
            </a:r>
            <a:r>
              <a:rPr lang="en-US" altLang="en-US" dirty="0"/>
              <a:t>, y</a:t>
            </a:r>
            <a:r>
              <a:rPr lang="en-US" altLang="en-US" baseline="-25000" dirty="0"/>
              <a:t>1</a:t>
            </a:r>
            <a:r>
              <a:rPr lang="en-US" altLang="en-US" dirty="0"/>
              <a:t>), …, (</a:t>
            </a:r>
            <a:r>
              <a:rPr lang="en-US" altLang="en-US" b="1" dirty="0" err="1"/>
              <a:t>X</a:t>
            </a:r>
            <a:r>
              <a:rPr lang="en-US" altLang="en-US" b="1" baseline="-25000" dirty="0" err="1"/>
              <a:t>d</a:t>
            </a:r>
            <a:r>
              <a:rPr lang="en-US" altLang="en-US" dirty="0"/>
              <a:t>, </a:t>
            </a:r>
            <a:r>
              <a:rPr lang="en-US" altLang="en-US" dirty="0" err="1"/>
              <a:t>y</a:t>
            </a:r>
            <a:r>
              <a:rPr lang="en-US" altLang="en-US" baseline="-25000" dirty="0" err="1"/>
              <a:t>d</a:t>
            </a:r>
            <a:r>
              <a:rPr lang="en-US" altLang="en-US" dirty="0"/>
              <a:t>)</a:t>
            </a:r>
          </a:p>
          <a:p>
            <a:pPr marL="457200" indent="-457200">
              <a:lnSpc>
                <a:spcPct val="90000"/>
              </a:lnSpc>
            </a:pPr>
            <a:r>
              <a:rPr lang="en-US" altLang="en-US" dirty="0"/>
              <a:t>Initially, all the weights of tuples are set the same (1/d)</a:t>
            </a:r>
          </a:p>
          <a:p>
            <a:pPr marL="457200" indent="-457200">
              <a:lnSpc>
                <a:spcPct val="90000"/>
              </a:lnSpc>
            </a:pPr>
            <a:r>
              <a:rPr lang="en-US" altLang="en-US" dirty="0"/>
              <a:t>Generate </a:t>
            </a:r>
            <a:r>
              <a:rPr lang="en-US" altLang="en-US" i="1" dirty="0"/>
              <a:t>k</a:t>
            </a:r>
            <a:r>
              <a:rPr lang="en-US" altLang="en-US" dirty="0"/>
              <a:t> classifiers in </a:t>
            </a:r>
            <a:r>
              <a:rPr lang="en-US" altLang="en-US" i="1" dirty="0"/>
              <a:t>k</a:t>
            </a:r>
            <a:r>
              <a:rPr lang="en-US" altLang="en-US" dirty="0"/>
              <a:t> rounds.  At round </a:t>
            </a:r>
            <a:r>
              <a:rPr lang="en-US" altLang="en-US" dirty="0" err="1"/>
              <a:t>i</a:t>
            </a:r>
            <a:r>
              <a:rPr lang="en-US" altLang="en-US" dirty="0"/>
              <a:t>,</a:t>
            </a:r>
          </a:p>
          <a:p>
            <a:pPr marL="914400" lvl="1" indent="-457200">
              <a:lnSpc>
                <a:spcPct val="90000"/>
              </a:lnSpc>
            </a:pPr>
            <a:r>
              <a:rPr lang="en-US" altLang="en-US" dirty="0"/>
              <a:t>Tuples from D are sampled (with replacement) to form a training set D</a:t>
            </a:r>
            <a:r>
              <a:rPr lang="en-US" altLang="en-US" baseline="-25000" dirty="0"/>
              <a:t>i</a:t>
            </a:r>
            <a:r>
              <a:rPr lang="en-US" altLang="en-US" dirty="0"/>
              <a:t> of the same size</a:t>
            </a:r>
          </a:p>
          <a:p>
            <a:pPr marL="914400" lvl="1" indent="-457200">
              <a:lnSpc>
                <a:spcPct val="90000"/>
              </a:lnSpc>
            </a:pPr>
            <a:r>
              <a:rPr lang="en-US" altLang="en-US" dirty="0"/>
              <a:t>Each tuple’s chance of being selected is based on its weight</a:t>
            </a:r>
          </a:p>
          <a:p>
            <a:pPr marL="914400" lvl="1" indent="-457200">
              <a:lnSpc>
                <a:spcPct val="90000"/>
              </a:lnSpc>
            </a:pPr>
            <a:r>
              <a:rPr lang="en-US" altLang="en-US" dirty="0"/>
              <a:t>A classification model </a:t>
            </a:r>
            <a:r>
              <a:rPr lang="en-US" altLang="en-US" dirty="0" err="1"/>
              <a:t>M</a:t>
            </a:r>
            <a:r>
              <a:rPr lang="en-US" altLang="en-US" baseline="-25000" dirty="0" err="1"/>
              <a:t>i</a:t>
            </a:r>
            <a:r>
              <a:rPr lang="en-US" altLang="en-US" dirty="0"/>
              <a:t> is derived from D</a:t>
            </a:r>
            <a:r>
              <a:rPr lang="en-US" altLang="en-US" baseline="-25000" dirty="0"/>
              <a:t>i</a:t>
            </a:r>
          </a:p>
          <a:p>
            <a:pPr marL="914400" lvl="1" indent="-457200">
              <a:lnSpc>
                <a:spcPct val="90000"/>
              </a:lnSpc>
            </a:pPr>
            <a:r>
              <a:rPr lang="en-US" altLang="en-US" dirty="0"/>
              <a:t>Its error rate is calculated using D</a:t>
            </a:r>
            <a:r>
              <a:rPr lang="en-US" altLang="en-US" baseline="-25000" dirty="0"/>
              <a:t>i </a:t>
            </a:r>
            <a:r>
              <a:rPr lang="en-US" altLang="en-US" dirty="0"/>
              <a:t>as a test set</a:t>
            </a:r>
          </a:p>
          <a:p>
            <a:pPr marL="914400" lvl="1" indent="-457200">
              <a:lnSpc>
                <a:spcPct val="90000"/>
              </a:lnSpc>
            </a:pPr>
            <a:r>
              <a:rPr lang="en-US" altLang="en-US" dirty="0"/>
              <a:t>If a tuple is misclassified, its weight is increased; otherwise, it is decreased</a:t>
            </a:r>
          </a:p>
          <a:p>
            <a:pPr marL="457200" indent="-457200">
              <a:lnSpc>
                <a:spcPct val="90000"/>
              </a:lnSpc>
            </a:pPr>
            <a:r>
              <a:rPr lang="en-US" altLang="en-US" dirty="0"/>
              <a:t>Error rate: err(</a:t>
            </a:r>
            <a:r>
              <a:rPr lang="en-US" altLang="en-US" b="1" dirty="0" err="1"/>
              <a:t>X</a:t>
            </a:r>
            <a:r>
              <a:rPr lang="en-US" altLang="en-US" b="1" baseline="-25000" dirty="0" err="1"/>
              <a:t>j</a:t>
            </a:r>
            <a:r>
              <a:rPr lang="en-US" altLang="en-US" dirty="0"/>
              <a:t>) is the misclassification error of tuple </a:t>
            </a:r>
            <a:r>
              <a:rPr lang="en-US" altLang="en-US" b="1" dirty="0" err="1"/>
              <a:t>X</a:t>
            </a:r>
            <a:r>
              <a:rPr lang="en-US" altLang="en-US" b="1" baseline="-25000" dirty="0" err="1"/>
              <a:t>j</a:t>
            </a:r>
            <a:r>
              <a:rPr lang="en-US" altLang="en-US" dirty="0"/>
              <a:t>. Classifier </a:t>
            </a:r>
            <a:r>
              <a:rPr lang="en-US" altLang="en-US" dirty="0" err="1"/>
              <a:t>M</a:t>
            </a:r>
            <a:r>
              <a:rPr lang="en-US" altLang="en-US" baseline="-25000" dirty="0" err="1"/>
              <a:t>i</a:t>
            </a:r>
            <a:r>
              <a:rPr lang="en-US" altLang="en-US" dirty="0"/>
              <a:t> error rate is the sum of the weights of the misclassified tuples: 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dirty="0"/>
          </a:p>
          <a:p>
            <a:pPr marL="457200" indent="-457200">
              <a:lnSpc>
                <a:spcPct val="90000"/>
              </a:lnSpc>
            </a:pPr>
            <a:r>
              <a:rPr lang="en-US" altLang="en-US" dirty="0"/>
              <a:t>The weight of classifier </a:t>
            </a:r>
            <a:r>
              <a:rPr lang="en-US" altLang="en-US" dirty="0" err="1"/>
              <a:t>M</a:t>
            </a:r>
            <a:r>
              <a:rPr lang="en-US" altLang="en-US" baseline="-25000" dirty="0" err="1"/>
              <a:t>i</a:t>
            </a:r>
            <a:r>
              <a:rPr lang="en-US" altLang="en-US" dirty="0" err="1"/>
              <a:t>’s</a:t>
            </a:r>
            <a:r>
              <a:rPr lang="en-US" altLang="en-US" dirty="0"/>
              <a:t> vote is</a:t>
            </a:r>
          </a:p>
        </p:txBody>
      </p:sp>
      <p:graphicFrame>
        <p:nvGraphicFramePr>
          <p:cNvPr id="69637" name="Object 4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365094494"/>
              </p:ext>
            </p:extLst>
          </p:nvPr>
        </p:nvGraphicFramePr>
        <p:xfrm>
          <a:off x="5695949" y="5851998"/>
          <a:ext cx="18288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246" name="Equation" r:id="rId4" imgW="1091726" imgH="431613" progId="Equation.3">
                  <p:embed/>
                </p:oleObj>
              </mc:Choice>
              <mc:Fallback>
                <p:oleObj name="Equation" r:id="rId4" imgW="1091726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5949" y="5851998"/>
                        <a:ext cx="182880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38" name="Object 6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1238511873"/>
              </p:ext>
            </p:extLst>
          </p:nvPr>
        </p:nvGraphicFramePr>
        <p:xfrm>
          <a:off x="7264973" y="5299458"/>
          <a:ext cx="3431602" cy="831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247" name="Equation" r:id="rId6" imgW="1752600" imgH="444500" progId="Equation.3">
                  <p:embed/>
                </p:oleObj>
              </mc:Choice>
              <mc:Fallback>
                <p:oleObj name="Equation" r:id="rId6" imgW="17526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4973" y="5299458"/>
                        <a:ext cx="3431602" cy="8311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6145504"/>
      </p:ext>
    </p:extLst>
  </p:cSld>
  <p:clrMapOvr>
    <a:masterClrMapping/>
  </p:clrMapOvr>
  <p:transition spd="med">
    <p:zo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90600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Classification of Class-Imbalanced Data Sets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0549" y="1133814"/>
            <a:ext cx="10963275" cy="1537700"/>
          </a:xfrm>
        </p:spPr>
        <p:txBody>
          <a:bodyPr/>
          <a:lstStyle/>
          <a:p>
            <a:r>
              <a:rPr lang="en-US" altLang="en-US" sz="2400" dirty="0"/>
              <a:t>Class-imbalance problem: Rare positive example</a:t>
            </a:r>
            <a:r>
              <a:rPr lang="en-US" altLang="zh-CN" sz="2400" dirty="0"/>
              <a:t>s</a:t>
            </a:r>
            <a:r>
              <a:rPr lang="en-US" altLang="en-US" sz="2400" dirty="0"/>
              <a:t> but numerous negative ones</a:t>
            </a:r>
          </a:p>
          <a:p>
            <a:pPr lvl="1"/>
            <a:r>
              <a:rPr lang="en-US" altLang="en-US" sz="2400" dirty="0"/>
              <a:t>E.g., medical diagnosis, fraud transaction, accident (oil-spill), and product fault</a:t>
            </a:r>
          </a:p>
          <a:p>
            <a:r>
              <a:rPr lang="en-US" altLang="en-US" sz="2400" dirty="0"/>
              <a:t>Traditional methods assume a balanced distribution of classes and equal error costs: not suitable for class-imbalanced data</a:t>
            </a:r>
          </a:p>
        </p:txBody>
      </p:sp>
      <p:sp>
        <p:nvSpPr>
          <p:cNvPr id="49" name="Rectangle 3"/>
          <p:cNvSpPr txBox="1">
            <a:spLocks noChangeArrowheads="1"/>
          </p:cNvSpPr>
          <p:nvPr/>
        </p:nvSpPr>
        <p:spPr bwMode="auto">
          <a:xfrm>
            <a:off x="602389" y="3936485"/>
            <a:ext cx="689133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defRPr/>
            </a:pPr>
            <a:endParaRPr lang="en-US" sz="2400" kern="0" dirty="0"/>
          </a:p>
        </p:txBody>
      </p:sp>
      <p:sp>
        <p:nvSpPr>
          <p:cNvPr id="50" name="Rectangle 3"/>
          <p:cNvSpPr txBox="1">
            <a:spLocks noChangeArrowheads="1"/>
          </p:cNvSpPr>
          <p:nvPr/>
        </p:nvSpPr>
        <p:spPr bwMode="auto">
          <a:xfrm>
            <a:off x="1804988" y="6248400"/>
            <a:ext cx="8634412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defRPr/>
            </a:pPr>
            <a:endParaRPr lang="en-US" sz="2400" kern="0" dirty="0"/>
          </a:p>
        </p:txBody>
      </p:sp>
      <p:grpSp>
        <p:nvGrpSpPr>
          <p:cNvPr id="71687" name="Group 3"/>
          <p:cNvGrpSpPr>
            <a:grpSpLocks/>
          </p:cNvGrpSpPr>
          <p:nvPr/>
        </p:nvGrpSpPr>
        <p:grpSpPr bwMode="auto">
          <a:xfrm>
            <a:off x="9585006" y="2459974"/>
            <a:ext cx="2360739" cy="2202238"/>
            <a:chOff x="6850334" y="2699730"/>
            <a:chExt cx="2360461" cy="2202731"/>
          </a:xfrm>
        </p:grpSpPr>
        <p:grpSp>
          <p:nvGrpSpPr>
            <p:cNvPr id="71688" name="Group 2"/>
            <p:cNvGrpSpPr>
              <a:grpSpLocks/>
            </p:cNvGrpSpPr>
            <p:nvPr/>
          </p:nvGrpSpPr>
          <p:grpSpPr bwMode="auto">
            <a:xfrm>
              <a:off x="6850334" y="2699730"/>
              <a:ext cx="2360461" cy="2202731"/>
              <a:chOff x="6333658" y="2918534"/>
              <a:chExt cx="2927932" cy="2856663"/>
            </a:xfrm>
          </p:grpSpPr>
          <p:sp>
            <p:nvSpPr>
              <p:cNvPr id="71693" name="Rectangle 4"/>
              <p:cNvSpPr>
                <a:spLocks noChangeArrowheads="1"/>
              </p:cNvSpPr>
              <p:nvPr/>
            </p:nvSpPr>
            <p:spPr bwMode="auto">
              <a:xfrm>
                <a:off x="6333658" y="3039233"/>
                <a:ext cx="2810342" cy="259956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400">
                  <a:latin typeface="Tahoma" panose="020B0604030504040204" pitchFamily="34" charset="0"/>
                </a:endParaRPr>
              </a:p>
            </p:txBody>
          </p:sp>
          <p:sp>
            <p:nvSpPr>
              <p:cNvPr id="71694" name="Text Box 6"/>
              <p:cNvSpPr txBox="1">
                <a:spLocks noChangeArrowheads="1"/>
              </p:cNvSpPr>
              <p:nvPr/>
            </p:nvSpPr>
            <p:spPr bwMode="auto">
              <a:xfrm>
                <a:off x="6333658" y="4054751"/>
                <a:ext cx="417908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x</a:t>
                </a:r>
              </a:p>
            </p:txBody>
          </p:sp>
          <p:sp>
            <p:nvSpPr>
              <p:cNvPr id="71695" name="Text Box 7"/>
              <p:cNvSpPr txBox="1">
                <a:spLocks noChangeArrowheads="1"/>
              </p:cNvSpPr>
              <p:nvPr/>
            </p:nvSpPr>
            <p:spPr bwMode="auto">
              <a:xfrm>
                <a:off x="8386482" y="3373921"/>
                <a:ext cx="417908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x</a:t>
                </a:r>
              </a:p>
            </p:txBody>
          </p:sp>
          <p:sp>
            <p:nvSpPr>
              <p:cNvPr id="71696" name="Text Box 8"/>
              <p:cNvSpPr txBox="1">
                <a:spLocks noChangeArrowheads="1"/>
              </p:cNvSpPr>
              <p:nvPr/>
            </p:nvSpPr>
            <p:spPr bwMode="auto">
              <a:xfrm>
                <a:off x="6987989" y="3491948"/>
                <a:ext cx="417908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x</a:t>
                </a:r>
              </a:p>
            </p:txBody>
          </p:sp>
          <p:sp>
            <p:nvSpPr>
              <p:cNvPr id="71697" name="Text Box 9"/>
              <p:cNvSpPr txBox="1">
                <a:spLocks noChangeArrowheads="1"/>
              </p:cNvSpPr>
              <p:nvPr/>
            </p:nvSpPr>
            <p:spPr bwMode="auto">
              <a:xfrm>
                <a:off x="7401741" y="3913313"/>
                <a:ext cx="417908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x</a:t>
                </a:r>
              </a:p>
            </p:txBody>
          </p:sp>
          <p:sp>
            <p:nvSpPr>
              <p:cNvPr id="71698" name="Text Box 10"/>
              <p:cNvSpPr txBox="1">
                <a:spLocks noChangeArrowheads="1"/>
              </p:cNvSpPr>
              <p:nvPr/>
            </p:nvSpPr>
            <p:spPr bwMode="auto">
              <a:xfrm>
                <a:off x="7745506" y="3551584"/>
                <a:ext cx="417908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x</a:t>
                </a:r>
              </a:p>
            </p:txBody>
          </p:sp>
          <p:sp>
            <p:nvSpPr>
              <p:cNvPr id="71699" name="Text Box 11"/>
              <p:cNvSpPr txBox="1">
                <a:spLocks noChangeArrowheads="1"/>
              </p:cNvSpPr>
              <p:nvPr/>
            </p:nvSpPr>
            <p:spPr bwMode="auto">
              <a:xfrm>
                <a:off x="6521824" y="3551584"/>
                <a:ext cx="417908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x</a:t>
                </a:r>
              </a:p>
            </p:txBody>
          </p:sp>
          <p:sp>
            <p:nvSpPr>
              <p:cNvPr id="71700" name="Text Box 12"/>
              <p:cNvSpPr txBox="1">
                <a:spLocks noChangeArrowheads="1"/>
              </p:cNvSpPr>
              <p:nvPr/>
            </p:nvSpPr>
            <p:spPr bwMode="auto">
              <a:xfrm>
                <a:off x="6754906" y="4149172"/>
                <a:ext cx="417908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x</a:t>
                </a:r>
              </a:p>
            </p:txBody>
          </p:sp>
          <p:sp>
            <p:nvSpPr>
              <p:cNvPr id="71701" name="Text Box 13"/>
              <p:cNvSpPr txBox="1">
                <a:spLocks noChangeArrowheads="1"/>
              </p:cNvSpPr>
              <p:nvPr/>
            </p:nvSpPr>
            <p:spPr bwMode="auto">
              <a:xfrm>
                <a:off x="7455367" y="3196259"/>
                <a:ext cx="417908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x</a:t>
                </a:r>
              </a:p>
            </p:txBody>
          </p:sp>
          <p:sp>
            <p:nvSpPr>
              <p:cNvPr id="71702" name="Text Box 14"/>
              <p:cNvSpPr txBox="1">
                <a:spLocks noChangeArrowheads="1"/>
              </p:cNvSpPr>
              <p:nvPr/>
            </p:nvSpPr>
            <p:spPr bwMode="auto">
              <a:xfrm>
                <a:off x="8721538" y="3009041"/>
                <a:ext cx="417908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x</a:t>
                </a:r>
              </a:p>
            </p:txBody>
          </p:sp>
          <p:sp>
            <p:nvSpPr>
              <p:cNvPr id="71703" name="Text Box 15"/>
              <p:cNvSpPr txBox="1">
                <a:spLocks noChangeArrowheads="1"/>
              </p:cNvSpPr>
              <p:nvPr/>
            </p:nvSpPr>
            <p:spPr bwMode="auto">
              <a:xfrm>
                <a:off x="6405282" y="4567859"/>
                <a:ext cx="417908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x</a:t>
                </a:r>
              </a:p>
            </p:txBody>
          </p:sp>
          <p:sp>
            <p:nvSpPr>
              <p:cNvPr id="71704" name="Text Box 18"/>
              <p:cNvSpPr txBox="1">
                <a:spLocks noChangeArrowheads="1"/>
              </p:cNvSpPr>
              <p:nvPr/>
            </p:nvSpPr>
            <p:spPr bwMode="auto">
              <a:xfrm>
                <a:off x="7571914" y="4333102"/>
                <a:ext cx="435800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o</a:t>
                </a:r>
              </a:p>
            </p:txBody>
          </p:sp>
          <p:sp>
            <p:nvSpPr>
              <p:cNvPr id="71705" name="Text Box 20"/>
              <p:cNvSpPr txBox="1">
                <a:spLocks noChangeArrowheads="1"/>
              </p:cNvSpPr>
              <p:nvPr/>
            </p:nvSpPr>
            <p:spPr bwMode="auto">
              <a:xfrm>
                <a:off x="7885136" y="4979773"/>
                <a:ext cx="435800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o</a:t>
                </a:r>
              </a:p>
            </p:txBody>
          </p:sp>
          <p:sp>
            <p:nvSpPr>
              <p:cNvPr id="71706" name="Text Box 23"/>
              <p:cNvSpPr txBox="1">
                <a:spLocks noChangeArrowheads="1"/>
              </p:cNvSpPr>
              <p:nvPr/>
            </p:nvSpPr>
            <p:spPr bwMode="auto">
              <a:xfrm>
                <a:off x="7896039" y="4567859"/>
                <a:ext cx="435800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o</a:t>
                </a:r>
              </a:p>
            </p:txBody>
          </p:sp>
          <p:sp>
            <p:nvSpPr>
              <p:cNvPr id="71707" name="Text Box 25"/>
              <p:cNvSpPr txBox="1">
                <a:spLocks noChangeArrowheads="1"/>
              </p:cNvSpPr>
              <p:nvPr/>
            </p:nvSpPr>
            <p:spPr bwMode="auto">
              <a:xfrm>
                <a:off x="7575176" y="4724400"/>
                <a:ext cx="435800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o</a:t>
                </a:r>
              </a:p>
            </p:txBody>
          </p:sp>
          <p:sp>
            <p:nvSpPr>
              <p:cNvPr id="71708" name="Text Box 7"/>
              <p:cNvSpPr txBox="1">
                <a:spLocks noChangeArrowheads="1"/>
              </p:cNvSpPr>
              <p:nvPr/>
            </p:nvSpPr>
            <p:spPr bwMode="auto">
              <a:xfrm>
                <a:off x="8508626" y="4141914"/>
                <a:ext cx="417908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x</a:t>
                </a:r>
              </a:p>
            </p:txBody>
          </p:sp>
          <p:sp>
            <p:nvSpPr>
              <p:cNvPr id="71709" name="Text Box 7"/>
              <p:cNvSpPr txBox="1">
                <a:spLocks noChangeArrowheads="1"/>
              </p:cNvSpPr>
              <p:nvPr/>
            </p:nvSpPr>
            <p:spPr bwMode="auto">
              <a:xfrm>
                <a:off x="8129121" y="3850750"/>
                <a:ext cx="417908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x</a:t>
                </a:r>
              </a:p>
            </p:txBody>
          </p:sp>
          <p:sp>
            <p:nvSpPr>
              <p:cNvPr id="71710" name="Text Box 7"/>
              <p:cNvSpPr txBox="1">
                <a:spLocks noChangeArrowheads="1"/>
              </p:cNvSpPr>
              <p:nvPr/>
            </p:nvSpPr>
            <p:spPr bwMode="auto">
              <a:xfrm>
                <a:off x="8843682" y="3831121"/>
                <a:ext cx="417908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x</a:t>
                </a:r>
              </a:p>
            </p:txBody>
          </p:sp>
          <p:sp>
            <p:nvSpPr>
              <p:cNvPr id="71711" name="Text Box 7"/>
              <p:cNvSpPr txBox="1">
                <a:spLocks noChangeArrowheads="1"/>
              </p:cNvSpPr>
              <p:nvPr/>
            </p:nvSpPr>
            <p:spPr bwMode="auto">
              <a:xfrm>
                <a:off x="6801768" y="5176342"/>
                <a:ext cx="417908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x</a:t>
                </a:r>
              </a:p>
            </p:txBody>
          </p:sp>
          <p:sp>
            <p:nvSpPr>
              <p:cNvPr id="71712" name="Text Box 7"/>
              <p:cNvSpPr txBox="1">
                <a:spLocks noChangeArrowheads="1"/>
              </p:cNvSpPr>
              <p:nvPr/>
            </p:nvSpPr>
            <p:spPr bwMode="auto">
              <a:xfrm>
                <a:off x="7120311" y="4953000"/>
                <a:ext cx="417908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x</a:t>
                </a:r>
              </a:p>
            </p:txBody>
          </p:sp>
          <p:sp>
            <p:nvSpPr>
              <p:cNvPr id="71713" name="Text Box 7"/>
              <p:cNvSpPr txBox="1">
                <a:spLocks noChangeArrowheads="1"/>
              </p:cNvSpPr>
              <p:nvPr/>
            </p:nvSpPr>
            <p:spPr bwMode="auto">
              <a:xfrm>
                <a:off x="8244448" y="4640746"/>
                <a:ext cx="417908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x</a:t>
                </a:r>
              </a:p>
            </p:txBody>
          </p:sp>
          <p:sp>
            <p:nvSpPr>
              <p:cNvPr id="71714" name="Text Box 7"/>
              <p:cNvSpPr txBox="1">
                <a:spLocks noChangeArrowheads="1"/>
              </p:cNvSpPr>
              <p:nvPr/>
            </p:nvSpPr>
            <p:spPr bwMode="auto">
              <a:xfrm>
                <a:off x="8199344" y="4980114"/>
                <a:ext cx="417908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x</a:t>
                </a:r>
              </a:p>
            </p:txBody>
          </p:sp>
          <p:sp>
            <p:nvSpPr>
              <p:cNvPr id="71715" name="Text Box 12"/>
              <p:cNvSpPr txBox="1">
                <a:spLocks noChangeArrowheads="1"/>
              </p:cNvSpPr>
              <p:nvPr/>
            </p:nvSpPr>
            <p:spPr bwMode="auto">
              <a:xfrm>
                <a:off x="7306383" y="4465983"/>
                <a:ext cx="417908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x</a:t>
                </a:r>
              </a:p>
            </p:txBody>
          </p:sp>
          <p:sp>
            <p:nvSpPr>
              <p:cNvPr id="71716" name="Text Box 12"/>
              <p:cNvSpPr txBox="1">
                <a:spLocks noChangeArrowheads="1"/>
              </p:cNvSpPr>
              <p:nvPr/>
            </p:nvSpPr>
            <p:spPr bwMode="auto">
              <a:xfrm>
                <a:off x="6856881" y="4611991"/>
                <a:ext cx="417908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x</a:t>
                </a:r>
              </a:p>
            </p:txBody>
          </p:sp>
          <p:sp>
            <p:nvSpPr>
              <p:cNvPr id="71717" name="Text Box 7"/>
              <p:cNvSpPr txBox="1">
                <a:spLocks noChangeArrowheads="1"/>
              </p:cNvSpPr>
              <p:nvPr/>
            </p:nvSpPr>
            <p:spPr bwMode="auto">
              <a:xfrm>
                <a:off x="8582486" y="5025059"/>
                <a:ext cx="417908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x</a:t>
                </a:r>
              </a:p>
            </p:txBody>
          </p:sp>
          <p:sp>
            <p:nvSpPr>
              <p:cNvPr id="71718" name="Text Box 7"/>
              <p:cNvSpPr txBox="1">
                <a:spLocks noChangeArrowheads="1"/>
              </p:cNvSpPr>
              <p:nvPr/>
            </p:nvSpPr>
            <p:spPr bwMode="auto">
              <a:xfrm>
                <a:off x="8116716" y="4306957"/>
                <a:ext cx="417908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x</a:t>
                </a:r>
              </a:p>
            </p:txBody>
          </p:sp>
          <p:sp>
            <p:nvSpPr>
              <p:cNvPr id="71719" name="Text Box 8"/>
              <p:cNvSpPr txBox="1">
                <a:spLocks noChangeArrowheads="1"/>
              </p:cNvSpPr>
              <p:nvPr/>
            </p:nvSpPr>
            <p:spPr bwMode="auto">
              <a:xfrm>
                <a:off x="8023972" y="3039232"/>
                <a:ext cx="417908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x</a:t>
                </a:r>
              </a:p>
            </p:txBody>
          </p:sp>
          <p:sp>
            <p:nvSpPr>
              <p:cNvPr id="71720" name="Text Box 8"/>
              <p:cNvSpPr txBox="1">
                <a:spLocks noChangeArrowheads="1"/>
              </p:cNvSpPr>
              <p:nvPr/>
            </p:nvSpPr>
            <p:spPr bwMode="auto">
              <a:xfrm>
                <a:off x="6715461" y="2918534"/>
                <a:ext cx="417908" cy="5988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latin typeface="Tahoma" panose="020B0604030504040204" pitchFamily="34" charset="0"/>
                  </a:rPr>
                  <a:t>x</a:t>
                </a:r>
              </a:p>
            </p:txBody>
          </p:sp>
        </p:grpSp>
        <p:sp>
          <p:nvSpPr>
            <p:cNvPr id="71689" name="Text Box 9"/>
            <p:cNvSpPr txBox="1">
              <a:spLocks noChangeArrowheads="1"/>
            </p:cNvSpPr>
            <p:nvPr/>
          </p:nvSpPr>
          <p:spPr bwMode="auto">
            <a:xfrm>
              <a:off x="7543800" y="3561795"/>
              <a:ext cx="336912" cy="461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latin typeface="Tahoma" panose="020B0604030504040204" pitchFamily="34" charset="0"/>
                </a:rPr>
                <a:t>x</a:t>
              </a:r>
            </a:p>
          </p:txBody>
        </p:sp>
        <p:sp>
          <p:nvSpPr>
            <p:cNvPr id="71690" name="Text Box 9"/>
            <p:cNvSpPr txBox="1">
              <a:spLocks noChangeArrowheads="1"/>
            </p:cNvSpPr>
            <p:nvPr/>
          </p:nvSpPr>
          <p:spPr bwMode="auto">
            <a:xfrm>
              <a:off x="8035682" y="3561795"/>
              <a:ext cx="336912" cy="461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latin typeface="Tahoma" panose="020B0604030504040204" pitchFamily="34" charset="0"/>
                </a:rPr>
                <a:t>x</a:t>
              </a:r>
            </a:p>
          </p:txBody>
        </p:sp>
        <p:sp>
          <p:nvSpPr>
            <p:cNvPr id="71691" name="Text Box 7"/>
            <p:cNvSpPr txBox="1">
              <a:spLocks noChangeArrowheads="1"/>
            </p:cNvSpPr>
            <p:nvPr/>
          </p:nvSpPr>
          <p:spPr bwMode="auto">
            <a:xfrm>
              <a:off x="7730882" y="4398065"/>
              <a:ext cx="336912" cy="461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latin typeface="Tahoma" panose="020B0604030504040204" pitchFamily="34" charset="0"/>
                </a:rPr>
                <a:t>x</a:t>
              </a:r>
            </a:p>
          </p:txBody>
        </p:sp>
        <p:sp>
          <p:nvSpPr>
            <p:cNvPr id="71692" name="Text Box 7"/>
            <p:cNvSpPr txBox="1">
              <a:spLocks noChangeArrowheads="1"/>
            </p:cNvSpPr>
            <p:nvPr/>
          </p:nvSpPr>
          <p:spPr bwMode="auto">
            <a:xfrm>
              <a:off x="8686800" y="3962400"/>
              <a:ext cx="336912" cy="461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latin typeface="Tahoma" panose="020B0604030504040204" pitchFamily="34" charset="0"/>
                </a:rPr>
                <a:t>x</a:t>
              </a:r>
            </a:p>
          </p:txBody>
        </p:sp>
      </p:grpSp>
      <p:sp>
        <p:nvSpPr>
          <p:cNvPr id="41" name="Rectangle 3"/>
          <p:cNvSpPr txBox="1">
            <a:spLocks noChangeArrowheads="1"/>
          </p:cNvSpPr>
          <p:nvPr/>
        </p:nvSpPr>
        <p:spPr>
          <a:xfrm>
            <a:off x="592494" y="2832022"/>
            <a:ext cx="8898797" cy="3835478"/>
          </a:xfrm>
          <a:prstGeom prst="rect">
            <a:avLst/>
          </a:prstGeom>
        </p:spPr>
        <p:txBody>
          <a:bodyPr vert="horz" lIns="91436" tIns="45718" rIns="91436" bIns="45718" rtlCol="0">
            <a:noAutofit/>
          </a:bodyPr>
          <a:lstStyle>
            <a:lvl1pPr marL="461951" indent="-4619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70" indent="-538149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17" indent="-474651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59" indent="-522275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28" indent="-507987" algn="l" defTabSz="914354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4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3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25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16" indent="-228589" algn="l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kern="0" dirty="0"/>
              <a:t>Typical methods on imbalanced data in two-class classification </a:t>
            </a:r>
          </a:p>
          <a:p>
            <a:pPr lvl="1">
              <a:defRPr/>
            </a:pPr>
            <a:r>
              <a:rPr lang="en-US" sz="2400" b="1" kern="0" dirty="0"/>
              <a:t>Oversampling</a:t>
            </a:r>
            <a:r>
              <a:rPr lang="en-US" sz="2400" kern="0" dirty="0"/>
              <a:t>: Re-sampling of data from positive class</a:t>
            </a:r>
          </a:p>
          <a:p>
            <a:pPr lvl="1">
              <a:defRPr/>
            </a:pPr>
            <a:r>
              <a:rPr lang="en-US" sz="2400" b="1" kern="0" dirty="0"/>
              <a:t>Under-sampling</a:t>
            </a:r>
            <a:r>
              <a:rPr lang="en-US" sz="2400" kern="0" dirty="0"/>
              <a:t>: Randomly eliminate tuples from negative class</a:t>
            </a:r>
          </a:p>
          <a:p>
            <a:pPr lvl="1">
              <a:defRPr/>
            </a:pPr>
            <a:r>
              <a:rPr lang="en-US" sz="2400" b="1" kern="0" dirty="0"/>
              <a:t>Threshold-moving</a:t>
            </a:r>
            <a:r>
              <a:rPr lang="en-US" sz="2400" kern="0" dirty="0"/>
              <a:t>: Move the decision threshold, t, so that the rare class tuples are easier to classify, and hence, less chance of costly false negative errors</a:t>
            </a:r>
          </a:p>
          <a:p>
            <a:pPr lvl="1">
              <a:defRPr/>
            </a:pPr>
            <a:r>
              <a:rPr lang="en-US" sz="2400" b="1" kern="0" dirty="0"/>
              <a:t>Ensemble techniques</a:t>
            </a:r>
            <a:r>
              <a:rPr lang="en-US" sz="2400" kern="0" dirty="0"/>
              <a:t>: Ensemble multiple classifiers introduced above</a:t>
            </a:r>
          </a:p>
          <a:p>
            <a:pPr>
              <a:defRPr/>
            </a:pPr>
            <a:r>
              <a:rPr lang="en-US" sz="2400" kern="0" dirty="0"/>
              <a:t>Still difficult for class imbalance problem on multiclass tasks</a:t>
            </a:r>
          </a:p>
        </p:txBody>
      </p:sp>
    </p:spTree>
    <p:extLst>
      <p:ext uri="{BB962C8B-B14F-4D97-AF65-F5344CB8AC3E}">
        <p14:creationId xmlns:p14="http://schemas.microsoft.com/office/powerpoint/2010/main" val="32727585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-45650" y="87460"/>
            <a:ext cx="12496800" cy="914400"/>
          </a:xfrm>
          <a:noFill/>
        </p:spPr>
        <p:txBody>
          <a:bodyPr lIns="92075" tIns="46038" rIns="92075" bIns="46038" anchor="ctr">
            <a:normAutofit/>
          </a:bodyPr>
          <a:lstStyle/>
          <a:p>
            <a:r>
              <a:rPr lang="en-US" altLang="zh-CN" sz="4000" dirty="0">
                <a:ea typeface="SimSun" panose="02010600030101010101" pitchFamily="2" charset="-122"/>
              </a:rPr>
              <a:t>Classifying Data Streams with Skewed Distribution</a:t>
            </a:r>
            <a:endParaRPr lang="en-US" altLang="en-US" sz="4000" dirty="0"/>
          </a:p>
        </p:txBody>
      </p:sp>
      <p:grpSp>
        <p:nvGrpSpPr>
          <p:cNvPr id="5" name="Group 4"/>
          <p:cNvGrpSpPr/>
          <p:nvPr/>
        </p:nvGrpSpPr>
        <p:grpSpPr>
          <a:xfrm>
            <a:off x="246650" y="1495509"/>
            <a:ext cx="5343878" cy="2786807"/>
            <a:chOff x="2590800" y="1676400"/>
            <a:chExt cx="7010400" cy="3655457"/>
          </a:xfrm>
        </p:grpSpPr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2590800" y="1905000"/>
              <a:ext cx="838200" cy="12192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2590800" y="1676400"/>
              <a:ext cx="838200" cy="228600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4038600" y="1905000"/>
              <a:ext cx="838200" cy="12192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4038600" y="1676400"/>
              <a:ext cx="838200" cy="228600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5334000" y="2133600"/>
              <a:ext cx="1143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400" dirty="0">
                  <a:solidFill>
                    <a:srgbClr val="000000"/>
                  </a:solidFill>
                  <a:ea typeface="SimSun" panose="02010600030101010101" pitchFamily="2" charset="-122"/>
                </a:rPr>
                <a:t>………</a:t>
              </a: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6858000" y="1905000"/>
              <a:ext cx="838200" cy="12192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6858000" y="1676400"/>
              <a:ext cx="838200" cy="228600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8610600" y="1676400"/>
              <a:ext cx="838200" cy="1447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8763000" y="1981200"/>
              <a:ext cx="609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400" b="1">
                  <a:solidFill>
                    <a:srgbClr val="000000"/>
                  </a:solidFill>
                  <a:ea typeface="SimSun" panose="02010600030101010101" pitchFamily="2" charset="-122"/>
                </a:rPr>
                <a:t>?</a:t>
              </a:r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2667000" y="3505201"/>
              <a:ext cx="6096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000" b="1">
                  <a:solidFill>
                    <a:srgbClr val="000000"/>
                  </a:solidFill>
                  <a:ea typeface="SimSun" panose="02010600030101010101" pitchFamily="2" charset="-122"/>
                </a:rPr>
                <a:t>S</a:t>
              </a:r>
              <a:r>
                <a:rPr lang="en-US" altLang="zh-CN" sz="2000" b="1" baseline="-25000">
                  <a:solidFill>
                    <a:srgbClr val="000000"/>
                  </a:solidFill>
                  <a:ea typeface="SimSun" panose="02010600030101010101" pitchFamily="2" charset="-122"/>
                </a:rPr>
                <a:t>1</a:t>
              </a:r>
            </a:p>
          </p:txBody>
        </p:sp>
        <p:sp>
          <p:nvSpPr>
            <p:cNvPr id="16" name="Text Box 13"/>
            <p:cNvSpPr txBox="1">
              <a:spLocks noChangeArrowheads="1"/>
            </p:cNvSpPr>
            <p:nvPr/>
          </p:nvSpPr>
          <p:spPr bwMode="auto">
            <a:xfrm>
              <a:off x="4114800" y="3581401"/>
              <a:ext cx="6096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000" b="1">
                  <a:solidFill>
                    <a:srgbClr val="000000"/>
                  </a:solidFill>
                  <a:ea typeface="SimSun" panose="02010600030101010101" pitchFamily="2" charset="-122"/>
                </a:rPr>
                <a:t>S</a:t>
              </a:r>
              <a:r>
                <a:rPr lang="en-US" altLang="zh-CN" sz="2000" b="1" baseline="-25000">
                  <a:solidFill>
                    <a:srgbClr val="000000"/>
                  </a:solidFill>
                  <a:ea typeface="SimSun" panose="02010600030101010101" pitchFamily="2" charset="-122"/>
                </a:rPr>
                <a:t>2</a:t>
              </a:r>
            </a:p>
          </p:txBody>
        </p:sp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6934200" y="3581401"/>
              <a:ext cx="728580" cy="52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000" b="1" dirty="0">
                  <a:solidFill>
                    <a:srgbClr val="000000"/>
                  </a:solidFill>
                  <a:ea typeface="SimSun" panose="02010600030101010101" pitchFamily="2" charset="-122"/>
                </a:rPr>
                <a:t>S</a:t>
              </a:r>
              <a:r>
                <a:rPr lang="en-US" altLang="zh-CN" sz="2000" b="1" baseline="-25000" dirty="0">
                  <a:solidFill>
                    <a:srgbClr val="000000"/>
                  </a:solidFill>
                  <a:ea typeface="SimSun" panose="02010600030101010101" pitchFamily="2" charset="-122"/>
                </a:rPr>
                <a:t>m</a:t>
              </a:r>
            </a:p>
          </p:txBody>
        </p: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8610600" y="3581400"/>
              <a:ext cx="990600" cy="512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000" b="1" dirty="0">
                  <a:solidFill>
                    <a:srgbClr val="000000"/>
                  </a:solidFill>
                  <a:ea typeface="SimSun" panose="02010600030101010101" pitchFamily="2" charset="-122"/>
                </a:rPr>
                <a:t>S</a:t>
              </a:r>
              <a:r>
                <a:rPr lang="en-US" altLang="zh-CN" sz="2000" b="1" baseline="-25000" dirty="0">
                  <a:solidFill>
                    <a:srgbClr val="000000"/>
                  </a:solidFill>
                  <a:ea typeface="SimSun" panose="02010600030101010101" pitchFamily="2" charset="-122"/>
                </a:rPr>
                <a:t>m+1</a:t>
              </a:r>
            </a:p>
          </p:txBody>
        </p:sp>
        <p:sp>
          <p:nvSpPr>
            <p:cNvPr id="19" name="Text Box 16"/>
            <p:cNvSpPr txBox="1">
              <a:spLocks noChangeArrowheads="1"/>
            </p:cNvSpPr>
            <p:nvPr/>
          </p:nvSpPr>
          <p:spPr bwMode="auto">
            <a:xfrm>
              <a:off x="3733799" y="4343399"/>
              <a:ext cx="3276600" cy="512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000" dirty="0">
                  <a:solidFill>
                    <a:srgbClr val="000000"/>
                  </a:solidFill>
                  <a:latin typeface="+mn-lt"/>
                  <a:ea typeface="SimSun" panose="02010600030101010101" pitchFamily="2" charset="-122"/>
                </a:rPr>
                <a:t>Classification Model</a:t>
              </a:r>
            </a:p>
          </p:txBody>
        </p:sp>
        <p:cxnSp>
          <p:nvCxnSpPr>
            <p:cNvPr id="20" name="AutoShape 17"/>
            <p:cNvCxnSpPr>
              <a:cxnSpLocks noChangeShapeType="1"/>
              <a:stCxn id="15" idx="2"/>
              <a:endCxn id="19" idx="0"/>
            </p:cNvCxnSpPr>
            <p:nvPr/>
          </p:nvCxnSpPr>
          <p:spPr bwMode="auto">
            <a:xfrm>
              <a:off x="2971801" y="3902075"/>
              <a:ext cx="2400298" cy="44132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1" name="AutoShape 18"/>
            <p:cNvCxnSpPr>
              <a:cxnSpLocks noChangeShapeType="1"/>
              <a:stCxn id="16" idx="2"/>
              <a:endCxn id="19" idx="0"/>
            </p:cNvCxnSpPr>
            <p:nvPr/>
          </p:nvCxnSpPr>
          <p:spPr bwMode="auto">
            <a:xfrm>
              <a:off x="4419601" y="3978275"/>
              <a:ext cx="952498" cy="36512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19"/>
            <p:cNvCxnSpPr>
              <a:cxnSpLocks noChangeShapeType="1"/>
              <a:stCxn id="17" idx="2"/>
              <a:endCxn id="19" idx="0"/>
            </p:cNvCxnSpPr>
            <p:nvPr/>
          </p:nvCxnSpPr>
          <p:spPr bwMode="auto">
            <a:xfrm flipH="1">
              <a:off x="5372099" y="4106226"/>
              <a:ext cx="1926391" cy="23717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AutoShape 20"/>
            <p:cNvCxnSpPr>
              <a:cxnSpLocks noChangeShapeType="1"/>
              <a:stCxn id="10" idx="2"/>
              <a:endCxn id="19" idx="0"/>
            </p:cNvCxnSpPr>
            <p:nvPr/>
          </p:nvCxnSpPr>
          <p:spPr bwMode="auto">
            <a:xfrm flipH="1">
              <a:off x="5372099" y="2590799"/>
              <a:ext cx="533401" cy="1752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4" name="AutoShape 21"/>
            <p:cNvCxnSpPr>
              <a:cxnSpLocks noChangeShapeType="1"/>
              <a:stCxn id="19" idx="3"/>
              <a:endCxn id="18" idx="1"/>
            </p:cNvCxnSpPr>
            <p:nvPr/>
          </p:nvCxnSpPr>
          <p:spPr bwMode="auto">
            <a:xfrm flipV="1">
              <a:off x="7010399" y="3837421"/>
              <a:ext cx="1600201" cy="76199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" name="Text Box 22"/>
            <p:cNvSpPr txBox="1">
              <a:spLocks noChangeArrowheads="1"/>
            </p:cNvSpPr>
            <p:nvPr/>
          </p:nvSpPr>
          <p:spPr bwMode="auto">
            <a:xfrm>
              <a:off x="2590800" y="4859205"/>
              <a:ext cx="6858000" cy="4726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1800" b="1" dirty="0">
                  <a:solidFill>
                    <a:srgbClr val="000000"/>
                  </a:solidFill>
                  <a:latin typeface="+mn-lt"/>
                  <a:ea typeface="SimSun" panose="02010600030101010101" pitchFamily="2" charset="-122"/>
                </a:rPr>
                <a:t>S</a:t>
              </a:r>
              <a:r>
                <a:rPr lang="en-US" altLang="zh-CN" sz="1800" b="1" baseline="-25000" dirty="0">
                  <a:solidFill>
                    <a:srgbClr val="000000"/>
                  </a:solidFill>
                  <a:latin typeface="+mn-lt"/>
                  <a:ea typeface="SimSun" panose="02010600030101010101" pitchFamily="2" charset="-122"/>
                </a:rPr>
                <a:t>m</a:t>
              </a:r>
              <a:r>
                <a:rPr lang="en-US" altLang="zh-CN" sz="1800" b="1" dirty="0">
                  <a:solidFill>
                    <a:srgbClr val="000000"/>
                  </a:solidFill>
                  <a:latin typeface="+mn-lt"/>
                  <a:ea typeface="SimSun" panose="02010600030101010101" pitchFamily="2" charset="-122"/>
                </a:rPr>
                <a:t> as training data?   Two few positive examples! </a:t>
              </a:r>
              <a:endParaRPr lang="en-US" altLang="zh-CN" sz="1800" dirty="0">
                <a:solidFill>
                  <a:srgbClr val="000000"/>
                </a:solidFill>
                <a:latin typeface="+mn-lt"/>
                <a:ea typeface="SimSun" panose="02010600030101010101" pitchFamily="2" charset="-122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947784" y="1227132"/>
            <a:ext cx="6004200" cy="3635775"/>
            <a:chOff x="2438399" y="1282606"/>
            <a:chExt cx="7593015" cy="4841970"/>
          </a:xfrm>
        </p:grpSpPr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8601" y="5334001"/>
              <a:ext cx="2182813" cy="790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4"/>
            <p:cNvSpPr>
              <a:spLocks noChangeArrowheads="1"/>
            </p:cNvSpPr>
            <p:nvPr/>
          </p:nvSpPr>
          <p:spPr bwMode="auto">
            <a:xfrm>
              <a:off x="2624654" y="4715052"/>
              <a:ext cx="838200" cy="533399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29" name="Text Box 5"/>
            <p:cNvSpPr txBox="1">
              <a:spLocks noChangeArrowheads="1"/>
            </p:cNvSpPr>
            <p:nvPr/>
          </p:nvSpPr>
          <p:spPr bwMode="auto">
            <a:xfrm>
              <a:off x="5105400" y="4191000"/>
              <a:ext cx="1143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400">
                  <a:solidFill>
                    <a:srgbClr val="000000"/>
                  </a:solidFill>
                  <a:ea typeface="SimSun" panose="02010600030101010101" pitchFamily="2" charset="-122"/>
                </a:rPr>
                <a:t>………</a:t>
              </a:r>
            </a:p>
          </p:txBody>
        </p:sp>
        <p:sp>
          <p:nvSpPr>
            <p:cNvPr id="30" name="Rectangle 6"/>
            <p:cNvSpPr>
              <a:spLocks noChangeArrowheads="1"/>
            </p:cNvSpPr>
            <p:nvPr/>
          </p:nvSpPr>
          <p:spPr bwMode="auto">
            <a:xfrm>
              <a:off x="8520907" y="4045789"/>
              <a:ext cx="838200" cy="10858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31" name="Text Box 7"/>
            <p:cNvSpPr txBox="1">
              <a:spLocks noChangeArrowheads="1"/>
            </p:cNvSpPr>
            <p:nvPr/>
          </p:nvSpPr>
          <p:spPr bwMode="auto">
            <a:xfrm>
              <a:off x="8641347" y="4293988"/>
              <a:ext cx="6096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400" b="1" dirty="0">
                  <a:solidFill>
                    <a:srgbClr val="000000"/>
                  </a:solidFill>
                  <a:ea typeface="SimSun" panose="02010600030101010101" pitchFamily="2" charset="-122"/>
                </a:rPr>
                <a:t>?</a:t>
              </a:r>
            </a:p>
          </p:txBody>
        </p:sp>
        <p:sp>
          <p:nvSpPr>
            <p:cNvPr id="32" name="Rectangle 8"/>
            <p:cNvSpPr>
              <a:spLocks noChangeArrowheads="1"/>
            </p:cNvSpPr>
            <p:nvPr/>
          </p:nvSpPr>
          <p:spPr bwMode="auto">
            <a:xfrm>
              <a:off x="2628899" y="4260955"/>
              <a:ext cx="838200" cy="457200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33" name="Rectangle 9"/>
            <p:cNvSpPr>
              <a:spLocks noChangeArrowheads="1"/>
            </p:cNvSpPr>
            <p:nvPr/>
          </p:nvSpPr>
          <p:spPr bwMode="auto">
            <a:xfrm>
              <a:off x="3886200" y="4733747"/>
              <a:ext cx="838200" cy="533399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34" name="Rectangle 10"/>
            <p:cNvSpPr>
              <a:spLocks noChangeArrowheads="1"/>
            </p:cNvSpPr>
            <p:nvPr/>
          </p:nvSpPr>
          <p:spPr bwMode="auto">
            <a:xfrm>
              <a:off x="3886200" y="4262613"/>
              <a:ext cx="838200" cy="457200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35" name="Rectangle 11"/>
            <p:cNvSpPr>
              <a:spLocks noChangeArrowheads="1"/>
            </p:cNvSpPr>
            <p:nvPr/>
          </p:nvSpPr>
          <p:spPr bwMode="auto">
            <a:xfrm>
              <a:off x="6496632" y="4704800"/>
              <a:ext cx="838200" cy="533399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36" name="Rectangle 12"/>
            <p:cNvSpPr>
              <a:spLocks noChangeArrowheads="1"/>
            </p:cNvSpPr>
            <p:nvPr/>
          </p:nvSpPr>
          <p:spPr bwMode="auto">
            <a:xfrm>
              <a:off x="6496632" y="4231753"/>
              <a:ext cx="838200" cy="457200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37" name="Text Box 13"/>
            <p:cNvSpPr txBox="1">
              <a:spLocks noChangeArrowheads="1"/>
            </p:cNvSpPr>
            <p:nvPr/>
          </p:nvSpPr>
          <p:spPr bwMode="auto">
            <a:xfrm>
              <a:off x="2760833" y="5410201"/>
              <a:ext cx="609600" cy="396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000" b="1" dirty="0">
                  <a:solidFill>
                    <a:srgbClr val="000000"/>
                  </a:solidFill>
                  <a:ea typeface="SimSun" panose="02010600030101010101" pitchFamily="2" charset="-122"/>
                </a:rPr>
                <a:t>C</a:t>
              </a:r>
              <a:r>
                <a:rPr lang="en-US" altLang="zh-CN" sz="2000" b="1" baseline="-25000" dirty="0">
                  <a:solidFill>
                    <a:srgbClr val="000000"/>
                  </a:solidFill>
                  <a:ea typeface="SimSun" panose="02010600030101010101" pitchFamily="2" charset="-122"/>
                </a:rPr>
                <a:t>1</a:t>
              </a:r>
            </a:p>
          </p:txBody>
        </p:sp>
        <p:sp>
          <p:nvSpPr>
            <p:cNvPr id="38" name="Text Box 14"/>
            <p:cNvSpPr txBox="1">
              <a:spLocks noChangeArrowheads="1"/>
            </p:cNvSpPr>
            <p:nvPr/>
          </p:nvSpPr>
          <p:spPr bwMode="auto">
            <a:xfrm>
              <a:off x="4038600" y="5410201"/>
              <a:ext cx="6096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000" b="1">
                  <a:solidFill>
                    <a:srgbClr val="000000"/>
                  </a:solidFill>
                  <a:ea typeface="SimSun" panose="02010600030101010101" pitchFamily="2" charset="-122"/>
                </a:rPr>
                <a:t>C</a:t>
              </a:r>
              <a:r>
                <a:rPr lang="en-US" altLang="zh-CN" sz="2000" b="1" baseline="-25000">
                  <a:solidFill>
                    <a:srgbClr val="000000"/>
                  </a:solidFill>
                  <a:ea typeface="SimSun" panose="02010600030101010101" pitchFamily="2" charset="-122"/>
                </a:rPr>
                <a:t>2</a:t>
              </a:r>
            </a:p>
          </p:txBody>
        </p:sp>
        <p:sp>
          <p:nvSpPr>
            <p:cNvPr id="39" name="Text Box 15"/>
            <p:cNvSpPr txBox="1">
              <a:spLocks noChangeArrowheads="1"/>
            </p:cNvSpPr>
            <p:nvPr/>
          </p:nvSpPr>
          <p:spPr bwMode="auto">
            <a:xfrm>
              <a:off x="6629400" y="5410201"/>
              <a:ext cx="6096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000" b="1">
                  <a:solidFill>
                    <a:srgbClr val="000000"/>
                  </a:solidFill>
                  <a:ea typeface="SimSun" panose="02010600030101010101" pitchFamily="2" charset="-122"/>
                </a:rPr>
                <a:t>C</a:t>
              </a:r>
              <a:r>
                <a:rPr lang="en-US" altLang="zh-CN" sz="2000" b="1" baseline="-25000">
                  <a:solidFill>
                    <a:srgbClr val="000000"/>
                  </a:solidFill>
                  <a:ea typeface="SimSun" panose="02010600030101010101" pitchFamily="2" charset="-122"/>
                </a:rPr>
                <a:t>k</a:t>
              </a:r>
            </a:p>
          </p:txBody>
        </p:sp>
        <p:cxnSp>
          <p:nvCxnSpPr>
            <p:cNvPr id="40" name="AutoShape 16"/>
            <p:cNvCxnSpPr>
              <a:cxnSpLocks noChangeShapeType="1"/>
              <a:stCxn id="37" idx="3"/>
              <a:endCxn id="30" idx="2"/>
            </p:cNvCxnSpPr>
            <p:nvPr/>
          </p:nvCxnSpPr>
          <p:spPr bwMode="auto">
            <a:xfrm flipV="1">
              <a:off x="3370433" y="5131639"/>
              <a:ext cx="5569574" cy="477000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" name="AutoShape 17"/>
            <p:cNvCxnSpPr>
              <a:cxnSpLocks noChangeShapeType="1"/>
              <a:stCxn id="38" idx="3"/>
              <a:endCxn id="30" idx="2"/>
            </p:cNvCxnSpPr>
            <p:nvPr/>
          </p:nvCxnSpPr>
          <p:spPr bwMode="auto">
            <a:xfrm flipV="1">
              <a:off x="4648200" y="5131639"/>
              <a:ext cx="4291807" cy="477000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" name="AutoShape 18"/>
            <p:cNvCxnSpPr>
              <a:cxnSpLocks noChangeShapeType="1"/>
              <a:stCxn id="39" idx="3"/>
              <a:endCxn id="30" idx="2"/>
            </p:cNvCxnSpPr>
            <p:nvPr/>
          </p:nvCxnSpPr>
          <p:spPr bwMode="auto">
            <a:xfrm flipV="1">
              <a:off x="7239000" y="5131639"/>
              <a:ext cx="1701008" cy="477000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3" name="Rectangle 19"/>
            <p:cNvSpPr>
              <a:spLocks noChangeArrowheads="1"/>
            </p:cNvSpPr>
            <p:nvPr/>
          </p:nvSpPr>
          <p:spPr bwMode="auto">
            <a:xfrm>
              <a:off x="2590800" y="2362200"/>
              <a:ext cx="838200" cy="228600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4" name="Rectangle 20"/>
            <p:cNvSpPr>
              <a:spLocks noChangeArrowheads="1"/>
            </p:cNvSpPr>
            <p:nvPr/>
          </p:nvSpPr>
          <p:spPr bwMode="auto">
            <a:xfrm>
              <a:off x="4038600" y="2362200"/>
              <a:ext cx="838200" cy="228600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5" name="Rectangle 21"/>
            <p:cNvSpPr>
              <a:spLocks noChangeArrowheads="1"/>
            </p:cNvSpPr>
            <p:nvPr/>
          </p:nvSpPr>
          <p:spPr bwMode="auto">
            <a:xfrm>
              <a:off x="6858000" y="1981200"/>
              <a:ext cx="838200" cy="228600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6" name="Text Box 22"/>
            <p:cNvSpPr txBox="1">
              <a:spLocks noChangeArrowheads="1"/>
            </p:cNvSpPr>
            <p:nvPr/>
          </p:nvSpPr>
          <p:spPr bwMode="auto">
            <a:xfrm>
              <a:off x="5181600" y="2438400"/>
              <a:ext cx="1143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400">
                  <a:solidFill>
                    <a:srgbClr val="000000"/>
                  </a:solidFill>
                  <a:ea typeface="SimSun" panose="02010600030101010101" pitchFamily="2" charset="-122"/>
                </a:rPr>
                <a:t>………</a:t>
              </a:r>
            </a:p>
          </p:txBody>
        </p:sp>
        <p:sp>
          <p:nvSpPr>
            <p:cNvPr id="47" name="Text Box 23"/>
            <p:cNvSpPr txBox="1">
              <a:spLocks noChangeArrowheads="1"/>
            </p:cNvSpPr>
            <p:nvPr/>
          </p:nvSpPr>
          <p:spPr bwMode="auto">
            <a:xfrm>
              <a:off x="2438399" y="1282606"/>
              <a:ext cx="2895600" cy="532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000" b="1" dirty="0">
                  <a:solidFill>
                    <a:srgbClr val="000000"/>
                  </a:solidFill>
                  <a:latin typeface="+mn-lt"/>
                  <a:ea typeface="SimSun" panose="02010600030101010101" pitchFamily="2" charset="-122"/>
                </a:rPr>
                <a:t>Biased Sampling</a:t>
              </a:r>
            </a:p>
          </p:txBody>
        </p:sp>
        <p:sp>
          <p:nvSpPr>
            <p:cNvPr id="48" name="Rectangle 24"/>
            <p:cNvSpPr>
              <a:spLocks noChangeArrowheads="1"/>
            </p:cNvSpPr>
            <p:nvPr/>
          </p:nvSpPr>
          <p:spPr bwMode="auto">
            <a:xfrm>
              <a:off x="6858000" y="2209800"/>
              <a:ext cx="838200" cy="10668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49" name="Rectangle 25"/>
            <p:cNvSpPr>
              <a:spLocks noChangeArrowheads="1"/>
            </p:cNvSpPr>
            <p:nvPr/>
          </p:nvSpPr>
          <p:spPr bwMode="auto">
            <a:xfrm>
              <a:off x="8763000" y="1752600"/>
              <a:ext cx="838200" cy="457200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0" name="AutoShape 26"/>
            <p:cNvSpPr>
              <a:spLocks noChangeArrowheads="1"/>
            </p:cNvSpPr>
            <p:nvPr/>
          </p:nvSpPr>
          <p:spPr bwMode="auto">
            <a:xfrm>
              <a:off x="8001000" y="2438400"/>
              <a:ext cx="533400" cy="304800"/>
            </a:xfrm>
            <a:prstGeom prst="rightArrow">
              <a:avLst>
                <a:gd name="adj1" fmla="val 50000"/>
                <a:gd name="adj2" fmla="val 4375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1" name="Rectangle 27"/>
            <p:cNvSpPr>
              <a:spLocks noChangeArrowheads="1"/>
            </p:cNvSpPr>
            <p:nvPr/>
          </p:nvSpPr>
          <p:spPr bwMode="auto">
            <a:xfrm>
              <a:off x="8763000" y="2209800"/>
              <a:ext cx="838200" cy="10668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endParaRPr lang="en-US" altLang="en-US">
                <a:solidFill>
                  <a:srgbClr val="0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52" name="Text Box 28"/>
            <p:cNvSpPr txBox="1">
              <a:spLocks noChangeArrowheads="1"/>
            </p:cNvSpPr>
            <p:nvPr/>
          </p:nvSpPr>
          <p:spPr bwMode="auto">
            <a:xfrm>
              <a:off x="2535494" y="3363053"/>
              <a:ext cx="1981200" cy="532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000" b="1" dirty="0">
                  <a:solidFill>
                    <a:srgbClr val="000000"/>
                  </a:solidFill>
                  <a:latin typeface="+mn-lt"/>
                  <a:ea typeface="SimSun" panose="02010600030101010101" pitchFamily="2" charset="-122"/>
                </a:rPr>
                <a:t>Ensemble</a:t>
              </a:r>
            </a:p>
          </p:txBody>
        </p:sp>
        <p:sp>
          <p:nvSpPr>
            <p:cNvPr id="53" name="Text Box 29"/>
            <p:cNvSpPr txBox="1">
              <a:spLocks noChangeArrowheads="1"/>
            </p:cNvSpPr>
            <p:nvPr/>
          </p:nvSpPr>
          <p:spPr bwMode="auto">
            <a:xfrm>
              <a:off x="2743200" y="2895601"/>
              <a:ext cx="6096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000" b="1">
                  <a:solidFill>
                    <a:srgbClr val="000000"/>
                  </a:solidFill>
                  <a:ea typeface="SimSun" panose="02010600030101010101" pitchFamily="2" charset="-122"/>
                </a:rPr>
                <a:t>S</a:t>
              </a:r>
              <a:r>
                <a:rPr lang="en-US" altLang="zh-CN" sz="2000" b="1" baseline="-25000">
                  <a:solidFill>
                    <a:srgbClr val="000000"/>
                  </a:solidFill>
                  <a:ea typeface="SimSun" panose="02010600030101010101" pitchFamily="2" charset="-122"/>
                </a:rPr>
                <a:t>1</a:t>
              </a:r>
            </a:p>
          </p:txBody>
        </p:sp>
        <p:sp>
          <p:nvSpPr>
            <p:cNvPr id="54" name="Text Box 30"/>
            <p:cNvSpPr txBox="1">
              <a:spLocks noChangeArrowheads="1"/>
            </p:cNvSpPr>
            <p:nvPr/>
          </p:nvSpPr>
          <p:spPr bwMode="auto">
            <a:xfrm>
              <a:off x="4114800" y="2895601"/>
              <a:ext cx="6096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000" b="1">
                  <a:solidFill>
                    <a:srgbClr val="000000"/>
                  </a:solidFill>
                  <a:ea typeface="SimSun" panose="02010600030101010101" pitchFamily="2" charset="-122"/>
                </a:rPr>
                <a:t>S</a:t>
              </a:r>
              <a:r>
                <a:rPr lang="en-US" altLang="zh-CN" sz="2000" b="1" baseline="-25000">
                  <a:solidFill>
                    <a:srgbClr val="000000"/>
                  </a:solidFill>
                  <a:ea typeface="SimSun" panose="02010600030101010101" pitchFamily="2" charset="-122"/>
                </a:rPr>
                <a:t>2</a:t>
              </a:r>
            </a:p>
          </p:txBody>
        </p:sp>
        <p:sp>
          <p:nvSpPr>
            <p:cNvPr id="55" name="Text Box 31"/>
            <p:cNvSpPr txBox="1">
              <a:spLocks noChangeArrowheads="1"/>
            </p:cNvSpPr>
            <p:nvPr/>
          </p:nvSpPr>
          <p:spPr bwMode="auto">
            <a:xfrm>
              <a:off x="6934200" y="3352801"/>
              <a:ext cx="609600" cy="532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lnSpc>
                  <a:spcPct val="80000"/>
                </a:lnSpc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eaLnBrk="1" fontAlgn="base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</a:pPr>
              <a:r>
                <a:rPr lang="en-US" altLang="zh-CN" sz="2000" b="1" dirty="0">
                  <a:solidFill>
                    <a:srgbClr val="000000"/>
                  </a:solidFill>
                  <a:latin typeface="+mn-lt"/>
                  <a:ea typeface="SimSun" panose="02010600030101010101" pitchFamily="2" charset="-122"/>
                </a:rPr>
                <a:t>S</a:t>
              </a:r>
              <a:r>
                <a:rPr lang="en-US" altLang="zh-CN" sz="2000" b="1" baseline="-25000" dirty="0">
                  <a:solidFill>
                    <a:srgbClr val="000000"/>
                  </a:solidFill>
                  <a:latin typeface="+mn-lt"/>
                  <a:ea typeface="SimSun" panose="02010600030101010101" pitchFamily="2" charset="-122"/>
                </a:rPr>
                <a:t>m</a:t>
              </a:r>
            </a:p>
          </p:txBody>
        </p:sp>
      </p:grpSp>
      <p:sp>
        <p:nvSpPr>
          <p:cNvPr id="58" name="Rectangle 57"/>
          <p:cNvSpPr/>
          <p:nvPr/>
        </p:nvSpPr>
        <p:spPr>
          <a:xfrm>
            <a:off x="5683910" y="1192080"/>
            <a:ext cx="45719" cy="363874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3"/>
          <p:cNvSpPr txBox="1">
            <a:spLocks noChangeArrowheads="1"/>
          </p:cNvSpPr>
          <p:nvPr/>
        </p:nvSpPr>
        <p:spPr>
          <a:xfrm>
            <a:off x="435791" y="4938279"/>
            <a:ext cx="11176000" cy="1825131"/>
          </a:xfrm>
          <a:prstGeom prst="rect">
            <a:avLst/>
          </a:prstGeom>
          <a:noFill/>
        </p:spPr>
        <p:txBody>
          <a:bodyPr vert="horz" lIns="92075" tIns="46038" rIns="92075" bIns="46038" rtlCol="0">
            <a:noAutofit/>
          </a:bodyPr>
          <a:lstStyle>
            <a:lvl1pPr marL="461963" indent="-46196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C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8188" indent="-53816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D582C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8838" indent="-474663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808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522288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000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63" indent="-508000" algn="l" defTabSz="914377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0A0"/>
              </a:buClr>
              <a:buSzPct val="80000"/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9973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299968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499963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699958" indent="-228594" algn="l" defTabSz="914377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ea typeface="SimSun" panose="02010600030101010101" pitchFamily="2" charset="-122"/>
              </a:rPr>
              <a:t>Classify data stream with skewed distribution (i.e., rare events)</a:t>
            </a:r>
          </a:p>
          <a:p>
            <a:pPr lvl="1"/>
            <a:r>
              <a:rPr lang="en-US" altLang="zh-CN" sz="2400" b="1" dirty="0">
                <a:ea typeface="SimSun" panose="02010600030101010101" pitchFamily="2" charset="-122"/>
              </a:rPr>
              <a:t>Biased sampling:</a:t>
            </a:r>
            <a:r>
              <a:rPr lang="en-US" altLang="zh-CN" sz="2400" dirty="0">
                <a:ea typeface="SimSun" panose="02010600030101010101" pitchFamily="2" charset="-122"/>
              </a:rPr>
              <a:t>  Save only the positive examples in the streams</a:t>
            </a:r>
          </a:p>
          <a:p>
            <a:pPr lvl="1"/>
            <a:r>
              <a:rPr lang="en-US" altLang="zh-CN" sz="2400" b="1" dirty="0">
                <a:ea typeface="SimSun" panose="02010600030101010101" pitchFamily="2" charset="-122"/>
              </a:rPr>
              <a:t>Ensemble: </a:t>
            </a:r>
            <a:r>
              <a:rPr lang="en-US" altLang="zh-CN" sz="2400" dirty="0">
                <a:ea typeface="SimSun" panose="02010600030101010101" pitchFamily="2" charset="-122"/>
              </a:rPr>
              <a:t>Partition negative examples of S</a:t>
            </a:r>
            <a:r>
              <a:rPr lang="en-US" altLang="zh-CN" sz="2400" baseline="-25000" dirty="0">
                <a:ea typeface="SimSun" panose="02010600030101010101" pitchFamily="2" charset="-122"/>
              </a:rPr>
              <a:t>m</a:t>
            </a:r>
            <a:r>
              <a:rPr lang="en-US" altLang="zh-CN" sz="2400" dirty="0">
                <a:ea typeface="SimSun" panose="02010600030101010101" pitchFamily="2" charset="-122"/>
              </a:rPr>
              <a:t> into k portions to build k classifiers</a:t>
            </a:r>
          </a:p>
          <a:p>
            <a:pPr lvl="1"/>
            <a:r>
              <a:rPr lang="en-US" altLang="zh-CN" sz="2400" dirty="0">
                <a:ea typeface="SimSun" panose="02010600030101010101" pitchFamily="2" charset="-122"/>
              </a:rPr>
              <a:t>Effectively reduce classification errors on the minority class</a:t>
            </a:r>
          </a:p>
        </p:txBody>
      </p:sp>
      <p:sp>
        <p:nvSpPr>
          <p:cNvPr id="3" name="Down Arrow 2"/>
          <p:cNvSpPr/>
          <p:nvPr/>
        </p:nvSpPr>
        <p:spPr>
          <a:xfrm rot="3172703">
            <a:off x="10357003" y="2804960"/>
            <a:ext cx="411118" cy="430756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90332" y="4285187"/>
            <a:ext cx="5556176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J. Gao, et al., “A General Framework for Mining Concept-Drifting Data Streams with Skewed Distributions”, SDM’07</a:t>
            </a:r>
          </a:p>
        </p:txBody>
      </p:sp>
    </p:spTree>
    <p:extLst>
      <p:ext uri="{BB962C8B-B14F-4D97-AF65-F5344CB8AC3E}">
        <p14:creationId xmlns:p14="http://schemas.microsoft.com/office/powerpoint/2010/main" val="612611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619125" y="123825"/>
            <a:ext cx="11029950" cy="97871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sz="4000" dirty="0"/>
              <a:t>Chapter 8. Classification: Basic Concepts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9125" y="1209675"/>
            <a:ext cx="10915650" cy="5343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dirty="0"/>
              <a:t>Classification: Basic Concepts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Decision Tree Induction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Bayes Classification Methods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Linear Classifier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Model Evaluation and Selection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Techniques to Improve Classification Accuracy: Ensemble Methods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Additional Concepts on Classification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803581">
            <a:off x="5936710" y="4924268"/>
            <a:ext cx="533400" cy="462984"/>
          </a:xfrm>
          <a:prstGeom prst="notchedRightArrow">
            <a:avLst>
              <a:gd name="adj1" fmla="val 50000"/>
              <a:gd name="adj2" fmla="val 3500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533631"/>
      </p:ext>
    </p:extLst>
  </p:cSld>
  <p:clrMapOvr>
    <a:masterClrMapping/>
  </p:clrMapOvr>
  <p:transition>
    <p:zoom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4000" dirty="0"/>
              <a:t>Multiclass Classification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5852" y="1197101"/>
            <a:ext cx="10904628" cy="5393583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en-US" altLang="en-US" sz="2400" dirty="0"/>
              <a:t>Classification involving more than two classes (i.e., &gt; 2 Classes) </a:t>
            </a:r>
          </a:p>
          <a:p>
            <a:pPr>
              <a:spcBef>
                <a:spcPts val="400"/>
              </a:spcBef>
            </a:pPr>
            <a:r>
              <a:rPr lang="en-US" altLang="en-US" sz="2400" dirty="0"/>
              <a:t>Methodology: Reducing the multi-class problem into multiple binary problems</a:t>
            </a:r>
          </a:p>
          <a:p>
            <a:pPr>
              <a:spcBef>
                <a:spcPts val="400"/>
              </a:spcBef>
            </a:pPr>
            <a:r>
              <a:rPr lang="en-US" altLang="en-US" sz="2400" dirty="0"/>
              <a:t>Method 1. </a:t>
            </a:r>
            <a:r>
              <a:rPr lang="en-US" altLang="en-US" sz="2400" b="1" dirty="0"/>
              <a:t>One-vs.-rest </a:t>
            </a:r>
            <a:r>
              <a:rPr lang="en-US" altLang="en-US" sz="2400" dirty="0"/>
              <a:t>(or </a:t>
            </a:r>
            <a:r>
              <a:rPr lang="en-US" altLang="en-US" sz="2400" b="1" dirty="0"/>
              <a:t>one-vs.-all</a:t>
            </a:r>
            <a:r>
              <a:rPr lang="en-US" altLang="en-US" sz="2400" dirty="0"/>
              <a:t>)</a:t>
            </a:r>
          </a:p>
          <a:p>
            <a:pPr lvl="1">
              <a:spcBef>
                <a:spcPts val="400"/>
              </a:spcBef>
            </a:pPr>
            <a:r>
              <a:rPr lang="en-US" altLang="en-US" sz="2400" dirty="0"/>
              <a:t>Given </a:t>
            </a:r>
            <a:r>
              <a:rPr lang="en-US" altLang="en-US" sz="2400" i="1" dirty="0"/>
              <a:t>m</a:t>
            </a:r>
            <a:r>
              <a:rPr lang="en-US" altLang="en-US" sz="2400" dirty="0"/>
              <a:t> classes, train </a:t>
            </a:r>
            <a:r>
              <a:rPr lang="en-US" altLang="en-US" sz="2400" i="1" dirty="0"/>
              <a:t>m</a:t>
            </a:r>
            <a:r>
              <a:rPr lang="en-US" altLang="en-US" sz="2400" dirty="0"/>
              <a:t> classifiers: one for each class</a:t>
            </a:r>
          </a:p>
          <a:p>
            <a:pPr lvl="1">
              <a:spcBef>
                <a:spcPts val="400"/>
              </a:spcBef>
            </a:pPr>
            <a:r>
              <a:rPr lang="en-US" altLang="en-US" sz="2400" dirty="0"/>
              <a:t>Classifier j: treat tuples in class j as </a:t>
            </a:r>
            <a:r>
              <a:rPr lang="en-US" altLang="en-US" sz="2400" i="1" dirty="0"/>
              <a:t>positive</a:t>
            </a:r>
            <a:r>
              <a:rPr lang="en-US" altLang="en-US" sz="2400" dirty="0"/>
              <a:t> &amp; </a:t>
            </a:r>
            <a:r>
              <a:rPr lang="en-US" altLang="en-US" sz="2400" b="1" dirty="0"/>
              <a:t>all the rest </a:t>
            </a:r>
            <a:r>
              <a:rPr lang="en-US" altLang="en-US" sz="2400" dirty="0"/>
              <a:t>as </a:t>
            </a:r>
            <a:r>
              <a:rPr lang="en-US" altLang="en-US" sz="2400" i="1" dirty="0"/>
              <a:t>negative</a:t>
            </a:r>
          </a:p>
          <a:p>
            <a:pPr lvl="1">
              <a:spcBef>
                <a:spcPts val="400"/>
              </a:spcBef>
            </a:pPr>
            <a:r>
              <a:rPr lang="en-US" altLang="en-US" sz="2400" dirty="0"/>
              <a:t>To classify a tuple </a:t>
            </a:r>
            <a:r>
              <a:rPr lang="en-US" altLang="en-US" sz="2400" b="1" dirty="0"/>
              <a:t>X</a:t>
            </a:r>
            <a:r>
              <a:rPr lang="en-US" altLang="en-US" sz="2400" dirty="0"/>
              <a:t>, the set of classifiers vote as an ensemble </a:t>
            </a:r>
          </a:p>
          <a:p>
            <a:pPr>
              <a:spcBef>
                <a:spcPts val="400"/>
              </a:spcBef>
            </a:pPr>
            <a:r>
              <a:rPr lang="en-US" altLang="en-US" sz="2400" dirty="0"/>
              <a:t>Method 2. </a:t>
            </a:r>
            <a:r>
              <a:rPr lang="en-US" altLang="en-US" sz="2400" b="1" dirty="0"/>
              <a:t>one-vs.-one </a:t>
            </a:r>
            <a:r>
              <a:rPr lang="en-US" altLang="en-US" sz="2400" dirty="0"/>
              <a:t>(or </a:t>
            </a:r>
            <a:r>
              <a:rPr lang="en-US" altLang="en-US" sz="2400" b="1" dirty="0"/>
              <a:t>all-vs.-all</a:t>
            </a:r>
            <a:r>
              <a:rPr lang="en-US" altLang="en-US" sz="2400" dirty="0"/>
              <a:t>):</a:t>
            </a:r>
            <a:r>
              <a:rPr lang="en-US" altLang="en-US" sz="2400" b="1" dirty="0"/>
              <a:t>  </a:t>
            </a:r>
            <a:r>
              <a:rPr lang="en-US" altLang="en-US" sz="2400" dirty="0"/>
              <a:t>Learn a classifier for each pair of classes</a:t>
            </a:r>
          </a:p>
          <a:p>
            <a:pPr lvl="1">
              <a:spcBef>
                <a:spcPts val="400"/>
              </a:spcBef>
            </a:pPr>
            <a:r>
              <a:rPr lang="en-US" altLang="en-US" sz="2400" dirty="0"/>
              <a:t>Given </a:t>
            </a:r>
            <a:r>
              <a:rPr lang="en-US" altLang="en-US" sz="2400" i="1" dirty="0"/>
              <a:t>m</a:t>
            </a:r>
            <a:r>
              <a:rPr lang="en-US" altLang="en-US" sz="2400" dirty="0"/>
              <a:t> classes, construct </a:t>
            </a:r>
            <a:r>
              <a:rPr lang="en-US" altLang="en-US" sz="2400" i="1" dirty="0"/>
              <a:t>m</a:t>
            </a:r>
            <a:r>
              <a:rPr lang="en-US" altLang="en-US" sz="2400" dirty="0"/>
              <a:t>(</a:t>
            </a:r>
            <a:r>
              <a:rPr lang="en-US" altLang="en-US" sz="2400" i="1" dirty="0"/>
              <a:t>m</a:t>
            </a:r>
            <a:r>
              <a:rPr lang="en-US" altLang="en-US" sz="2400" dirty="0"/>
              <a:t> − 1)/2 binary classifiers</a:t>
            </a:r>
          </a:p>
          <a:p>
            <a:pPr lvl="1">
              <a:spcBef>
                <a:spcPts val="400"/>
              </a:spcBef>
            </a:pPr>
            <a:r>
              <a:rPr lang="en-US" altLang="en-US" sz="2400" dirty="0"/>
              <a:t>A classifier is trained using tuples of the two classes</a:t>
            </a:r>
          </a:p>
          <a:p>
            <a:pPr lvl="1">
              <a:spcBef>
                <a:spcPts val="400"/>
              </a:spcBef>
            </a:pPr>
            <a:r>
              <a:rPr lang="en-US" altLang="en-US" sz="2400" dirty="0"/>
              <a:t>To classify a tuple </a:t>
            </a:r>
            <a:r>
              <a:rPr lang="en-US" altLang="en-US" sz="2400" b="1" dirty="0"/>
              <a:t>X</a:t>
            </a:r>
            <a:r>
              <a:rPr lang="en-US" altLang="en-US" sz="2400" dirty="0"/>
              <a:t>, each classifier votes</a:t>
            </a:r>
          </a:p>
          <a:p>
            <a:pPr lvl="3">
              <a:spcBef>
                <a:spcPts val="400"/>
              </a:spcBef>
            </a:pPr>
            <a:r>
              <a:rPr lang="en-US" altLang="en-US" sz="2400" dirty="0"/>
              <a:t>X is assigned to the class with maximal vote</a:t>
            </a:r>
          </a:p>
          <a:p>
            <a:pPr>
              <a:spcBef>
                <a:spcPts val="400"/>
              </a:spcBef>
            </a:pPr>
            <a:r>
              <a:rPr lang="en-US" altLang="en-US" sz="2400" dirty="0"/>
              <a:t>Comparison:  One-vs.-one tends to perform better than one-vs.-rest</a:t>
            </a:r>
          </a:p>
          <a:p>
            <a:pPr>
              <a:spcBef>
                <a:spcPts val="400"/>
              </a:spcBef>
            </a:pPr>
            <a:r>
              <a:rPr lang="en-US" sz="2400" dirty="0"/>
              <a:t>Many new algorithms have been developed </a:t>
            </a:r>
            <a:r>
              <a:rPr lang="en-US" altLang="en-US" sz="2400" dirty="0"/>
              <a:t>to go beyond binary classifier method</a:t>
            </a:r>
          </a:p>
        </p:txBody>
      </p:sp>
    </p:spTree>
    <p:extLst>
      <p:ext uri="{BB962C8B-B14F-4D97-AF65-F5344CB8AC3E}">
        <p14:creationId xmlns:p14="http://schemas.microsoft.com/office/powerpoint/2010/main" val="4119654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49" y="0"/>
            <a:ext cx="10610851" cy="981075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Semi-Supervised Classification</a:t>
            </a:r>
          </a:p>
        </p:txBody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0863" y="1114424"/>
            <a:ext cx="9991569" cy="5743575"/>
          </a:xfrm>
        </p:spPr>
        <p:txBody>
          <a:bodyPr/>
          <a:lstStyle/>
          <a:p>
            <a:pPr>
              <a:spcBef>
                <a:spcPts val="400"/>
              </a:spcBef>
            </a:pPr>
            <a:r>
              <a:rPr lang="en-US" altLang="en-US" sz="2400" dirty="0"/>
              <a:t>Semi-supervised: Uses labeled and unlabeled data to build a classifier</a:t>
            </a:r>
          </a:p>
          <a:p>
            <a:pPr>
              <a:spcBef>
                <a:spcPts val="400"/>
              </a:spcBef>
            </a:pPr>
            <a:r>
              <a:rPr lang="en-US" altLang="en-US" sz="2400" dirty="0"/>
              <a:t>Self-training </a:t>
            </a:r>
          </a:p>
          <a:p>
            <a:pPr lvl="1">
              <a:spcBef>
                <a:spcPts val="400"/>
              </a:spcBef>
            </a:pPr>
            <a:r>
              <a:rPr lang="en-US" altLang="en-US" sz="2400" dirty="0"/>
              <a:t>Build a classifier using the labeled data</a:t>
            </a:r>
          </a:p>
          <a:p>
            <a:pPr lvl="1">
              <a:spcBef>
                <a:spcPts val="400"/>
              </a:spcBef>
            </a:pPr>
            <a:r>
              <a:rPr lang="en-US" altLang="en-US" sz="2400" dirty="0"/>
              <a:t>Use it to label the unlabeled data, and those with the most confident label prediction are added to the set of labeled data</a:t>
            </a:r>
          </a:p>
          <a:p>
            <a:pPr lvl="1">
              <a:spcBef>
                <a:spcPts val="400"/>
              </a:spcBef>
            </a:pPr>
            <a:r>
              <a:rPr lang="en-US" altLang="en-US" sz="2400" dirty="0"/>
              <a:t>Repeat the above process</a:t>
            </a:r>
          </a:p>
          <a:p>
            <a:pPr lvl="1">
              <a:spcBef>
                <a:spcPts val="400"/>
              </a:spcBef>
            </a:pPr>
            <a:r>
              <a:rPr lang="en-US" altLang="en-US" sz="2400" dirty="0"/>
              <a:t>Adv.: easy to understand; </a:t>
            </a:r>
            <a:r>
              <a:rPr lang="en-US" altLang="zh-CN" sz="2400" dirty="0" err="1"/>
              <a:t>D</a:t>
            </a:r>
            <a:r>
              <a:rPr lang="en-US" altLang="en-US" sz="2400" dirty="0" err="1"/>
              <a:t>isadv</a:t>
            </a:r>
            <a:r>
              <a:rPr lang="en-US" altLang="en-US" sz="2400" dirty="0"/>
              <a:t>.: may reinforce errors</a:t>
            </a:r>
          </a:p>
          <a:p>
            <a:pPr>
              <a:spcBef>
                <a:spcPts val="400"/>
              </a:spcBef>
            </a:pPr>
            <a:r>
              <a:rPr lang="en-US" altLang="en-US" sz="2400" dirty="0"/>
              <a:t>Co-training: Use two or more classifiers to teach each other</a:t>
            </a:r>
          </a:p>
          <a:p>
            <a:pPr lvl="1">
              <a:spcBef>
                <a:spcPts val="400"/>
              </a:spcBef>
            </a:pPr>
            <a:r>
              <a:rPr lang="en-US" altLang="en-US" sz="2400" dirty="0"/>
              <a:t>Each learner uses a mutually independent set of features of each tuple to train a good classifier, say f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 and f</a:t>
            </a:r>
            <a:r>
              <a:rPr lang="en-US" altLang="en-US" sz="2400" baseline="-25000" dirty="0"/>
              <a:t>2</a:t>
            </a:r>
          </a:p>
          <a:p>
            <a:pPr lvl="1">
              <a:spcBef>
                <a:spcPts val="400"/>
              </a:spcBef>
            </a:pPr>
            <a:r>
              <a:rPr lang="en-US" altLang="en-US" sz="2400" dirty="0"/>
              <a:t>Then f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 and f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 are used to predict the class label for unlabeled data X</a:t>
            </a:r>
          </a:p>
          <a:p>
            <a:pPr lvl="1">
              <a:spcBef>
                <a:spcPts val="400"/>
              </a:spcBef>
            </a:pPr>
            <a:r>
              <a:rPr lang="en-US" altLang="en-US" sz="2400" dirty="0"/>
              <a:t>Teach each other: The tuple having the most confident prediction from f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 is added to the set of labeled data for f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 &amp; vice versa </a:t>
            </a:r>
          </a:p>
          <a:p>
            <a:pPr>
              <a:spcBef>
                <a:spcPts val="400"/>
              </a:spcBef>
            </a:pPr>
            <a:r>
              <a:rPr lang="en-US" altLang="en-US" sz="2400" dirty="0"/>
              <a:t>Other methods include joint probability distribution of features and labels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766569" y="1218794"/>
            <a:ext cx="2280934" cy="1504950"/>
            <a:chOff x="8686800" y="76200"/>
            <a:chExt cx="2095500" cy="1295400"/>
          </a:xfrm>
        </p:grpSpPr>
        <p:sp>
          <p:nvSpPr>
            <p:cNvPr id="5" name="Rectangle 4"/>
            <p:cNvSpPr/>
            <p:nvPr/>
          </p:nvSpPr>
          <p:spPr bwMode="auto">
            <a:xfrm>
              <a:off x="8839200" y="76200"/>
              <a:ext cx="1828800" cy="12954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 algn="ctr">
                <a:defRPr/>
              </a:pPr>
              <a:endParaRPr lang="en-US" dirty="0"/>
            </a:p>
            <a:p>
              <a:pPr algn="ctr">
                <a:defRPr/>
              </a:pPr>
              <a:endParaRPr lang="en-US" dirty="0"/>
            </a:p>
          </p:txBody>
        </p:sp>
        <p:grpSp>
          <p:nvGrpSpPr>
            <p:cNvPr id="64518" name="Group 5"/>
            <p:cNvGrpSpPr>
              <a:grpSpLocks/>
            </p:cNvGrpSpPr>
            <p:nvPr/>
          </p:nvGrpSpPr>
          <p:grpSpPr bwMode="auto">
            <a:xfrm>
              <a:off x="9639300" y="147638"/>
              <a:ext cx="647700" cy="461962"/>
              <a:chOff x="7848600" y="147935"/>
              <a:chExt cx="914400" cy="461665"/>
            </a:xfrm>
          </p:grpSpPr>
          <p:sp>
            <p:nvSpPr>
              <p:cNvPr id="64526" name="Oval 1"/>
              <p:cNvSpPr>
                <a:spLocks noChangeArrowheads="1"/>
              </p:cNvSpPr>
              <p:nvPr/>
            </p:nvSpPr>
            <p:spPr bwMode="auto">
              <a:xfrm>
                <a:off x="7848600" y="152400"/>
                <a:ext cx="914400" cy="457200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solidFill>
                    <a:srgbClr val="FF0000"/>
                  </a:solidFill>
                </a:endParaRPr>
              </a:p>
            </p:txBody>
          </p:sp>
          <p:sp>
            <p:nvSpPr>
              <p:cNvPr id="64527" name="TextBox 3"/>
              <p:cNvSpPr txBox="1">
                <a:spLocks noChangeArrowheads="1"/>
              </p:cNvSpPr>
              <p:nvPr/>
            </p:nvSpPr>
            <p:spPr bwMode="auto">
              <a:xfrm>
                <a:off x="8021170" y="147935"/>
                <a:ext cx="41910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 b="1">
                    <a:solidFill>
                      <a:schemeClr val="tx2"/>
                    </a:solidFill>
                  </a:rPr>
                  <a:t>+</a:t>
                </a:r>
              </a:p>
            </p:txBody>
          </p:sp>
        </p:grpSp>
        <p:grpSp>
          <p:nvGrpSpPr>
            <p:cNvPr id="64519" name="Group 6"/>
            <p:cNvGrpSpPr>
              <a:grpSpLocks/>
            </p:cNvGrpSpPr>
            <p:nvPr/>
          </p:nvGrpSpPr>
          <p:grpSpPr bwMode="auto">
            <a:xfrm>
              <a:off x="9639300" y="833438"/>
              <a:ext cx="647700" cy="461962"/>
              <a:chOff x="7848600" y="833588"/>
              <a:chExt cx="914400" cy="461812"/>
            </a:xfrm>
          </p:grpSpPr>
          <p:sp>
            <p:nvSpPr>
              <p:cNvPr id="64524" name="Oval 2"/>
              <p:cNvSpPr>
                <a:spLocks noChangeArrowheads="1"/>
              </p:cNvSpPr>
              <p:nvPr/>
            </p:nvSpPr>
            <p:spPr bwMode="auto">
              <a:xfrm>
                <a:off x="7848600" y="838200"/>
                <a:ext cx="914400" cy="457200"/>
              </a:xfrm>
              <a:prstGeom prst="ellipse">
                <a:avLst/>
              </a:prstGeom>
              <a:solidFill>
                <a:srgbClr val="170981"/>
              </a:solidFill>
              <a:ln w="9525" algn="ctr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/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anose="05000000000000000000" pitchFamily="2" charset="2"/>
                  <a:buChar char="n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anose="05000000000000000000" pitchFamily="2" charset="2"/>
                  <a:buChar char="n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solidFill>
                    <a:srgbClr val="FF0000"/>
                  </a:solidFill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8195983" y="833588"/>
                <a:ext cx="419099" cy="46181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2400" b="1" dirty="0">
                    <a:solidFill>
                      <a:schemeClr val="bg1">
                        <a:lumMod val="95000"/>
                      </a:schemeClr>
                    </a:solidFill>
                  </a:rPr>
                  <a:t>̶</a:t>
                </a:r>
              </a:p>
            </p:txBody>
          </p:sp>
        </p:grpSp>
        <p:sp>
          <p:nvSpPr>
            <p:cNvPr id="64520" name="TextBox 8"/>
            <p:cNvSpPr txBox="1">
              <a:spLocks noChangeArrowheads="1"/>
            </p:cNvSpPr>
            <p:nvPr/>
          </p:nvSpPr>
          <p:spPr bwMode="auto">
            <a:xfrm>
              <a:off x="8686800" y="530226"/>
              <a:ext cx="11430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/>
                <a:t>unlabeled</a:t>
              </a:r>
            </a:p>
          </p:txBody>
        </p:sp>
        <p:sp>
          <p:nvSpPr>
            <p:cNvPr id="64521" name="TextBox 12"/>
            <p:cNvSpPr txBox="1">
              <a:spLocks noChangeArrowheads="1"/>
            </p:cNvSpPr>
            <p:nvPr/>
          </p:nvSpPr>
          <p:spPr bwMode="auto">
            <a:xfrm>
              <a:off x="9944100" y="530226"/>
              <a:ext cx="8382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/>
                <a:t>labeled</a:t>
              </a:r>
            </a:p>
          </p:txBody>
        </p:sp>
        <p:cxnSp>
          <p:nvCxnSpPr>
            <p:cNvPr id="64522" name="Straight Arrow Connector 10"/>
            <p:cNvCxnSpPr>
              <a:cxnSpLocks noChangeShapeType="1"/>
              <a:endCxn id="64526" idx="5"/>
            </p:cNvCxnSpPr>
            <p:nvPr/>
          </p:nvCxnSpPr>
          <p:spPr bwMode="auto">
            <a:xfrm flipH="1" flipV="1">
              <a:off x="10191751" y="542926"/>
              <a:ext cx="257175" cy="61913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4523" name="Straight Arrow Connector 17"/>
            <p:cNvCxnSpPr>
              <a:cxnSpLocks noChangeShapeType="1"/>
              <a:endCxn id="64524" idx="7"/>
            </p:cNvCxnSpPr>
            <p:nvPr/>
          </p:nvCxnSpPr>
          <p:spPr bwMode="auto">
            <a:xfrm flipH="1">
              <a:off x="10191751" y="838201"/>
              <a:ext cx="276225" cy="66675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0185803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538" name="Object 3"/>
          <p:cNvGraphicFramePr>
            <a:graphicFrameLocks noGrp="1" noChangeAspect="1"/>
          </p:cNvGraphicFramePr>
          <p:nvPr>
            <p:ph idx="4294967295"/>
            <p:extLst/>
          </p:nvPr>
        </p:nvGraphicFramePr>
        <p:xfrm>
          <a:off x="8401049" y="96836"/>
          <a:ext cx="3790951" cy="2228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97" name="SmartDraw" r:id="rId4" imgW="5372100" imgH="3159252" progId="SmartDraw.2">
                  <p:embed/>
                </p:oleObj>
              </mc:Choice>
              <mc:Fallback>
                <p:oleObj name="SmartDraw" r:id="rId4" imgW="5372100" imgH="3159252" progId="SmartDraw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01049" y="96836"/>
                        <a:ext cx="3790951" cy="22289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0"/>
            <a:ext cx="10325100" cy="938784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Active Learning</a:t>
            </a:r>
          </a:p>
        </p:txBody>
      </p:sp>
      <p:sp>
        <p:nvSpPr>
          <p:cNvPr id="65540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47700" y="1192448"/>
            <a:ext cx="10642059" cy="5665552"/>
          </a:xfrm>
        </p:spPr>
        <p:txBody>
          <a:bodyPr/>
          <a:lstStyle/>
          <a:p>
            <a:r>
              <a:rPr lang="en-US" altLang="en-US" sz="2400" dirty="0"/>
              <a:t>A special case of semi-supervised learning</a:t>
            </a:r>
          </a:p>
          <a:p>
            <a:pPr lvl="1"/>
            <a:r>
              <a:rPr lang="en-US" altLang="en-US" sz="2400" dirty="0"/>
              <a:t>Unlabeled data: Abundant</a:t>
            </a:r>
          </a:p>
          <a:p>
            <a:pPr lvl="1"/>
            <a:r>
              <a:rPr lang="en-US" altLang="en-US" sz="2400" dirty="0"/>
              <a:t>Class labels are expensive to obtain</a:t>
            </a:r>
          </a:p>
          <a:p>
            <a:r>
              <a:rPr lang="en-US" altLang="en-US" sz="2400" dirty="0"/>
              <a:t>Active learner: Interactively query teachers (oracle) for labels</a:t>
            </a:r>
          </a:p>
          <a:p>
            <a:r>
              <a:rPr lang="en-US" altLang="en-US" sz="2400" dirty="0"/>
              <a:t>Pool-based approach: Uses a pool of unlabeled data</a:t>
            </a:r>
          </a:p>
          <a:p>
            <a:pPr lvl="1"/>
            <a:r>
              <a:rPr lang="en-US" altLang="en-US" sz="2400" dirty="0"/>
              <a:t>L: a small subset of D is labeled, U: a pool of unlabeled data in D</a:t>
            </a:r>
          </a:p>
          <a:p>
            <a:pPr lvl="1"/>
            <a:r>
              <a:rPr lang="en-US" altLang="en-US" sz="2400" dirty="0"/>
              <a:t>Use a query function to carefully select one or more tuples from U and request labels from an oracle (a human annotator)</a:t>
            </a:r>
          </a:p>
          <a:p>
            <a:pPr lvl="1"/>
            <a:r>
              <a:rPr lang="en-US" altLang="en-US" sz="2400" dirty="0"/>
              <a:t>The newly labeled samples are added to L, and learn a model</a:t>
            </a:r>
          </a:p>
          <a:p>
            <a:pPr lvl="1"/>
            <a:r>
              <a:rPr lang="en-US" altLang="en-US" sz="2400" dirty="0"/>
              <a:t>Goal: </a:t>
            </a:r>
            <a:r>
              <a:rPr lang="en-US" altLang="en-US" sz="2400" b="1" dirty="0"/>
              <a:t>Achieve high accuracy using as few labeled data as possible</a:t>
            </a:r>
          </a:p>
          <a:p>
            <a:r>
              <a:rPr lang="en-US" altLang="en-US" sz="2400" dirty="0"/>
              <a:t>Evaluated using </a:t>
            </a:r>
            <a:r>
              <a:rPr lang="en-US" altLang="en-US" sz="2400" i="1" dirty="0"/>
              <a:t>learning curves</a:t>
            </a:r>
            <a:r>
              <a:rPr lang="en-US" altLang="en-US" sz="2400" dirty="0"/>
              <a:t>: Accuracy as a function of the number of instances queried (# of tuples to be queried should be small)</a:t>
            </a:r>
          </a:p>
          <a:p>
            <a:r>
              <a:rPr lang="en-US" altLang="en-US" sz="2400" dirty="0"/>
              <a:t>A lot of algorithms have been developed for active learning</a:t>
            </a:r>
          </a:p>
        </p:txBody>
      </p:sp>
    </p:spTree>
    <p:extLst>
      <p:ext uri="{BB962C8B-B14F-4D97-AF65-F5344CB8AC3E}">
        <p14:creationId xmlns:p14="http://schemas.microsoft.com/office/powerpoint/2010/main" val="8421125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3115" y="0"/>
            <a:ext cx="10972800" cy="933855"/>
          </a:xfrm>
        </p:spPr>
        <p:txBody>
          <a:bodyPr>
            <a:normAutofit/>
          </a:bodyPr>
          <a:lstStyle/>
          <a:p>
            <a:r>
              <a:rPr lang="en-US" altLang="en-US" sz="4000" dirty="0"/>
              <a:t>Transfer Learning: Conceptual Framework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76136" y="1162454"/>
            <a:ext cx="10914435" cy="2744304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 dirty="0"/>
              <a:t>Transfer learning:  Extract knowledge from one or more source tasks (e.g., recognizing cars) and apply the knowledge to a target task (e.g., recognizing trucks)</a:t>
            </a:r>
          </a:p>
          <a:p>
            <a:pPr>
              <a:lnSpc>
                <a:spcPct val="110000"/>
              </a:lnSpc>
            </a:pPr>
            <a:r>
              <a:rPr lang="en-US" altLang="en-US" dirty="0"/>
              <a:t>Traditional learning: Build a new classifier for each new task</a:t>
            </a:r>
          </a:p>
          <a:p>
            <a:pPr>
              <a:lnSpc>
                <a:spcPct val="110000"/>
              </a:lnSpc>
            </a:pPr>
            <a:r>
              <a:rPr lang="en-US" altLang="en-US" dirty="0"/>
              <a:t>Transfer learning: Build new classifier by applying existing knowledge learned from source tasks</a:t>
            </a:r>
          </a:p>
          <a:p>
            <a:pPr>
              <a:lnSpc>
                <a:spcPct val="110000"/>
              </a:lnSpc>
            </a:pPr>
            <a:r>
              <a:rPr lang="en-US" dirty="0"/>
              <a:t>Many algorithms are developed, applied to text classification, spam filtering, etc. </a:t>
            </a:r>
          </a:p>
          <a:p>
            <a:pPr>
              <a:lnSpc>
                <a:spcPct val="110000"/>
              </a:lnSpc>
            </a:pPr>
            <a:endParaRPr lang="en-US" altLang="en-US" dirty="0"/>
          </a:p>
        </p:txBody>
      </p:sp>
      <p:graphicFrame>
        <p:nvGraphicFramePr>
          <p:cNvPr id="66564" name="Object 5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253000981"/>
              </p:ext>
            </p:extLst>
          </p:nvPr>
        </p:nvGraphicFramePr>
        <p:xfrm>
          <a:off x="1513601" y="3834986"/>
          <a:ext cx="4193431" cy="2475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94" name="SmartDraw" r:id="rId4" imgW="4073652" imgH="2494788" progId="SmartDraw.2">
                  <p:embed/>
                </p:oleObj>
              </mc:Choice>
              <mc:Fallback>
                <p:oleObj name="SmartDraw" r:id="rId4" imgW="4073652" imgH="2494788" progId="SmartDraw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601" y="3834986"/>
                        <a:ext cx="4193431" cy="2475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66" name="Text Box 9"/>
          <p:cNvSpPr txBox="1">
            <a:spLocks noChangeArrowheads="1"/>
          </p:cNvSpPr>
          <p:nvPr/>
        </p:nvSpPr>
        <p:spPr bwMode="auto">
          <a:xfrm>
            <a:off x="1563413" y="6300873"/>
            <a:ext cx="3962400" cy="36671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b="1" dirty="0"/>
              <a:t>Traditional Learning Framework</a:t>
            </a:r>
          </a:p>
        </p:txBody>
      </p:sp>
      <p:sp>
        <p:nvSpPr>
          <p:cNvPr id="66567" name="Text Box 10"/>
          <p:cNvSpPr txBox="1">
            <a:spLocks noChangeArrowheads="1"/>
          </p:cNvSpPr>
          <p:nvPr/>
        </p:nvSpPr>
        <p:spPr bwMode="auto">
          <a:xfrm>
            <a:off x="6721472" y="6300873"/>
            <a:ext cx="3657600" cy="3667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800" b="1" dirty="0"/>
              <a:t>Transfer Learning Framework</a:t>
            </a:r>
          </a:p>
        </p:txBody>
      </p:sp>
      <p:graphicFrame>
        <p:nvGraphicFramePr>
          <p:cNvPr id="66568" name="Object 11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1105333292"/>
              </p:ext>
            </p:extLst>
          </p:nvPr>
        </p:nvGraphicFramePr>
        <p:xfrm>
          <a:off x="6346489" y="3906758"/>
          <a:ext cx="4210050" cy="2394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95" name="SmartDraw" r:id="rId6" imgW="4073652" imgH="2316480" progId="SmartDraw.2">
                  <p:embed/>
                </p:oleObj>
              </mc:Choice>
              <mc:Fallback>
                <p:oleObj name="SmartDraw" r:id="rId6" imgW="4073652" imgH="2316480" progId="SmartDraw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6489" y="3906758"/>
                        <a:ext cx="4210050" cy="23941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14938"/>
      </p:ext>
    </p:extLst>
  </p:cSld>
  <p:clrMapOvr>
    <a:masterClrMapping/>
  </p:clrMapOvr>
  <p:transition spd="med">
    <p:zoom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2874"/>
            <a:ext cx="12192000" cy="943583"/>
          </a:xfrm>
        </p:spPr>
        <p:txBody>
          <a:bodyPr>
            <a:normAutofit fontScale="90000"/>
          </a:bodyPr>
          <a:lstStyle/>
          <a:p>
            <a:r>
              <a:rPr lang="en-US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Weak Supervision: A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Programming Paradigm for Machine Learning</a:t>
            </a:r>
            <a:endParaRPr lang="en-US" alt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9879" y="1260742"/>
            <a:ext cx="10212421" cy="5486400"/>
          </a:xfrm>
        </p:spPr>
        <p:txBody>
          <a:bodyPr/>
          <a:lstStyle/>
          <a:p>
            <a:pPr>
              <a:spcBef>
                <a:spcPts val="200"/>
              </a:spcBef>
            </a:pPr>
            <a:r>
              <a:rPr lang="en-US" sz="2400" dirty="0"/>
              <a:t>Overcome the training data bottleneck</a:t>
            </a:r>
          </a:p>
          <a:p>
            <a:pPr lvl="1">
              <a:spcBef>
                <a:spcPts val="200"/>
              </a:spcBef>
            </a:pPr>
            <a:r>
              <a:rPr lang="en-US" sz="2400" dirty="0"/>
              <a:t>Leverage higher-level and/or noisier input from experts</a:t>
            </a:r>
          </a:p>
          <a:p>
            <a:pPr>
              <a:spcBef>
                <a:spcPts val="200"/>
              </a:spcBef>
            </a:pPr>
            <a:r>
              <a:rPr lang="en-US" sz="2400" dirty="0"/>
              <a:t>Exploring weak label distributions provided more cheaply and efficiently by </a:t>
            </a:r>
          </a:p>
          <a:p>
            <a:pPr lvl="1">
              <a:spcBef>
                <a:spcPts val="200"/>
              </a:spcBef>
            </a:pPr>
            <a:r>
              <a:rPr lang="en-US" sz="2400" dirty="0"/>
              <a:t>Higher-level, less precise supervision (e.g., heuristic rules, expected label distributions)</a:t>
            </a:r>
          </a:p>
          <a:p>
            <a:pPr lvl="1">
              <a:spcBef>
                <a:spcPts val="200"/>
              </a:spcBef>
            </a:pPr>
            <a:r>
              <a:rPr lang="en-US" sz="2400" dirty="0"/>
              <a:t>Cheaper, lower-quality supervision (e.g. crowdsourcing) </a:t>
            </a:r>
          </a:p>
          <a:p>
            <a:pPr lvl="1">
              <a:spcBef>
                <a:spcPts val="200"/>
              </a:spcBef>
            </a:pPr>
            <a:r>
              <a:rPr lang="en-US" sz="2400" dirty="0"/>
              <a:t>Existing resources (e.g. knowledge bases, pre-trained models)</a:t>
            </a:r>
          </a:p>
          <a:p>
            <a:r>
              <a:rPr lang="en-US" sz="2400" dirty="0"/>
              <a:t>These weak label distributions could take many forms</a:t>
            </a:r>
          </a:p>
          <a:p>
            <a:pPr lvl="1"/>
            <a:r>
              <a:rPr lang="en-US" sz="2400" dirty="0"/>
              <a:t>Weak Labels from crowd workers, output of heuristic rules, or the result of distant supervision (from KBs), or the output of other classifiers, etc.</a:t>
            </a:r>
          </a:p>
          <a:p>
            <a:pPr lvl="1"/>
            <a:r>
              <a:rPr lang="en-US" sz="2400" dirty="0"/>
              <a:t>Constraints and invariances (e.g., from physics, logic, or other experts)</a:t>
            </a:r>
          </a:p>
          <a:p>
            <a:pPr lvl="1"/>
            <a:r>
              <a:rPr lang="en-US" sz="2400" dirty="0"/>
              <a:t>Probability distributions (e.g., from weak or biased classifiers or user-provided label or feature expectations or measurements)</a:t>
            </a:r>
          </a:p>
        </p:txBody>
      </p:sp>
    </p:spTree>
    <p:extLst>
      <p:ext uri="{BB962C8B-B14F-4D97-AF65-F5344CB8AC3E}">
        <p14:creationId xmlns:p14="http://schemas.microsoft.com/office/powerpoint/2010/main" val="2184101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619125" y="123825"/>
            <a:ext cx="11029950" cy="97871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sz="4000" dirty="0"/>
              <a:t>Chapter 8. Classification: Basic Concepts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9125" y="1209675"/>
            <a:ext cx="10915650" cy="5343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dirty="0"/>
              <a:t>Classification: Basic Concepts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Decision Tree Induction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Bayes Classification Methods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Linear Classifier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Model Evaluation and Selection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Techniques to Improve Classification Accuracy: Ensemble Methods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Additional Concepts on Classification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803581">
            <a:off x="4779119" y="1743034"/>
            <a:ext cx="533400" cy="462984"/>
          </a:xfrm>
          <a:prstGeom prst="notchedRightArrow">
            <a:avLst>
              <a:gd name="adj1" fmla="val 50000"/>
              <a:gd name="adj2" fmla="val 3500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126917"/>
      </p:ext>
    </p:extLst>
  </p:cSld>
  <p:clrMapOvr>
    <a:masterClrMapping/>
  </p:clrMapOvr>
  <p:transition>
    <p:zoom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1926"/>
            <a:ext cx="12191999" cy="771524"/>
          </a:xfrm>
        </p:spPr>
        <p:txBody>
          <a:bodyPr>
            <a:normAutofit/>
          </a:bodyPr>
          <a:lstStyle/>
          <a:p>
            <a:r>
              <a:rPr lang="en-US" sz="4000" dirty="0"/>
              <a:t>Relationships Among Different Kinds of Supervisions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587" y="1190625"/>
            <a:ext cx="10477500" cy="5514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5274" y="5267932"/>
            <a:ext cx="2819401" cy="67710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Courtesy: A Ratner et al. @Stanford Blog, July 2017</a:t>
            </a:r>
          </a:p>
        </p:txBody>
      </p:sp>
    </p:spTree>
    <p:extLst>
      <p:ext uri="{BB962C8B-B14F-4D97-AF65-F5344CB8AC3E}">
        <p14:creationId xmlns:p14="http://schemas.microsoft.com/office/powerpoint/2010/main" val="18612733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619125" y="123825"/>
            <a:ext cx="11029950" cy="97871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eaLnBrk="1" hangingPunct="1"/>
            <a:r>
              <a:rPr lang="en-US" altLang="en-US" sz="4000" dirty="0"/>
              <a:t>Chapter 8. Classification: Basic Concepts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9125" y="1209675"/>
            <a:ext cx="10915650" cy="5343525"/>
          </a:xfrm>
          <a:noFill/>
        </p:spPr>
        <p:txBody>
          <a:bodyPr vert="horz" lIns="92075" tIns="46038" rIns="92075" bIns="46038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dirty="0"/>
              <a:t>Classification: Basic Concepts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Decision Tree Induction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Bayes Classification Methods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Linear Classifier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Model Evaluation and Selection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Techniques to Improve Classification Accuracy: Ensemble Methods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Additional Concepts on Classification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Summary</a:t>
            </a:r>
          </a:p>
        </p:txBody>
      </p:sp>
      <p:sp>
        <p:nvSpPr>
          <p:cNvPr id="5125" name="AutoShape 8"/>
          <p:cNvSpPr>
            <a:spLocks noChangeArrowheads="1"/>
          </p:cNvSpPr>
          <p:nvPr/>
        </p:nvSpPr>
        <p:spPr bwMode="auto">
          <a:xfrm rot="9803581">
            <a:off x="2629306" y="5595477"/>
            <a:ext cx="533400" cy="462984"/>
          </a:xfrm>
          <a:prstGeom prst="notchedRightArrow">
            <a:avLst>
              <a:gd name="adj1" fmla="val 50000"/>
              <a:gd name="adj2" fmla="val 3500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168552"/>
      </p:ext>
    </p:extLst>
  </p:cSld>
  <p:clrMapOvr>
    <a:masterClrMapping/>
  </p:clrMapOvr>
  <p:transition>
    <p:zoom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381000"/>
            <a:ext cx="84582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Summary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0203" y="1153885"/>
            <a:ext cx="10998654" cy="5519058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US" altLang="en-US" sz="2400" dirty="0"/>
              <a:t>Classification: Model construction from a set of training data</a:t>
            </a:r>
          </a:p>
          <a:p>
            <a:pPr eaLnBrk="1" hangingPunct="1">
              <a:lnSpc>
                <a:spcPct val="120000"/>
              </a:lnSpc>
            </a:pPr>
            <a:r>
              <a:rPr lang="en-US" altLang="en-US" sz="2400" dirty="0"/>
              <a:t>Effective and scalable methods  </a:t>
            </a:r>
          </a:p>
          <a:p>
            <a:pPr lvl="1">
              <a:lnSpc>
                <a:spcPct val="150000"/>
              </a:lnSpc>
            </a:pPr>
            <a:r>
              <a:rPr lang="en-US" altLang="en-US" sz="2400" dirty="0"/>
              <a:t>Decision tree induction, Bayes classification methods, linear classifier, … </a:t>
            </a:r>
          </a:p>
          <a:p>
            <a:pPr lvl="1">
              <a:lnSpc>
                <a:spcPct val="150000"/>
              </a:lnSpc>
            </a:pPr>
            <a:r>
              <a:rPr lang="en-US" altLang="en-US" sz="2400" dirty="0"/>
              <a:t>No single method has been found to be superior over all others for all data sets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Evaluation metrics: Accuracy, sensitivity, specificity, precision, recall, </a:t>
            </a:r>
            <a:r>
              <a:rPr lang="en-US" altLang="en-US" sz="2400" i="1" dirty="0"/>
              <a:t>F</a:t>
            </a:r>
            <a:r>
              <a:rPr lang="en-US" altLang="en-US" sz="2400" dirty="0"/>
              <a:t> measure 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Model evaluation: Holdout, cross-validation, boo</a:t>
            </a:r>
            <a:r>
              <a:rPr lang="en-US" altLang="zh-CN" sz="2400" dirty="0"/>
              <a:t>t</a:t>
            </a:r>
            <a:r>
              <a:rPr lang="en-US" altLang="en-US" sz="2400" dirty="0"/>
              <a:t>strapping, ROC curves (AUC)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Improve Classification Accuracy: Bagging, boosting</a:t>
            </a:r>
          </a:p>
          <a:p>
            <a:pPr>
              <a:lnSpc>
                <a:spcPct val="150000"/>
              </a:lnSpc>
            </a:pPr>
            <a:r>
              <a:rPr lang="en-US" altLang="en-US" sz="2400" dirty="0"/>
              <a:t>Additional concepts on classification: Multiclass classification, semi-supervised classification, active learning, transfer learning, weak supervision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en-US" sz="2400" dirty="0"/>
          </a:p>
          <a:p>
            <a:pPr eaLnBrk="1" hangingPunct="1">
              <a:lnSpc>
                <a:spcPct val="120000"/>
              </a:lnSpc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62306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1" y="304800"/>
            <a:ext cx="8018463" cy="609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References (1)</a:t>
            </a:r>
            <a:endParaRPr lang="en-US" altLang="en-US" sz="4000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499" y="1133475"/>
            <a:ext cx="10848975" cy="5572125"/>
          </a:xfrm>
        </p:spPr>
        <p:txBody>
          <a:bodyPr/>
          <a:lstStyle/>
          <a:p>
            <a:pPr marL="533400" indent="-533400"/>
            <a:r>
              <a:rPr lang="en-US" altLang="en-US" sz="2200" dirty="0"/>
              <a:t>C. </a:t>
            </a:r>
            <a:r>
              <a:rPr lang="en-US" altLang="en-US" sz="2200" dirty="0" err="1"/>
              <a:t>Apte</a:t>
            </a:r>
            <a:r>
              <a:rPr lang="en-US" altLang="en-US" sz="2200" dirty="0"/>
              <a:t> and S. Weiss. </a:t>
            </a:r>
            <a:r>
              <a:rPr lang="en-US" altLang="en-US" sz="2200" b="1" dirty="0"/>
              <a:t>Data mining with decision trees and decision rules</a:t>
            </a:r>
            <a:r>
              <a:rPr lang="en-US" altLang="en-US" sz="2200" dirty="0"/>
              <a:t>. Future Generation Computer Systems, 13, 1997</a:t>
            </a:r>
          </a:p>
          <a:p>
            <a:pPr marL="533400" indent="-533400"/>
            <a:r>
              <a:rPr lang="en-US" altLang="en-US" sz="2200" dirty="0"/>
              <a:t>P. K. Chan and S. J. </a:t>
            </a:r>
            <a:r>
              <a:rPr lang="en-US" altLang="en-US" sz="2200" dirty="0" err="1"/>
              <a:t>Stolfo</a:t>
            </a:r>
            <a:r>
              <a:rPr lang="en-US" altLang="en-US" sz="2200" dirty="0"/>
              <a:t>. </a:t>
            </a:r>
            <a:r>
              <a:rPr lang="en-US" altLang="en-US" sz="2200" b="1" dirty="0"/>
              <a:t>Learning arbiter and combiner trees from partitioned data for scaling machine learning</a:t>
            </a:r>
            <a:r>
              <a:rPr lang="en-US" altLang="en-US" sz="2200" dirty="0"/>
              <a:t>. KDD'95</a:t>
            </a:r>
          </a:p>
          <a:p>
            <a:pPr>
              <a:spcBef>
                <a:spcPts val="400"/>
              </a:spcBef>
            </a:pPr>
            <a:r>
              <a:rPr lang="en-US" altLang="en-US" sz="2200" dirty="0"/>
              <a:t>A. J. Dobson.  </a:t>
            </a:r>
            <a:r>
              <a:rPr lang="en-US" altLang="en-US" sz="2200" b="1" dirty="0"/>
              <a:t>An Introduction to Generalized Linear Models</a:t>
            </a:r>
            <a:r>
              <a:rPr lang="en-US" altLang="en-US" sz="2200" dirty="0"/>
              <a:t>.  Chapman &amp; Hall, 1990.</a:t>
            </a:r>
          </a:p>
          <a:p>
            <a:pPr>
              <a:spcBef>
                <a:spcPts val="400"/>
              </a:spcBef>
            </a:pPr>
            <a:r>
              <a:rPr lang="en-US" altLang="en-US" sz="2200" dirty="0"/>
              <a:t>R. O. </a:t>
            </a:r>
            <a:r>
              <a:rPr lang="en-US" altLang="en-US" sz="2200" dirty="0" err="1"/>
              <a:t>Duda</a:t>
            </a:r>
            <a:r>
              <a:rPr lang="en-US" altLang="en-US" sz="2200" dirty="0"/>
              <a:t>, P. E. Hart, and D. G. Stork. </a:t>
            </a:r>
            <a:r>
              <a:rPr lang="en-US" altLang="en-US" sz="2200" b="1" dirty="0"/>
              <a:t>Pattern Classification</a:t>
            </a:r>
            <a:r>
              <a:rPr lang="en-US" altLang="en-US" sz="2200" dirty="0"/>
              <a:t>, 2ed. John Wiley, 2001</a:t>
            </a:r>
          </a:p>
          <a:p>
            <a:pPr>
              <a:spcBef>
                <a:spcPts val="400"/>
              </a:spcBef>
            </a:pPr>
            <a:r>
              <a:rPr lang="en-US" altLang="en-US" sz="2200" dirty="0"/>
              <a:t>U. M. Fayyad. </a:t>
            </a:r>
            <a:r>
              <a:rPr lang="en-US" altLang="en-US" sz="2200" b="1" dirty="0"/>
              <a:t>Branching on attribute values in decision tree generation</a:t>
            </a:r>
            <a:r>
              <a:rPr lang="en-US" altLang="en-US" sz="2200" dirty="0"/>
              <a:t>. AAAI’94.</a:t>
            </a:r>
          </a:p>
          <a:p>
            <a:pPr>
              <a:spcBef>
                <a:spcPts val="400"/>
              </a:spcBef>
            </a:pPr>
            <a:r>
              <a:rPr lang="en-US" altLang="en-US" sz="2200" dirty="0"/>
              <a:t>Y. Freund and R. E. </a:t>
            </a:r>
            <a:r>
              <a:rPr lang="en-US" altLang="en-US" sz="2200" dirty="0" err="1"/>
              <a:t>Schapire</a:t>
            </a:r>
            <a:r>
              <a:rPr lang="en-US" altLang="en-US" sz="2200" dirty="0"/>
              <a:t>. </a:t>
            </a:r>
            <a:r>
              <a:rPr lang="en-US" altLang="en-US" sz="2200" b="1" dirty="0"/>
              <a:t>A decision-theoretic generalization of on-line learning and an  application to boosting</a:t>
            </a:r>
            <a:r>
              <a:rPr lang="en-US" altLang="en-US" sz="2200" dirty="0"/>
              <a:t>. J. Computer and System Sciences, 1997.</a:t>
            </a:r>
          </a:p>
          <a:p>
            <a:pPr>
              <a:spcBef>
                <a:spcPts val="400"/>
              </a:spcBef>
            </a:pPr>
            <a:r>
              <a:rPr lang="en-US" altLang="en-US" sz="2200" dirty="0"/>
              <a:t>J. </a:t>
            </a:r>
            <a:r>
              <a:rPr lang="en-US" altLang="en-US" sz="2200" dirty="0" err="1"/>
              <a:t>Gehrke</a:t>
            </a:r>
            <a:r>
              <a:rPr lang="en-US" altLang="en-US" sz="2200" dirty="0"/>
              <a:t>, R. Ramakrishnan, and V. </a:t>
            </a:r>
            <a:r>
              <a:rPr lang="en-US" altLang="en-US" sz="2200" dirty="0" err="1"/>
              <a:t>Ganti</a:t>
            </a:r>
            <a:r>
              <a:rPr lang="en-US" altLang="en-US" sz="2200" dirty="0"/>
              <a:t>. </a:t>
            </a:r>
            <a:r>
              <a:rPr lang="en-US" altLang="en-US" sz="2200" b="1" dirty="0"/>
              <a:t>Rainforest: A framework for fast decision tree construction of large datasets</a:t>
            </a:r>
            <a:r>
              <a:rPr lang="en-US" altLang="en-US" sz="2200" dirty="0"/>
              <a:t>. VLDB’98.</a:t>
            </a:r>
          </a:p>
          <a:p>
            <a:pPr>
              <a:spcBef>
                <a:spcPts val="400"/>
              </a:spcBef>
            </a:pPr>
            <a:r>
              <a:rPr lang="en-US" altLang="en-US" sz="2200" dirty="0"/>
              <a:t>J. </a:t>
            </a:r>
            <a:r>
              <a:rPr lang="en-US" altLang="en-US" sz="2200" dirty="0" err="1"/>
              <a:t>Gehrke</a:t>
            </a:r>
            <a:r>
              <a:rPr lang="en-US" altLang="en-US" sz="2200" dirty="0"/>
              <a:t>, V. Gant, R. Ramakrishnan, and W.-Y. </a:t>
            </a:r>
            <a:r>
              <a:rPr lang="en-US" altLang="en-US" sz="2200" dirty="0" err="1"/>
              <a:t>Loh</a:t>
            </a:r>
            <a:r>
              <a:rPr lang="en-US" altLang="en-US" sz="2200" dirty="0"/>
              <a:t>, </a:t>
            </a:r>
            <a:r>
              <a:rPr lang="en-US" altLang="en-US" sz="2200" b="1" dirty="0"/>
              <a:t>BOAT -- Optimistic Decision Tree Construction</a:t>
            </a:r>
            <a:r>
              <a:rPr lang="en-US" altLang="en-US" sz="2200" dirty="0"/>
              <a:t>. SIGMOD'99</a:t>
            </a:r>
            <a:r>
              <a:rPr lang="en-US" altLang="en-US" sz="2200" i="1" dirty="0"/>
              <a:t>.</a:t>
            </a:r>
          </a:p>
          <a:p>
            <a:pPr>
              <a:spcBef>
                <a:spcPts val="400"/>
              </a:spcBef>
            </a:pPr>
            <a:r>
              <a:rPr lang="en-US" altLang="en-US" sz="2200" dirty="0"/>
              <a:t>T. Hastie, R. </a:t>
            </a:r>
            <a:r>
              <a:rPr lang="en-US" altLang="en-US" sz="2200" dirty="0" err="1"/>
              <a:t>Tibshirani</a:t>
            </a:r>
            <a:r>
              <a:rPr lang="en-US" altLang="en-US" sz="2200" dirty="0"/>
              <a:t>, and J. Friedman. </a:t>
            </a:r>
            <a:r>
              <a:rPr lang="en-US" altLang="en-US" sz="2200" b="1" dirty="0"/>
              <a:t>The Elements of Statistical Learning: Data Mining, Inference,  and Prediction.</a:t>
            </a:r>
            <a:r>
              <a:rPr lang="en-US" altLang="en-US" sz="2200" dirty="0"/>
              <a:t> Springer-</a:t>
            </a:r>
            <a:r>
              <a:rPr lang="en-US" altLang="en-US" sz="2200" dirty="0" err="1"/>
              <a:t>Verlag</a:t>
            </a:r>
            <a:r>
              <a:rPr lang="en-US" altLang="en-US" sz="2200" dirty="0"/>
              <a:t>, 2001.</a:t>
            </a:r>
          </a:p>
          <a:p>
            <a:pPr marL="533400" indent="-533400"/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31756465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7943850" cy="5540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/>
              <a:t>References (2)</a:t>
            </a:r>
            <a:endParaRPr lang="en-US" altLang="en-US" sz="4000"/>
          </a:p>
        </p:txBody>
      </p:sp>
      <p:sp>
        <p:nvSpPr>
          <p:cNvPr id="7680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04825" y="1143000"/>
            <a:ext cx="11315700" cy="56007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en-US" sz="2200" dirty="0"/>
              <a:t>T.-S. Lim, W.-Y. </a:t>
            </a:r>
            <a:r>
              <a:rPr lang="en-US" altLang="en-US" sz="2200" dirty="0" err="1"/>
              <a:t>Loh</a:t>
            </a:r>
            <a:r>
              <a:rPr lang="en-US" altLang="en-US" sz="2200" dirty="0"/>
              <a:t>, and Y.-S. Shih. </a:t>
            </a:r>
            <a:r>
              <a:rPr lang="en-US" altLang="en-US" sz="2200" b="1" dirty="0"/>
              <a:t>A comparison of prediction accuracy, complexity, and training time of  thirty-three old and new classification algorithms.</a:t>
            </a:r>
            <a:r>
              <a:rPr lang="en-US" altLang="en-US" sz="2200" dirty="0"/>
              <a:t>  Machine Learning, 2000 </a:t>
            </a:r>
          </a:p>
          <a:p>
            <a:pPr>
              <a:lnSpc>
                <a:spcPct val="110000"/>
              </a:lnSpc>
            </a:pPr>
            <a:r>
              <a:rPr lang="en-US" altLang="en-US" sz="2200" dirty="0"/>
              <a:t>J. </a:t>
            </a:r>
            <a:r>
              <a:rPr lang="en-US" altLang="en-US" sz="2200" dirty="0" err="1"/>
              <a:t>Magidson</a:t>
            </a:r>
            <a:r>
              <a:rPr lang="en-US" altLang="en-US" sz="2200" dirty="0"/>
              <a:t>.  </a:t>
            </a:r>
            <a:r>
              <a:rPr lang="en-US" altLang="en-US" sz="2200" b="1" dirty="0"/>
              <a:t>The </a:t>
            </a:r>
            <a:r>
              <a:rPr lang="en-US" altLang="en-US" sz="2200" b="1" dirty="0" err="1"/>
              <a:t>Chaid</a:t>
            </a:r>
            <a:r>
              <a:rPr lang="en-US" altLang="en-US" sz="2200" b="1" dirty="0"/>
              <a:t> approach to segmentation modeling:  Chi-squared automatic interaction detection</a:t>
            </a:r>
            <a:r>
              <a:rPr lang="en-US" altLang="en-US" sz="2200" dirty="0"/>
              <a:t>. In R. P. </a:t>
            </a:r>
            <a:r>
              <a:rPr lang="en-US" altLang="en-US" sz="2200" dirty="0" err="1"/>
              <a:t>Bagozzi</a:t>
            </a:r>
            <a:r>
              <a:rPr lang="en-US" altLang="en-US" sz="2200" dirty="0"/>
              <a:t>, editor, Advanced Methods of Marketing Research, Blackwell Business, 1994</a:t>
            </a:r>
          </a:p>
          <a:p>
            <a:pPr>
              <a:lnSpc>
                <a:spcPct val="110000"/>
              </a:lnSpc>
            </a:pPr>
            <a:r>
              <a:rPr lang="en-US" altLang="en-US" sz="2200" dirty="0"/>
              <a:t>M. Mehta, R. Agrawal, and J. </a:t>
            </a:r>
            <a:r>
              <a:rPr lang="en-US" altLang="en-US" sz="2200" dirty="0" err="1"/>
              <a:t>Rissanen</a:t>
            </a:r>
            <a:r>
              <a:rPr lang="en-US" altLang="en-US" sz="2200" dirty="0"/>
              <a:t>. </a:t>
            </a:r>
            <a:r>
              <a:rPr lang="en-US" altLang="en-US" sz="2200" b="1" dirty="0"/>
              <a:t>SLIQ : A fast scalable classifier for data mining</a:t>
            </a:r>
            <a:r>
              <a:rPr lang="en-US" altLang="en-US" sz="2200" dirty="0"/>
              <a:t>. EDBT'96</a:t>
            </a:r>
          </a:p>
          <a:p>
            <a:pPr>
              <a:lnSpc>
                <a:spcPct val="110000"/>
              </a:lnSpc>
            </a:pPr>
            <a:r>
              <a:rPr lang="en-US" altLang="en-US" sz="2200" dirty="0"/>
              <a:t>T. M. Mitchell. </a:t>
            </a:r>
            <a:r>
              <a:rPr lang="en-US" altLang="en-US" sz="2200" b="1" dirty="0"/>
              <a:t>Machine Learning</a:t>
            </a:r>
            <a:r>
              <a:rPr lang="en-US" altLang="en-US" sz="2200" dirty="0"/>
              <a:t>. McGraw Hill, 1997</a:t>
            </a:r>
          </a:p>
          <a:p>
            <a:pPr>
              <a:lnSpc>
                <a:spcPct val="110000"/>
              </a:lnSpc>
            </a:pPr>
            <a:r>
              <a:rPr lang="en-US" altLang="en-US" sz="2200" dirty="0"/>
              <a:t>S. K. Murthy, </a:t>
            </a:r>
            <a:r>
              <a:rPr lang="en-US" altLang="en-US" sz="2200" b="1" dirty="0"/>
              <a:t>Automatic Construction of Decision Trees from Data: A Multi-Disciplinary Survey</a:t>
            </a:r>
            <a:r>
              <a:rPr lang="en-US" altLang="en-US" sz="2200" dirty="0"/>
              <a:t>, Data Mining and Knowledge Discovery 2(4): 345-389, 1998</a:t>
            </a:r>
          </a:p>
          <a:p>
            <a:pPr>
              <a:lnSpc>
                <a:spcPct val="110000"/>
              </a:lnSpc>
            </a:pPr>
            <a:r>
              <a:rPr lang="en-US" altLang="en-US" sz="2200" dirty="0"/>
              <a:t>J. R. Quinlan. </a:t>
            </a:r>
            <a:r>
              <a:rPr lang="en-US" altLang="en-US" sz="2200" b="1" dirty="0"/>
              <a:t>Induction of decision trees</a:t>
            </a:r>
            <a:r>
              <a:rPr lang="en-US" altLang="en-US" sz="2200" dirty="0"/>
              <a:t>. </a:t>
            </a:r>
            <a:r>
              <a:rPr lang="en-US" altLang="en-US" sz="2200" i="1" dirty="0"/>
              <a:t>Machine Learning</a:t>
            </a:r>
            <a:r>
              <a:rPr lang="en-US" altLang="en-US" sz="2200" dirty="0"/>
              <a:t>, 1:81-106, 1986. </a:t>
            </a:r>
          </a:p>
          <a:p>
            <a:pPr>
              <a:lnSpc>
                <a:spcPct val="110000"/>
              </a:lnSpc>
            </a:pPr>
            <a:r>
              <a:rPr lang="en-US" altLang="en-US" sz="2200" dirty="0"/>
              <a:t>J. R. Quinlan. </a:t>
            </a:r>
            <a:r>
              <a:rPr lang="en-US" altLang="en-US" sz="2200" b="1" dirty="0"/>
              <a:t>C4.5: Programs for Machine Learning</a:t>
            </a:r>
            <a:r>
              <a:rPr lang="en-US" altLang="en-US" sz="2200" dirty="0"/>
              <a:t>. Morgan Kaufmann, 1993.</a:t>
            </a:r>
          </a:p>
          <a:p>
            <a:pPr>
              <a:lnSpc>
                <a:spcPct val="110000"/>
              </a:lnSpc>
            </a:pPr>
            <a:r>
              <a:rPr lang="en-US" altLang="en-US" sz="2200" dirty="0"/>
              <a:t>J. R. Quinlan.  </a:t>
            </a:r>
            <a:r>
              <a:rPr lang="en-US" altLang="en-US" sz="2200" b="1" dirty="0"/>
              <a:t>Bagging, boosting, and c4.5</a:t>
            </a:r>
            <a:r>
              <a:rPr lang="en-US" altLang="en-US" sz="2200" dirty="0"/>
              <a:t>. AAAI'96.</a:t>
            </a:r>
          </a:p>
        </p:txBody>
      </p:sp>
    </p:spTree>
    <p:extLst>
      <p:ext uri="{BB962C8B-B14F-4D97-AF65-F5344CB8AC3E}">
        <p14:creationId xmlns:p14="http://schemas.microsoft.com/office/powerpoint/2010/main" val="37658420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7943850" cy="5540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References (3)</a:t>
            </a:r>
            <a:endParaRPr lang="en-US" altLang="en-US" sz="4000" dirty="0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8162" y="1200150"/>
            <a:ext cx="10829925" cy="5257800"/>
          </a:xfrm>
        </p:spPr>
        <p:txBody>
          <a:bodyPr/>
          <a:lstStyle/>
          <a:p>
            <a:pPr eaLnBrk="1" hangingPunct="1"/>
            <a:r>
              <a:rPr lang="en-US" altLang="en-US" sz="2200" dirty="0"/>
              <a:t>R. </a:t>
            </a:r>
            <a:r>
              <a:rPr lang="en-US" altLang="en-US" sz="2200" dirty="0" err="1"/>
              <a:t>Rastogi</a:t>
            </a:r>
            <a:r>
              <a:rPr lang="en-US" altLang="en-US" sz="2200" dirty="0"/>
              <a:t> and K. Shim. </a:t>
            </a:r>
            <a:r>
              <a:rPr lang="en-US" altLang="en-US" sz="2200" b="1" dirty="0"/>
              <a:t>Public: A decision tree classifier that integrates building and pruning</a:t>
            </a:r>
            <a:r>
              <a:rPr lang="en-US" altLang="en-US" sz="2200" dirty="0"/>
              <a:t>. VLDB’98</a:t>
            </a:r>
          </a:p>
          <a:p>
            <a:pPr eaLnBrk="1" hangingPunct="1"/>
            <a:r>
              <a:rPr lang="en-US" altLang="en-US" sz="2200" dirty="0"/>
              <a:t>J. Shafer, R. Agrawal, and M. Mehta. </a:t>
            </a:r>
            <a:r>
              <a:rPr lang="en-US" altLang="en-US" sz="2200" b="1" dirty="0"/>
              <a:t>SPRINT : A scalable parallel classifier for data mining</a:t>
            </a:r>
            <a:r>
              <a:rPr lang="en-US" altLang="en-US" sz="2200" dirty="0"/>
              <a:t>. VLDB’96</a:t>
            </a:r>
          </a:p>
          <a:p>
            <a:pPr eaLnBrk="1" hangingPunct="1"/>
            <a:r>
              <a:rPr lang="en-US" altLang="en-US" sz="2200" dirty="0"/>
              <a:t>J. W. Shavlik and T. G. </a:t>
            </a:r>
            <a:r>
              <a:rPr lang="en-US" altLang="en-US" sz="2200" dirty="0" err="1"/>
              <a:t>Dietterich</a:t>
            </a:r>
            <a:r>
              <a:rPr lang="en-US" altLang="en-US" sz="2200" dirty="0"/>
              <a:t>. </a:t>
            </a:r>
            <a:r>
              <a:rPr lang="en-US" altLang="en-US" sz="2200" b="1" dirty="0"/>
              <a:t>Readings in Machine Learning</a:t>
            </a:r>
            <a:r>
              <a:rPr lang="en-US" altLang="en-US" sz="2200" dirty="0"/>
              <a:t>. Morgan Kaufmann, 1990</a:t>
            </a:r>
          </a:p>
          <a:p>
            <a:pPr eaLnBrk="1" hangingPunct="1"/>
            <a:r>
              <a:rPr lang="en-US" altLang="en-US" sz="2200" dirty="0"/>
              <a:t>P. Tan, M. Steinbach, and V. Kumar. </a:t>
            </a:r>
            <a:r>
              <a:rPr lang="en-US" altLang="en-US" sz="2200" b="1" dirty="0"/>
              <a:t>Introduction to Data Mining</a:t>
            </a:r>
            <a:r>
              <a:rPr lang="en-US" altLang="en-US" sz="2200" dirty="0"/>
              <a:t>. Addison Wesley, 2005</a:t>
            </a:r>
          </a:p>
          <a:p>
            <a:pPr eaLnBrk="1" hangingPunct="1"/>
            <a:r>
              <a:rPr lang="en-US" altLang="en-US" sz="2200" dirty="0"/>
              <a:t>S. M. Weiss and C. A. </a:t>
            </a:r>
            <a:r>
              <a:rPr lang="en-US" altLang="en-US" sz="2200" dirty="0" err="1"/>
              <a:t>Kulikowski</a:t>
            </a:r>
            <a:r>
              <a:rPr lang="en-US" altLang="en-US" sz="2200" dirty="0"/>
              <a:t>.  </a:t>
            </a:r>
            <a:r>
              <a:rPr lang="en-US" altLang="en-US" sz="2200" b="1" dirty="0"/>
              <a:t>Computer Systems that Learn:  Classification and Prediction Methods from Statistics, Neural Nets, Machine Learning, and Expert Systems</a:t>
            </a:r>
            <a:r>
              <a:rPr lang="en-US" altLang="en-US" sz="2200" dirty="0"/>
              <a:t>.  Morgan Kaufman, 1991</a:t>
            </a:r>
          </a:p>
          <a:p>
            <a:pPr eaLnBrk="1" hangingPunct="1"/>
            <a:r>
              <a:rPr lang="en-US" altLang="en-US" sz="2200" dirty="0"/>
              <a:t>S. M. Weiss and N. </a:t>
            </a:r>
            <a:r>
              <a:rPr lang="en-US" altLang="en-US" sz="2200" dirty="0" err="1"/>
              <a:t>Indurkhya</a:t>
            </a:r>
            <a:r>
              <a:rPr lang="en-US" altLang="en-US" sz="2200" dirty="0"/>
              <a:t>. </a:t>
            </a:r>
            <a:r>
              <a:rPr lang="en-US" altLang="en-US" sz="2200" b="1" dirty="0"/>
              <a:t>Predictive Data Mining</a:t>
            </a:r>
            <a:r>
              <a:rPr lang="en-US" altLang="en-US" sz="2200" dirty="0"/>
              <a:t>. Morgan Kaufmann, 1997</a:t>
            </a:r>
          </a:p>
          <a:p>
            <a:pPr eaLnBrk="1" hangingPunct="1"/>
            <a:r>
              <a:rPr lang="en-US" altLang="en-US" sz="2200" dirty="0"/>
              <a:t>I. H. Witten and E. Frank. </a:t>
            </a:r>
            <a:r>
              <a:rPr lang="en-US" altLang="en-US" sz="2200" b="1" dirty="0"/>
              <a:t>Data Mining: Practical Machine Learning Tools and Techniques</a:t>
            </a:r>
            <a:r>
              <a:rPr lang="en-US" altLang="en-US" sz="2200" dirty="0"/>
              <a:t>,  2ed.  Morgan Kaufmann, 2005</a:t>
            </a:r>
          </a:p>
        </p:txBody>
      </p:sp>
    </p:spTree>
    <p:extLst>
      <p:ext uri="{BB962C8B-B14F-4D97-AF65-F5344CB8AC3E}">
        <p14:creationId xmlns:p14="http://schemas.microsoft.com/office/powerpoint/2010/main" val="111643771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152400"/>
            <a:ext cx="78486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Bayes’ Theorem: Basics</a:t>
            </a:r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1143001"/>
            <a:ext cx="10972800" cy="5410200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Total probability Theorem:</a:t>
            </a:r>
          </a:p>
          <a:p>
            <a:pPr eaLnBrk="1" hangingPunct="1"/>
            <a:endParaRPr lang="en-US" altLang="en-US" sz="2400" dirty="0"/>
          </a:p>
          <a:p>
            <a:pPr eaLnBrk="1" hangingPunct="1"/>
            <a:r>
              <a:rPr lang="en-US" altLang="en-US" sz="2400" dirty="0"/>
              <a:t>Bayes’ Theorem:</a:t>
            </a:r>
          </a:p>
          <a:p>
            <a:pPr lvl="1" eaLnBrk="1" hangingPunct="1"/>
            <a:r>
              <a:rPr lang="en-US" altLang="en-US" sz="2400" dirty="0"/>
              <a:t>Let </a:t>
            </a:r>
            <a:r>
              <a:rPr lang="en-US" altLang="en-US" sz="2400" b="1" dirty="0"/>
              <a:t>X</a:t>
            </a:r>
            <a:r>
              <a:rPr lang="en-US" altLang="en-US" sz="2400" dirty="0"/>
              <a:t> be a data sample (“</a:t>
            </a:r>
            <a:r>
              <a:rPr lang="en-US" altLang="en-US" sz="2400" i="1" dirty="0"/>
              <a:t>evidence</a:t>
            </a:r>
            <a:r>
              <a:rPr lang="en-US" altLang="en-US" sz="2400" dirty="0"/>
              <a:t>”): class label is unknown</a:t>
            </a:r>
          </a:p>
          <a:p>
            <a:pPr lvl="1" eaLnBrk="1" hangingPunct="1"/>
            <a:r>
              <a:rPr lang="en-US" altLang="en-US" sz="2400" dirty="0"/>
              <a:t>Let H be a </a:t>
            </a:r>
            <a:r>
              <a:rPr lang="en-US" altLang="en-US" sz="2400" i="1" dirty="0"/>
              <a:t>hypothesis</a:t>
            </a:r>
            <a:r>
              <a:rPr lang="en-US" altLang="en-US" sz="2400" dirty="0"/>
              <a:t> that X belongs to class C </a:t>
            </a:r>
          </a:p>
          <a:p>
            <a:pPr lvl="1" eaLnBrk="1" hangingPunct="1"/>
            <a:r>
              <a:rPr lang="en-US" altLang="en-US" sz="2400" dirty="0"/>
              <a:t>Classification is to determine P(H|</a:t>
            </a:r>
            <a:r>
              <a:rPr lang="en-US" altLang="en-US" sz="2400" b="1" dirty="0"/>
              <a:t>X</a:t>
            </a:r>
            <a:r>
              <a:rPr lang="en-US" altLang="en-US" sz="2400" dirty="0"/>
              <a:t>), (i.e., </a:t>
            </a:r>
            <a:r>
              <a:rPr lang="en-US" altLang="en-US" sz="2400" i="1" dirty="0"/>
              <a:t>posteriori probability): </a:t>
            </a:r>
            <a:r>
              <a:rPr lang="en-US" altLang="en-US" sz="2400" dirty="0"/>
              <a:t> the probability that the hypothesis holds given the observed data sample </a:t>
            </a:r>
            <a:r>
              <a:rPr lang="en-US" altLang="en-US" sz="2400" b="1" dirty="0"/>
              <a:t>X</a:t>
            </a:r>
          </a:p>
          <a:p>
            <a:pPr lvl="1" eaLnBrk="1" hangingPunct="1"/>
            <a:r>
              <a:rPr lang="en-US" altLang="en-US" sz="2400" dirty="0"/>
              <a:t>P(H) (</a:t>
            </a:r>
            <a:r>
              <a:rPr lang="en-US" altLang="en-US" sz="2400" i="1" dirty="0"/>
              <a:t>prior probability</a:t>
            </a:r>
            <a:r>
              <a:rPr lang="en-US" altLang="en-US" sz="2400" dirty="0"/>
              <a:t>): the initial probability</a:t>
            </a:r>
          </a:p>
          <a:p>
            <a:pPr lvl="2" eaLnBrk="1" hangingPunct="1"/>
            <a:r>
              <a:rPr lang="en-US" altLang="en-US" sz="2400" dirty="0"/>
              <a:t>E.g.,</a:t>
            </a:r>
            <a:r>
              <a:rPr lang="en-US" altLang="en-US" sz="2400" b="1" dirty="0"/>
              <a:t> X</a:t>
            </a:r>
            <a:r>
              <a:rPr lang="en-US" altLang="en-US" sz="2400" dirty="0"/>
              <a:t> will buy computer, regardless of age, income, …</a:t>
            </a:r>
          </a:p>
          <a:p>
            <a:pPr lvl="1" eaLnBrk="1" hangingPunct="1"/>
            <a:r>
              <a:rPr lang="en-US" altLang="en-US" sz="2400" dirty="0"/>
              <a:t>P(</a:t>
            </a:r>
            <a:r>
              <a:rPr lang="en-US" altLang="en-US" sz="2400" b="1" dirty="0"/>
              <a:t>X</a:t>
            </a:r>
            <a:r>
              <a:rPr lang="en-US" altLang="en-US" sz="2400" dirty="0"/>
              <a:t>): probability that sample data is observed</a:t>
            </a:r>
          </a:p>
          <a:p>
            <a:pPr lvl="1" eaLnBrk="1" hangingPunct="1"/>
            <a:r>
              <a:rPr lang="en-US" altLang="en-US" sz="2400" dirty="0"/>
              <a:t>P(</a:t>
            </a:r>
            <a:r>
              <a:rPr lang="en-US" altLang="en-US" sz="2400" b="1" dirty="0"/>
              <a:t>X</a:t>
            </a:r>
            <a:r>
              <a:rPr lang="en-US" altLang="en-US" sz="2400" dirty="0"/>
              <a:t>|H) (likelihood): the probability of observing the sample </a:t>
            </a:r>
            <a:r>
              <a:rPr lang="en-US" altLang="en-US" sz="2400" b="1" dirty="0"/>
              <a:t>X</a:t>
            </a:r>
            <a:r>
              <a:rPr lang="en-US" altLang="en-US" sz="2400" dirty="0"/>
              <a:t>, given that the hypothesis holds</a:t>
            </a:r>
          </a:p>
          <a:p>
            <a:pPr lvl="2" eaLnBrk="1" hangingPunct="1"/>
            <a:r>
              <a:rPr lang="en-US" altLang="en-US" sz="2400" dirty="0"/>
              <a:t>E.g.,</a:t>
            </a:r>
            <a:r>
              <a:rPr lang="en-US" altLang="en-US" sz="2400" b="1" dirty="0"/>
              <a:t> </a:t>
            </a:r>
            <a:r>
              <a:rPr lang="en-US" altLang="en-US" sz="2400" dirty="0"/>
              <a:t>Given that</a:t>
            </a:r>
            <a:r>
              <a:rPr lang="en-US" altLang="en-US" sz="2400" b="1" dirty="0"/>
              <a:t> X</a:t>
            </a:r>
            <a:r>
              <a:rPr lang="en-US" altLang="en-US" sz="2400" dirty="0"/>
              <a:t> will buy computer, the prob. that X is 31..40, medium income</a:t>
            </a:r>
          </a:p>
        </p:txBody>
      </p:sp>
      <p:graphicFrame>
        <p:nvGraphicFramePr>
          <p:cNvPr id="34821" name="Object 1"/>
          <p:cNvGraphicFramePr>
            <a:graphicFrameLocks noChangeAspect="1"/>
          </p:cNvGraphicFramePr>
          <p:nvPr>
            <p:extLst/>
          </p:nvPr>
        </p:nvGraphicFramePr>
        <p:xfrm>
          <a:off x="5181600" y="1143001"/>
          <a:ext cx="2577794" cy="714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50" name="Equation" r:id="rId4" imgW="2476500" imgH="685800" progId="Equation.3">
                  <p:embed/>
                </p:oleObj>
              </mc:Choice>
              <mc:Fallback>
                <p:oleObj name="Equation" r:id="rId4" imgW="2476500" imgH="68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1143001"/>
                        <a:ext cx="2577794" cy="7143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2" name="Object 1"/>
          <p:cNvGraphicFramePr>
            <a:graphicFrameLocks noChangeAspect="1"/>
          </p:cNvGraphicFramePr>
          <p:nvPr>
            <p:extLst/>
          </p:nvPr>
        </p:nvGraphicFramePr>
        <p:xfrm>
          <a:off x="4162426" y="1857375"/>
          <a:ext cx="6080125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51" name="Equation" r:id="rId6" imgW="4813300" imgH="558800" progId="Equation.3">
                  <p:embed/>
                </p:oleObj>
              </mc:Choice>
              <mc:Fallback>
                <p:oleObj name="Equation" r:id="rId6" imgW="48133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2426" y="1857375"/>
                        <a:ext cx="6080125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6376201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93385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Classification Is to Derive the Maximum Posteriori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219200"/>
            <a:ext cx="10972800" cy="5181600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en-US" altLang="en-US" dirty="0"/>
              <a:t>Let D be a training set of tuples and their associated class labels, and each tuple is represented by an n-D attribute vector </a:t>
            </a:r>
            <a:r>
              <a:rPr lang="en-US" altLang="en-US" b="1" dirty="0"/>
              <a:t>X</a:t>
            </a:r>
            <a:r>
              <a:rPr lang="en-US" altLang="en-US" dirty="0"/>
              <a:t> = (x</a:t>
            </a:r>
            <a:r>
              <a:rPr lang="en-US" altLang="en-US" baseline="-25000" dirty="0"/>
              <a:t>1</a:t>
            </a:r>
            <a:r>
              <a:rPr lang="en-US" altLang="en-US" dirty="0"/>
              <a:t>, x</a:t>
            </a:r>
            <a:r>
              <a:rPr lang="en-US" altLang="en-US" baseline="-25000" dirty="0"/>
              <a:t>2</a:t>
            </a:r>
            <a:r>
              <a:rPr lang="en-US" altLang="en-US" dirty="0"/>
              <a:t>, …, </a:t>
            </a:r>
            <a:r>
              <a:rPr lang="en-US" altLang="en-US" dirty="0" err="1"/>
              <a:t>x</a:t>
            </a:r>
            <a:r>
              <a:rPr lang="en-US" altLang="en-US" baseline="-25000" dirty="0" err="1"/>
              <a:t>n</a:t>
            </a:r>
            <a:r>
              <a:rPr lang="en-US" altLang="en-US" dirty="0"/>
              <a:t>)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dirty="0"/>
              <a:t>Suppose there are </a:t>
            </a:r>
            <a:r>
              <a:rPr lang="en-US" altLang="en-US" i="1" dirty="0"/>
              <a:t>m</a:t>
            </a:r>
            <a:r>
              <a:rPr lang="en-US" altLang="en-US" dirty="0"/>
              <a:t> classes C</a:t>
            </a:r>
            <a:r>
              <a:rPr lang="en-US" altLang="en-US" baseline="-25000" dirty="0"/>
              <a:t>1</a:t>
            </a:r>
            <a:r>
              <a:rPr lang="en-US" altLang="en-US" dirty="0"/>
              <a:t>, C</a:t>
            </a:r>
            <a:r>
              <a:rPr lang="en-US" altLang="en-US" baseline="-25000" dirty="0"/>
              <a:t>2</a:t>
            </a:r>
            <a:r>
              <a:rPr lang="en-US" altLang="en-US" dirty="0"/>
              <a:t>, …, C</a:t>
            </a:r>
            <a:r>
              <a:rPr lang="en-US" altLang="en-US" baseline="-25000" dirty="0"/>
              <a:t>m</a:t>
            </a:r>
            <a:r>
              <a:rPr lang="en-US" altLang="en-US" dirty="0"/>
              <a:t>.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dirty="0"/>
              <a:t>Classification is to derive the maximum posteriori, i.e., the maximal P(</a:t>
            </a:r>
            <a:r>
              <a:rPr lang="en-US" altLang="en-US" dirty="0" err="1"/>
              <a:t>C</a:t>
            </a:r>
            <a:r>
              <a:rPr lang="en-US" altLang="en-US" baseline="-25000" dirty="0" err="1"/>
              <a:t>i</a:t>
            </a:r>
            <a:r>
              <a:rPr lang="en-US" altLang="en-US" dirty="0" err="1"/>
              <a:t>|</a:t>
            </a:r>
            <a:r>
              <a:rPr lang="en-US" altLang="en-US" b="1" dirty="0" err="1"/>
              <a:t>X</a:t>
            </a:r>
            <a:r>
              <a:rPr lang="en-US" altLang="en-US" dirty="0"/>
              <a:t>)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dirty="0"/>
              <a:t>This can be derived from Bayes’ theorem</a:t>
            </a:r>
          </a:p>
          <a:p>
            <a:pPr eaLnBrk="1" hangingPunct="1">
              <a:spcAft>
                <a:spcPts val="600"/>
              </a:spcAft>
            </a:pPr>
            <a:endParaRPr lang="en-US" altLang="en-US" dirty="0"/>
          </a:p>
          <a:p>
            <a:pPr eaLnBrk="1" hangingPunct="1">
              <a:spcAft>
                <a:spcPts val="600"/>
              </a:spcAft>
            </a:pPr>
            <a:endParaRPr lang="en-US" altLang="en-US" dirty="0"/>
          </a:p>
          <a:p>
            <a:pPr eaLnBrk="1" hangingPunct="1">
              <a:spcAft>
                <a:spcPts val="600"/>
              </a:spcAft>
            </a:pPr>
            <a:r>
              <a:rPr lang="en-US" altLang="en-US" dirty="0"/>
              <a:t>Since P(X) is constant for all classes, only                                        </a:t>
            </a:r>
          </a:p>
          <a:p>
            <a:pPr eaLnBrk="1" hangingPunct="1">
              <a:spcAft>
                <a:spcPts val="600"/>
              </a:spcAft>
            </a:pPr>
            <a:endParaRPr lang="en-US" altLang="en-US" dirty="0"/>
          </a:p>
          <a:p>
            <a:pPr lvl="1" eaLnBrk="1" hangingPunct="1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en-US" altLang="en-US" dirty="0"/>
              <a:t>needs to be maximized</a:t>
            </a:r>
          </a:p>
        </p:txBody>
      </p:sp>
      <p:graphicFrame>
        <p:nvGraphicFramePr>
          <p:cNvPr id="36869" name="Object 5"/>
          <p:cNvGraphicFramePr>
            <a:graphicFrameLocks noGrp="1" noChangeAspect="1"/>
          </p:cNvGraphicFramePr>
          <p:nvPr>
            <p:ph sz="quarter" idx="2"/>
            <p:extLst/>
          </p:nvPr>
        </p:nvGraphicFramePr>
        <p:xfrm>
          <a:off x="5572125" y="3810000"/>
          <a:ext cx="2743200" cy="70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74" name="Equation" r:id="rId4" imgW="2501900" imgH="647700" progId="Equation.3">
                  <p:embed/>
                </p:oleObj>
              </mc:Choice>
              <mc:Fallback>
                <p:oleObj name="Equation" r:id="rId4" imgW="2501900" imgH="647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25" y="3810000"/>
                        <a:ext cx="2743200" cy="709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0" name="Object 7"/>
          <p:cNvGraphicFramePr>
            <a:graphicFrameLocks noGrp="1" noChangeAspect="1"/>
          </p:cNvGraphicFramePr>
          <p:nvPr>
            <p:ph sz="quarter" idx="3"/>
            <p:extLst/>
          </p:nvPr>
        </p:nvGraphicFramePr>
        <p:xfrm>
          <a:off x="5422900" y="5322888"/>
          <a:ext cx="2870200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75" name="Equation" r:id="rId6" imgW="2450880" imgH="380880" progId="Equation.3">
                  <p:embed/>
                </p:oleObj>
              </mc:Choice>
              <mc:Fallback>
                <p:oleObj name="Equation" r:id="rId6" imgW="2450880" imgH="380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2900" y="5322888"/>
                        <a:ext cx="2870200" cy="446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7149787"/>
      </p:ext>
    </p:extLst>
  </p:cSld>
  <p:clrMapOvr>
    <a:masterClrMapping/>
  </p:clrMapOvr>
  <p:transition spd="med">
    <p:zoom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15" y="192493"/>
            <a:ext cx="12012872" cy="738909"/>
          </a:xfrm>
        </p:spPr>
        <p:txBody>
          <a:bodyPr>
            <a:normAutofit/>
          </a:bodyPr>
          <a:lstStyle/>
          <a:p>
            <a:r>
              <a:rPr lang="en-US" sz="4000" b="1" dirty="0">
                <a:effectLst/>
              </a:rPr>
              <a:t>Linear Discriminant Analysis (LDA)</a:t>
            </a:r>
            <a:endParaRPr lang="en-US" sz="4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87169" y="1141379"/>
                <a:ext cx="11263843" cy="5384800"/>
              </a:xfrm>
            </p:spPr>
            <p:txBody>
              <a:bodyPr/>
              <a:lstStyle/>
              <a:p>
                <a:pPr>
                  <a:spcBef>
                    <a:spcPts val="500"/>
                  </a:spcBef>
                </a:pPr>
                <a:r>
                  <a:rPr lang="en-US" sz="2400" dirty="0"/>
                  <a:t>Linear Discriminant Analysis </a:t>
                </a:r>
                <a:r>
                  <a:rPr lang="en-US" sz="2400" b="1" dirty="0"/>
                  <a:t>(</a:t>
                </a:r>
                <a:r>
                  <a:rPr lang="en-US" sz="2400" dirty="0"/>
                  <a:t>LDA) works when the attributes are all continuous</a:t>
                </a:r>
              </a:p>
              <a:p>
                <a:pPr lvl="1">
                  <a:spcBef>
                    <a:spcPts val="500"/>
                  </a:spcBef>
                </a:pPr>
                <a:r>
                  <a:rPr lang="en-US" sz="2400" dirty="0"/>
                  <a:t>For the categorical attributes, discriminant correspondence analysis is the equivalent technique</a:t>
                </a:r>
              </a:p>
              <a:p>
                <a:pPr>
                  <a:spcBef>
                    <a:spcPts val="500"/>
                  </a:spcBef>
                </a:pPr>
                <a:r>
                  <a:rPr lang="en-US" sz="2400" dirty="0"/>
                  <a:t>Basic Ideas: Project all samples on a line such that different classes are well separated</a:t>
                </a:r>
              </a:p>
              <a:p>
                <a:pPr>
                  <a:spcBef>
                    <a:spcPts val="500"/>
                  </a:spcBef>
                </a:pPr>
                <a:r>
                  <a:rPr lang="en-US" sz="2400" dirty="0"/>
                  <a:t>Example: Suppose we have 2 classes and 2-dimensional samples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lvl="1">
                  <a:spcBef>
                    <a:spcPts val="5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 samples come from class 1</a:t>
                </a:r>
              </a:p>
              <a:p>
                <a:pPr lvl="1">
                  <a:spcBef>
                    <a:spcPts val="5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/>
                  <a:t> samples come from class 2</a:t>
                </a:r>
              </a:p>
              <a:p>
                <a:pPr marL="461951" lvl="1" indent="-461951">
                  <a:spcBef>
                    <a:spcPts val="500"/>
                  </a:spcBef>
                  <a:buClr>
                    <a:srgbClr val="0000CC"/>
                  </a:buClr>
                </a:pPr>
                <a:r>
                  <a:rPr lang="en-US" sz="2400" dirty="0"/>
                  <a:t>Let the line direction be given by unit vector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endParaRPr lang="en-US" sz="2400" dirty="0"/>
              </a:p>
              <a:p>
                <a:pPr>
                  <a:spcBef>
                    <a:spcPts val="500"/>
                  </a:spcBef>
                </a:pPr>
                <a:r>
                  <a:rPr lang="en-US" sz="2400" dirty="0"/>
                  <a:t>There are two candidates of projections</a:t>
                </a:r>
              </a:p>
              <a:p>
                <a:pPr lvl="1">
                  <a:spcBef>
                    <a:spcPts val="500"/>
                  </a:spcBef>
                </a:pPr>
                <a:r>
                  <a:rPr lang="en-US" sz="2400" dirty="0"/>
                  <a:t>Vertical: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0,1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pPr lvl="1">
                  <a:spcBef>
                    <a:spcPts val="500"/>
                  </a:spcBef>
                </a:pPr>
                <a:r>
                  <a:rPr lang="en-US" sz="2400" dirty="0"/>
                  <a:t>Horizontal: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1,0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pPr>
                  <a:spcBef>
                    <a:spcPts val="500"/>
                  </a:spcBef>
                </a:pPr>
                <a:r>
                  <a:rPr lang="en-US" sz="2400" dirty="0"/>
                  <a:t>Which one looks better?</a:t>
                </a:r>
              </a:p>
              <a:p>
                <a:pPr>
                  <a:spcBef>
                    <a:spcPts val="500"/>
                  </a:spcBef>
                </a:pPr>
                <a:r>
                  <a:rPr lang="en-US" sz="2400" dirty="0"/>
                  <a:t>How to mathematically measure it?</a:t>
                </a:r>
              </a:p>
              <a:p>
                <a:pPr marL="200021" lvl="1" indent="0">
                  <a:buNone/>
                </a:pPr>
                <a:endParaRPr lang="en-US" sz="2400" dirty="0"/>
              </a:p>
              <a:p>
                <a:pPr lvl="1"/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7169" y="1141379"/>
                <a:ext cx="11263843" cy="5384800"/>
              </a:xfrm>
              <a:blipFill rotWithShape="0">
                <a:blip r:embed="rId2"/>
                <a:stretch>
                  <a:fillRect l="-433" t="-905" r="-216" b="-54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7188740" y="3449296"/>
            <a:ext cx="3832101" cy="2970959"/>
            <a:chOff x="830358" y="1909481"/>
            <a:chExt cx="4245907" cy="3496253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1828801" y="1909482"/>
              <a:ext cx="0" cy="278503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V="1">
              <a:off x="1550895" y="4330958"/>
              <a:ext cx="3411070" cy="3186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Multiply 6"/>
            <p:cNvSpPr/>
            <p:nvPr/>
          </p:nvSpPr>
          <p:spPr>
            <a:xfrm>
              <a:off x="2164976" y="2353235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Multiply 7"/>
            <p:cNvSpPr/>
            <p:nvPr/>
          </p:nvSpPr>
          <p:spPr>
            <a:xfrm>
              <a:off x="2487706" y="2030505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Multiply 8"/>
            <p:cNvSpPr/>
            <p:nvPr/>
          </p:nvSpPr>
          <p:spPr>
            <a:xfrm>
              <a:off x="2933700" y="2157020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Multiply 9"/>
            <p:cNvSpPr/>
            <p:nvPr/>
          </p:nvSpPr>
          <p:spPr>
            <a:xfrm>
              <a:off x="2649071" y="2479750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3724835" y="3146612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242983" y="3432248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4269442" y="3438972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3852582" y="3789828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999565" y="1909481"/>
              <a:ext cx="0" cy="278503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1665195" y="5222944"/>
              <a:ext cx="3411070" cy="3186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Multiply 16"/>
            <p:cNvSpPr/>
            <p:nvPr/>
          </p:nvSpPr>
          <p:spPr>
            <a:xfrm>
              <a:off x="849408" y="2030505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Multiply 17"/>
            <p:cNvSpPr/>
            <p:nvPr/>
          </p:nvSpPr>
          <p:spPr>
            <a:xfrm>
              <a:off x="830358" y="2191870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Multiply 18"/>
            <p:cNvSpPr/>
            <p:nvPr/>
          </p:nvSpPr>
          <p:spPr>
            <a:xfrm>
              <a:off x="837080" y="2361847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Multiply 19"/>
            <p:cNvSpPr/>
            <p:nvPr/>
          </p:nvSpPr>
          <p:spPr>
            <a:xfrm>
              <a:off x="838200" y="2479750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870698" y="3463624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870698" y="3146612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870698" y="3756103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Multiply 23"/>
            <p:cNvSpPr/>
            <p:nvPr/>
          </p:nvSpPr>
          <p:spPr>
            <a:xfrm>
              <a:off x="2164976" y="5077513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Multiply 24"/>
            <p:cNvSpPr/>
            <p:nvPr/>
          </p:nvSpPr>
          <p:spPr>
            <a:xfrm>
              <a:off x="2487707" y="5083004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Multiply 25"/>
            <p:cNvSpPr/>
            <p:nvPr/>
          </p:nvSpPr>
          <p:spPr>
            <a:xfrm>
              <a:off x="2680445" y="5080291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Multiply 26"/>
            <p:cNvSpPr/>
            <p:nvPr/>
          </p:nvSpPr>
          <p:spPr>
            <a:xfrm>
              <a:off x="3005417" y="5077513"/>
              <a:ext cx="322730" cy="322730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3246344" y="5100172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729318" y="5100675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3852582" y="5098056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4274262" y="5111131"/>
              <a:ext cx="255494" cy="2554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5393196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Fisher’s LDA (</a:t>
            </a:r>
            <a:r>
              <a:rPr lang="en-US" sz="4000" b="1" dirty="0">
                <a:effectLst/>
              </a:rPr>
              <a:t>Linear Discriminant Analysis)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0983" y="1219200"/>
                <a:ext cx="8658546" cy="53848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sz="2400" dirty="0"/>
                  <a:t> is the distance of projection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from the origin</a:t>
                </a:r>
              </a:p>
              <a:p>
                <a:r>
                  <a:rPr lang="en-US" sz="2400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400" dirty="0"/>
                  <a:t> be the means of class 1 and class 2 in the original space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  <m:brk m:alnAt="7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lass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1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e>
                    </m:nary>
                  </m:oMath>
                </a14:m>
                <a:endParaRPr lang="en-US" sz="2400" b="1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2400" b="1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  <m:brk m:alnAt="7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lass</m:t>
                        </m:r>
                        <m:r>
                          <a:rPr lang="en-US" sz="2400">
                            <a:latin typeface="Cambria Math" panose="02040503050406030204" pitchFamily="18" charset="0"/>
                          </a:rPr>
                          <m:t> 2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4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e>
                    </m:nary>
                  </m:oMath>
                </a14:m>
                <a:endParaRPr lang="en-US" sz="2400" dirty="0"/>
              </a:p>
              <a:p>
                <a:r>
                  <a:rPr lang="en-US" sz="2400" dirty="0"/>
                  <a:t>The distance between the means of the projected points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|</m:t>
                    </m:r>
                    <m:sSup>
                      <m:sSup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400" b="0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p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US" sz="2400" dirty="0"/>
              </a:p>
              <a:p>
                <a:pPr lvl="1"/>
                <a:r>
                  <a:rPr lang="en-US" sz="2400" dirty="0"/>
                  <a:t>Good?  No. Horizontal one may have larger distance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0983" y="1219200"/>
                <a:ext cx="8658546" cy="5384800"/>
              </a:xfrm>
              <a:blipFill rotWithShape="0">
                <a:blip r:embed="rId2"/>
                <a:stretch>
                  <a:fillRect l="-563" t="-793" r="-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8160426" y="2312897"/>
            <a:ext cx="3896697" cy="3252593"/>
            <a:chOff x="8160426" y="2312897"/>
            <a:chExt cx="3896697" cy="3252593"/>
          </a:xfrm>
        </p:grpSpPr>
        <p:grpSp>
          <p:nvGrpSpPr>
            <p:cNvPr id="4" name="Group 3"/>
            <p:cNvGrpSpPr/>
            <p:nvPr/>
          </p:nvGrpSpPr>
          <p:grpSpPr>
            <a:xfrm>
              <a:off x="8384604" y="2312897"/>
              <a:ext cx="3672519" cy="3024102"/>
              <a:chOff x="830358" y="1909481"/>
              <a:chExt cx="4245907" cy="3496253"/>
            </a:xfrm>
          </p:grpSpPr>
          <p:cxnSp>
            <p:nvCxnSpPr>
              <p:cNvPr id="5" name="Straight Arrow Connector 4"/>
              <p:cNvCxnSpPr/>
              <p:nvPr/>
            </p:nvCxnSpPr>
            <p:spPr>
              <a:xfrm flipV="1">
                <a:off x="1828801" y="1909482"/>
                <a:ext cx="0" cy="278503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Arrow Connector 5"/>
              <p:cNvCxnSpPr/>
              <p:nvPr/>
            </p:nvCxnSpPr>
            <p:spPr>
              <a:xfrm flipV="1">
                <a:off x="1550895" y="4330958"/>
                <a:ext cx="3411070" cy="3186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Multiply 6"/>
              <p:cNvSpPr/>
              <p:nvPr/>
            </p:nvSpPr>
            <p:spPr>
              <a:xfrm>
                <a:off x="2164976" y="2353235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Multiply 7"/>
              <p:cNvSpPr/>
              <p:nvPr/>
            </p:nvSpPr>
            <p:spPr>
              <a:xfrm>
                <a:off x="2487706" y="2030505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Multiply 8"/>
              <p:cNvSpPr/>
              <p:nvPr/>
            </p:nvSpPr>
            <p:spPr>
              <a:xfrm>
                <a:off x="2933700" y="2157020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Multiply 9"/>
              <p:cNvSpPr/>
              <p:nvPr/>
            </p:nvSpPr>
            <p:spPr>
              <a:xfrm>
                <a:off x="2649071" y="2479750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3724835" y="3146612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3242983" y="3432248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4269442" y="3438972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3852582" y="3789828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 flipV="1">
                <a:off x="999565" y="1909481"/>
                <a:ext cx="0" cy="278503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V="1">
                <a:off x="1665195" y="5222944"/>
                <a:ext cx="3411070" cy="3186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Multiply 16"/>
              <p:cNvSpPr/>
              <p:nvPr/>
            </p:nvSpPr>
            <p:spPr>
              <a:xfrm>
                <a:off x="849408" y="2030505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Multiply 17"/>
              <p:cNvSpPr/>
              <p:nvPr/>
            </p:nvSpPr>
            <p:spPr>
              <a:xfrm>
                <a:off x="830358" y="2191870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Multiply 18"/>
              <p:cNvSpPr/>
              <p:nvPr/>
            </p:nvSpPr>
            <p:spPr>
              <a:xfrm>
                <a:off x="837080" y="2361847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Multiply 19"/>
              <p:cNvSpPr/>
              <p:nvPr/>
            </p:nvSpPr>
            <p:spPr>
              <a:xfrm>
                <a:off x="838200" y="2479750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870698" y="3463624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870698" y="3146612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870698" y="3756103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Multiply 23"/>
              <p:cNvSpPr/>
              <p:nvPr/>
            </p:nvSpPr>
            <p:spPr>
              <a:xfrm>
                <a:off x="2164976" y="5077513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Multiply 24"/>
              <p:cNvSpPr/>
              <p:nvPr/>
            </p:nvSpPr>
            <p:spPr>
              <a:xfrm>
                <a:off x="2487707" y="5083004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Multiply 25"/>
              <p:cNvSpPr/>
              <p:nvPr/>
            </p:nvSpPr>
            <p:spPr>
              <a:xfrm>
                <a:off x="2680445" y="5080291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Multiply 26"/>
              <p:cNvSpPr/>
              <p:nvPr/>
            </p:nvSpPr>
            <p:spPr>
              <a:xfrm>
                <a:off x="3005417" y="5077513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3246344" y="5100172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729318" y="5100675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3852582" y="5098056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4274262" y="5111131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Multiply 31"/>
            <p:cNvSpPr/>
            <p:nvPr/>
          </p:nvSpPr>
          <p:spPr>
            <a:xfrm>
              <a:off x="8160426" y="2647371"/>
              <a:ext cx="279147" cy="279147"/>
            </a:xfrm>
            <a:prstGeom prst="mathMultiply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Multiply 32"/>
            <p:cNvSpPr/>
            <p:nvPr/>
          </p:nvSpPr>
          <p:spPr>
            <a:xfrm>
              <a:off x="9899552" y="5286343"/>
              <a:ext cx="279147" cy="279147"/>
            </a:xfrm>
            <a:prstGeom prst="mathMultiply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8164760" y="3655020"/>
              <a:ext cx="220991" cy="220991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10973714" y="5312216"/>
              <a:ext cx="220991" cy="220991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43140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9144000" cy="838200"/>
          </a:xfrm>
          <a:noFill/>
        </p:spPr>
        <p:txBody>
          <a:bodyPr vert="horz" lIns="92075" tIns="46038" rIns="92075" bIns="46038" rtlCol="0" anchor="b">
            <a:normAutofit/>
          </a:bodyPr>
          <a:lstStyle/>
          <a:p>
            <a:pPr eaLnBrk="1" hangingPunct="1"/>
            <a:r>
              <a:rPr lang="en-US" altLang="en-US" sz="4000" dirty="0"/>
              <a:t>Decision Tree Induction: An Example</a:t>
            </a:r>
            <a:endParaRPr lang="en-US" altLang="en-US" sz="4000" i="1" dirty="0"/>
          </a:p>
        </p:txBody>
      </p:sp>
      <p:grpSp>
        <p:nvGrpSpPr>
          <p:cNvPr id="12292" name="Group 63"/>
          <p:cNvGrpSpPr>
            <a:grpSpLocks/>
          </p:cNvGrpSpPr>
          <p:nvPr/>
        </p:nvGrpSpPr>
        <p:grpSpPr bwMode="auto">
          <a:xfrm>
            <a:off x="176677" y="2633593"/>
            <a:ext cx="6719888" cy="3814763"/>
            <a:chOff x="540" y="1152"/>
            <a:chExt cx="4233" cy="2403"/>
          </a:xfrm>
        </p:grpSpPr>
        <p:sp>
          <p:nvSpPr>
            <p:cNvPr id="12295" name="Rectangle 3"/>
            <p:cNvSpPr>
              <a:spLocks noChangeArrowheads="1"/>
            </p:cNvSpPr>
            <p:nvPr/>
          </p:nvSpPr>
          <p:spPr bwMode="auto">
            <a:xfrm>
              <a:off x="2387" y="1152"/>
              <a:ext cx="475" cy="296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dirty="0">
                  <a:latin typeface="Times New Roman" panose="02020603050405020304" pitchFamily="18" charset="0"/>
                </a:rPr>
                <a:t>age?</a:t>
              </a:r>
            </a:p>
          </p:txBody>
        </p:sp>
        <p:sp>
          <p:nvSpPr>
            <p:cNvPr id="12296" name="Rectangle 4"/>
            <p:cNvSpPr>
              <a:spLocks noChangeArrowheads="1"/>
            </p:cNvSpPr>
            <p:nvPr/>
          </p:nvSpPr>
          <p:spPr bwMode="auto">
            <a:xfrm>
              <a:off x="2241" y="1766"/>
              <a:ext cx="76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</a:rPr>
                <a:t>overcast</a:t>
              </a:r>
            </a:p>
          </p:txBody>
        </p:sp>
        <p:sp>
          <p:nvSpPr>
            <p:cNvPr id="12297" name="Rectangle 5"/>
            <p:cNvSpPr>
              <a:spLocks noChangeArrowheads="1"/>
            </p:cNvSpPr>
            <p:nvPr/>
          </p:nvSpPr>
          <p:spPr bwMode="auto">
            <a:xfrm>
              <a:off x="1229" y="2342"/>
              <a:ext cx="763" cy="296"/>
            </a:xfrm>
            <a:prstGeom prst="rect">
              <a:avLst/>
            </a:prstGeom>
            <a:solidFill>
              <a:srgbClr val="00FFCC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</a:rPr>
                <a:t>student?</a:t>
              </a:r>
            </a:p>
          </p:txBody>
        </p:sp>
        <p:sp>
          <p:nvSpPr>
            <p:cNvPr id="12298" name="Rectangle 6"/>
            <p:cNvSpPr>
              <a:spLocks noChangeArrowheads="1"/>
            </p:cNvSpPr>
            <p:nvPr/>
          </p:nvSpPr>
          <p:spPr bwMode="auto">
            <a:xfrm>
              <a:off x="3432" y="2342"/>
              <a:ext cx="1140" cy="296"/>
            </a:xfrm>
            <a:prstGeom prst="rect">
              <a:avLst/>
            </a:prstGeom>
            <a:solidFill>
              <a:srgbClr val="99C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</a:rPr>
                <a:t>credit rating?</a:t>
              </a:r>
            </a:p>
          </p:txBody>
        </p:sp>
        <p:sp>
          <p:nvSpPr>
            <p:cNvPr id="12299" name="Line 11"/>
            <p:cNvSpPr>
              <a:spLocks noChangeShapeType="1"/>
            </p:cNvSpPr>
            <p:nvPr/>
          </p:nvSpPr>
          <p:spPr bwMode="auto">
            <a:xfrm flipH="1">
              <a:off x="1619" y="1462"/>
              <a:ext cx="625" cy="8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0" name="Line 12"/>
            <p:cNvSpPr>
              <a:spLocks noChangeShapeType="1"/>
            </p:cNvSpPr>
            <p:nvPr/>
          </p:nvSpPr>
          <p:spPr bwMode="auto">
            <a:xfrm flipH="1">
              <a:off x="2622" y="1491"/>
              <a:ext cx="1" cy="34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1" name="Line 13"/>
            <p:cNvSpPr>
              <a:spLocks noChangeShapeType="1"/>
            </p:cNvSpPr>
            <p:nvPr/>
          </p:nvSpPr>
          <p:spPr bwMode="auto">
            <a:xfrm>
              <a:off x="2928" y="1440"/>
              <a:ext cx="1051" cy="89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2" name="Rectangle 14"/>
            <p:cNvSpPr>
              <a:spLocks noChangeArrowheads="1"/>
            </p:cNvSpPr>
            <p:nvPr/>
          </p:nvSpPr>
          <p:spPr bwMode="auto">
            <a:xfrm>
              <a:off x="1513" y="1730"/>
              <a:ext cx="534" cy="296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</a:rPr>
                <a:t>&lt;=30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2303" name="Rectangle 15"/>
            <p:cNvSpPr>
              <a:spLocks noChangeArrowheads="1"/>
            </p:cNvSpPr>
            <p:nvPr/>
          </p:nvSpPr>
          <p:spPr bwMode="auto">
            <a:xfrm>
              <a:off x="3362" y="1804"/>
              <a:ext cx="421" cy="29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b="1">
                  <a:latin typeface="Times New Roman" panose="02020603050405020304" pitchFamily="18" charset="0"/>
                </a:rPr>
                <a:t>&gt;40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2304" name="Line 16"/>
            <p:cNvSpPr>
              <a:spLocks noChangeShapeType="1"/>
            </p:cNvSpPr>
            <p:nvPr/>
          </p:nvSpPr>
          <p:spPr bwMode="auto">
            <a:xfrm flipH="1">
              <a:off x="960" y="2640"/>
              <a:ext cx="528" cy="6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5" name="Line 17"/>
            <p:cNvSpPr>
              <a:spLocks noChangeShapeType="1"/>
            </p:cNvSpPr>
            <p:nvPr/>
          </p:nvSpPr>
          <p:spPr bwMode="auto">
            <a:xfrm>
              <a:off x="1728" y="2640"/>
              <a:ext cx="480" cy="6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6" name="Line 18"/>
            <p:cNvSpPr>
              <a:spLocks noChangeShapeType="1"/>
            </p:cNvSpPr>
            <p:nvPr/>
          </p:nvSpPr>
          <p:spPr bwMode="auto">
            <a:xfrm flipH="1">
              <a:off x="3360" y="2640"/>
              <a:ext cx="480" cy="57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7" name="Line 19"/>
            <p:cNvSpPr>
              <a:spLocks noChangeShapeType="1"/>
            </p:cNvSpPr>
            <p:nvPr/>
          </p:nvSpPr>
          <p:spPr bwMode="auto">
            <a:xfrm>
              <a:off x="4128" y="2640"/>
              <a:ext cx="432" cy="57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8" name="Line 24"/>
            <p:cNvSpPr>
              <a:spLocks noChangeShapeType="1"/>
            </p:cNvSpPr>
            <p:nvPr/>
          </p:nvSpPr>
          <p:spPr bwMode="auto">
            <a:xfrm>
              <a:off x="2623" y="2029"/>
              <a:ext cx="0" cy="27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09" name="Rectangle 25"/>
            <p:cNvSpPr>
              <a:spLocks noChangeArrowheads="1"/>
            </p:cNvSpPr>
            <p:nvPr/>
          </p:nvSpPr>
          <p:spPr bwMode="auto">
            <a:xfrm>
              <a:off x="540" y="3264"/>
              <a:ext cx="763" cy="291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dirty="0">
                  <a:latin typeface="Times New Roman" panose="02020603050405020304" pitchFamily="18" charset="0"/>
                </a:rPr>
                <a:t>Not-buy</a:t>
              </a:r>
            </a:p>
          </p:txBody>
        </p:sp>
        <p:sp>
          <p:nvSpPr>
            <p:cNvPr id="12310" name="Rectangle 27"/>
            <p:cNvSpPr>
              <a:spLocks noChangeArrowheads="1"/>
            </p:cNvSpPr>
            <p:nvPr/>
          </p:nvSpPr>
          <p:spPr bwMode="auto">
            <a:xfrm>
              <a:off x="1993" y="3264"/>
              <a:ext cx="440" cy="291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dirty="0">
                  <a:latin typeface="Times New Roman" panose="02020603050405020304" pitchFamily="18" charset="0"/>
                </a:rPr>
                <a:t>Buy</a:t>
              </a:r>
            </a:p>
          </p:txBody>
        </p:sp>
        <p:sp>
          <p:nvSpPr>
            <p:cNvPr id="12311" name="Rectangle 28"/>
            <p:cNvSpPr>
              <a:spLocks noChangeArrowheads="1"/>
            </p:cNvSpPr>
            <p:nvPr/>
          </p:nvSpPr>
          <p:spPr bwMode="auto">
            <a:xfrm>
              <a:off x="4333" y="3216"/>
              <a:ext cx="440" cy="291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dirty="0">
                  <a:latin typeface="Times New Roman" panose="02020603050405020304" pitchFamily="18" charset="0"/>
                </a:rPr>
                <a:t>Buy</a:t>
              </a:r>
            </a:p>
          </p:txBody>
        </p:sp>
        <p:sp>
          <p:nvSpPr>
            <p:cNvPr id="12312" name="Rectangle 29"/>
            <p:cNvSpPr>
              <a:spLocks noChangeArrowheads="1"/>
            </p:cNvSpPr>
            <p:nvPr/>
          </p:nvSpPr>
          <p:spPr bwMode="auto">
            <a:xfrm>
              <a:off x="2403" y="2344"/>
              <a:ext cx="440" cy="291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dirty="0">
                  <a:latin typeface="Times New Roman" panose="02020603050405020304" pitchFamily="18" charset="0"/>
                </a:rPr>
                <a:t>Buy</a:t>
              </a:r>
            </a:p>
          </p:txBody>
        </p:sp>
        <p:sp>
          <p:nvSpPr>
            <p:cNvPr id="12313" name="Rectangle 30"/>
            <p:cNvSpPr>
              <a:spLocks noChangeArrowheads="1"/>
            </p:cNvSpPr>
            <p:nvPr/>
          </p:nvSpPr>
          <p:spPr bwMode="auto">
            <a:xfrm>
              <a:off x="2256" y="1824"/>
              <a:ext cx="672" cy="19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 b="1">
                  <a:latin typeface="Times New Roman" panose="02020603050405020304" pitchFamily="18" charset="0"/>
                </a:rPr>
                <a:t>31..40</a:t>
              </a:r>
              <a:endParaRPr lang="en-US" altLang="en-US" sz="1800">
                <a:latin typeface="Times New Roman" panose="02020603050405020304" pitchFamily="18" charset="0"/>
              </a:endParaRPr>
            </a:p>
          </p:txBody>
        </p:sp>
        <p:sp>
          <p:nvSpPr>
            <p:cNvPr id="12314" name="Rectangle 62"/>
            <p:cNvSpPr>
              <a:spLocks noChangeArrowheads="1"/>
            </p:cNvSpPr>
            <p:nvPr/>
          </p:nvSpPr>
          <p:spPr bwMode="auto">
            <a:xfrm>
              <a:off x="2943" y="3248"/>
              <a:ext cx="763" cy="291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 dirty="0">
                  <a:latin typeface="Times New Roman" panose="02020603050405020304" pitchFamily="18" charset="0"/>
                </a:rPr>
                <a:t>Not-buy</a:t>
              </a:r>
            </a:p>
          </p:txBody>
        </p:sp>
        <p:sp>
          <p:nvSpPr>
            <p:cNvPr id="12315" name="Rectangle 9"/>
            <p:cNvSpPr>
              <a:spLocks noChangeArrowheads="1"/>
            </p:cNvSpPr>
            <p:nvPr/>
          </p:nvSpPr>
          <p:spPr bwMode="auto">
            <a:xfrm>
              <a:off x="4174" y="2784"/>
              <a:ext cx="386" cy="29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</a:rPr>
                <a:t>fair</a:t>
              </a:r>
            </a:p>
          </p:txBody>
        </p:sp>
        <p:sp>
          <p:nvSpPr>
            <p:cNvPr id="12316" name="Rectangle 10"/>
            <p:cNvSpPr>
              <a:spLocks noChangeArrowheads="1"/>
            </p:cNvSpPr>
            <p:nvPr/>
          </p:nvSpPr>
          <p:spPr bwMode="auto">
            <a:xfrm>
              <a:off x="3068" y="2784"/>
              <a:ext cx="815" cy="29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</a:rPr>
                <a:t>excellent</a:t>
              </a:r>
            </a:p>
          </p:txBody>
        </p:sp>
        <p:sp>
          <p:nvSpPr>
            <p:cNvPr id="12317" name="Rectangle 8"/>
            <p:cNvSpPr>
              <a:spLocks noChangeArrowheads="1"/>
            </p:cNvSpPr>
            <p:nvPr/>
          </p:nvSpPr>
          <p:spPr bwMode="auto">
            <a:xfrm>
              <a:off x="1870" y="2832"/>
              <a:ext cx="376" cy="29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</a:rPr>
                <a:t>yes</a:t>
              </a:r>
            </a:p>
          </p:txBody>
        </p:sp>
        <p:sp>
          <p:nvSpPr>
            <p:cNvPr id="12318" name="Rectangle 7"/>
            <p:cNvSpPr>
              <a:spLocks noChangeArrowheads="1"/>
            </p:cNvSpPr>
            <p:nvPr/>
          </p:nvSpPr>
          <p:spPr bwMode="auto">
            <a:xfrm>
              <a:off x="960" y="2832"/>
              <a:ext cx="432" cy="29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hlink"/>
                </a:buClr>
                <a:buSzPct val="5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5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2"/>
                </a:buClr>
                <a:buSzPct val="5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</a:rPr>
                <a:t>no</a:t>
              </a:r>
            </a:p>
          </p:txBody>
        </p:sp>
      </p:grpSp>
      <p:graphicFrame>
        <p:nvGraphicFramePr>
          <p:cNvPr id="12293" name="Object 10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647269"/>
              </p:ext>
            </p:extLst>
          </p:nvPr>
        </p:nvGraphicFramePr>
        <p:xfrm>
          <a:off x="7031591" y="1576250"/>
          <a:ext cx="4768057" cy="432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94" name="Worksheet" r:id="rId4" imgW="5772150" imgH="4457700" progId="Excel.Sheet.8">
                  <p:embed/>
                </p:oleObj>
              </mc:Choice>
              <mc:Fallback>
                <p:oleObj name="Worksheet" r:id="rId4" imgW="5772150" imgH="4457700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1591" y="1576250"/>
                        <a:ext cx="4768057" cy="4329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4" name="Rectangle 1"/>
          <p:cNvSpPr>
            <a:spLocks noChangeArrowheads="1"/>
          </p:cNvSpPr>
          <p:nvPr/>
        </p:nvSpPr>
        <p:spPr bwMode="auto">
          <a:xfrm>
            <a:off x="530269" y="1186907"/>
            <a:ext cx="5583376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170981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altLang="en-US" sz="2400" b="1" dirty="0"/>
              <a:t>Decision tree construction</a:t>
            </a:r>
            <a:r>
              <a:rPr lang="en-US" altLang="en-US" sz="2400" dirty="0"/>
              <a:t>: </a:t>
            </a:r>
          </a:p>
          <a:p>
            <a:pPr lvl="1" eaLnBrk="1" hangingPunct="1">
              <a:spcBef>
                <a:spcPts val="600"/>
              </a:spcBef>
              <a:buClr>
                <a:srgbClr val="170981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altLang="en-US" sz="2400" dirty="0"/>
              <a:t> A top-down, recursive, divide-and-conquer process</a:t>
            </a:r>
          </a:p>
          <a:p>
            <a:pPr eaLnBrk="1" hangingPunct="1">
              <a:spcBef>
                <a:spcPts val="600"/>
              </a:spcBef>
              <a:buClr>
                <a:srgbClr val="170981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altLang="en-US" sz="2400" b="1" dirty="0"/>
              <a:t> Resulting tree: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68215" y="5965872"/>
            <a:ext cx="4235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Note: </a:t>
            </a:r>
            <a:r>
              <a:rPr lang="en-US" altLang="en-US" sz="2000" dirty="0"/>
              <a:t>The data set is adapted from “Playing Tennis” example of </a:t>
            </a:r>
            <a:r>
              <a:rPr lang="en-US" altLang="en-US" sz="1800" dirty="0"/>
              <a:t>R. Quinlan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031591" y="1146123"/>
            <a:ext cx="46702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rgbClr val="170981"/>
              </a:buClr>
              <a:buSzPct val="75000"/>
            </a:pPr>
            <a:r>
              <a:rPr lang="en-US" altLang="en-US" sz="2200" dirty="0"/>
              <a:t>Training data set: Who buys computer?</a:t>
            </a:r>
          </a:p>
        </p:txBody>
      </p:sp>
    </p:spTree>
    <p:extLst>
      <p:ext uri="{BB962C8B-B14F-4D97-AF65-F5344CB8AC3E}">
        <p14:creationId xmlns:p14="http://schemas.microsoft.com/office/powerpoint/2010/main" val="3221122988"/>
      </p:ext>
    </p:extLst>
  </p:cSld>
  <p:clrMapOvr>
    <a:masterClrMapping/>
  </p:clrMapOvr>
  <p:transition>
    <p:zoom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Fisher’s LDA (</a:t>
            </a:r>
            <a:r>
              <a:rPr lang="en-US" sz="4000" dirty="0" err="1"/>
              <a:t>con’t</a:t>
            </a:r>
            <a:r>
              <a:rPr lang="en-US" sz="4000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/>
                  <a:t>Normalization needed</a:t>
                </a:r>
              </a:p>
              <a:p>
                <a:r>
                  <a:rPr lang="en-US" sz="2400" dirty="0"/>
                  <a:t>Scatter: Sample variance multiplied by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sz="24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1" i="1" dirty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b="1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en-US" sz="2400" b="0" i="0" dirty="0" smtClean="0">
                            <a:latin typeface="Cambria Math" panose="02040503050406030204" pitchFamily="18" charset="0"/>
                          </a:rPr>
                          <m:t>class</m:t>
                        </m:r>
                        <m:r>
                          <a:rPr lang="en-US" sz="2400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sz="2400" b="1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1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b="1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1" i="1" dirty="0" smtClean="0">
                                        <a:latin typeface="Cambria Math" panose="02040503050406030204" pitchFamily="18" charset="0"/>
                                      </a:rPr>
                                      <m:t>𝒗</m:t>
                                    </m:r>
                                  </m:e>
                                  <m:sup>
                                    <m:r>
                                      <a:rPr lang="en-US" sz="2400" b="1" i="1" dirty="0" smtClean="0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US" sz="2400" b="1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 dirty="0" smtClean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400" b="1" i="1" dirty="0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r>
                                  <a:rPr lang="en-US" sz="2400" b="1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400" b="1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p>
                                      <m:sSupPr>
                                        <m:ctrlPr>
                                          <a:rPr lang="en-US" sz="2400" b="1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b="1" i="1" dirty="0" smtClean="0">
                                            <a:latin typeface="Cambria Math" panose="02040503050406030204" pitchFamily="18" charset="0"/>
                                          </a:rPr>
                                          <m:t>𝒗</m:t>
                                        </m:r>
                                      </m:e>
                                      <m:sup>
                                        <m:r>
                                          <a:rPr lang="en-US" sz="2400" b="1" i="1" dirty="0" smtClean="0">
                                            <a:latin typeface="Cambria Math" panose="02040503050406030204" pitchFamily="18" charset="0"/>
                                          </a:rPr>
                                          <m:t>𝑻</m:t>
                                        </m:r>
                                      </m:sup>
                                    </m:sSup>
                                    <m:r>
                                      <a:rPr lang="en-US" sz="2400" b="1" i="1" dirty="0" smtClean="0">
                                        <a:latin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  <m:sub>
                                    <m:r>
                                      <a:rPr lang="en-US" sz="2400" b="1" i="1" dirty="0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sz="2400" b="1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1" i="1" dirty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b="1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en-US" sz="2400" dirty="0">
                            <a:latin typeface="Cambria Math" panose="02040503050406030204" pitchFamily="18" charset="0"/>
                          </a:rPr>
                          <m:t>class</m:t>
                        </m:r>
                        <m:r>
                          <a:rPr lang="en-US" sz="2400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sz="2400" b="1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1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b="1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1" i="1" dirty="0" smtClean="0">
                                        <a:latin typeface="Cambria Math" panose="02040503050406030204" pitchFamily="18" charset="0"/>
                                      </a:rPr>
                                      <m:t>𝒗</m:t>
                                    </m:r>
                                  </m:e>
                                  <m:sup>
                                    <m:r>
                                      <a:rPr lang="en-US" sz="2400" b="1" i="1" dirty="0" smtClean="0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US" sz="2400" b="1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 dirty="0">
                                        <a:latin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  <m:sub>
                                    <m:r>
                                      <a:rPr lang="en-US" sz="2400" b="1" i="1" dirty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  <m:r>
                                  <a:rPr lang="en-US" sz="2400" b="1" i="1" dirty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2400" b="1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1" i="1" dirty="0" smtClean="0">
                                        <a:latin typeface="Cambria Math" panose="02040503050406030204" pitchFamily="18" charset="0"/>
                                      </a:rPr>
                                      <m:t>𝒗</m:t>
                                    </m:r>
                                  </m:e>
                                  <m:sup>
                                    <m:r>
                                      <a:rPr lang="en-US" sz="2400" b="1" i="1" dirty="0" smtClean="0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US" sz="2400" b="1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 dirty="0">
                                        <a:latin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  <m:sub>
                                    <m:r>
                                      <a:rPr lang="en-US" sz="2400" b="1" i="1" dirty="0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sz="2400" b="1" dirty="0"/>
              </a:p>
              <a:p>
                <a:r>
                  <a:rPr lang="en-US" sz="2400" dirty="0"/>
                  <a:t>Fisher’s LDA</a:t>
                </a:r>
              </a:p>
              <a:p>
                <a:pPr lvl="1"/>
                <a:r>
                  <a:rPr lang="en-US" sz="2400" dirty="0"/>
                  <a:t>Maximize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dirty="0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  <m:t>𝒗</m:t>
                                    </m:r>
                                  </m:e>
                                  <m:sup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  <m:sub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  <m:t>𝒗</m:t>
                                    </m:r>
                                  </m:e>
                                  <m:sup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  <m:sub>
                                    <m:r>
                                      <a:rPr lang="en-US" sz="2400" b="1" i="1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endParaRPr lang="en-US" sz="2400" dirty="0"/>
              </a:p>
              <a:p>
                <a:pPr lvl="1"/>
                <a:r>
                  <a:rPr lang="en-US" sz="2400" dirty="0"/>
                  <a:t>Closed-form optimal solution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428" t="-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8160426" y="2312897"/>
            <a:ext cx="3896697" cy="3252593"/>
            <a:chOff x="8160426" y="2312897"/>
            <a:chExt cx="3896697" cy="3252593"/>
          </a:xfrm>
        </p:grpSpPr>
        <p:grpSp>
          <p:nvGrpSpPr>
            <p:cNvPr id="18" name="Group 17"/>
            <p:cNvGrpSpPr/>
            <p:nvPr/>
          </p:nvGrpSpPr>
          <p:grpSpPr>
            <a:xfrm>
              <a:off x="8384604" y="2312897"/>
              <a:ext cx="3672519" cy="3024102"/>
              <a:chOff x="830358" y="1909481"/>
              <a:chExt cx="4245907" cy="3496253"/>
            </a:xfrm>
          </p:grpSpPr>
          <p:cxnSp>
            <p:nvCxnSpPr>
              <p:cNvPr id="23" name="Straight Arrow Connector 22"/>
              <p:cNvCxnSpPr/>
              <p:nvPr/>
            </p:nvCxnSpPr>
            <p:spPr>
              <a:xfrm flipV="1">
                <a:off x="1828801" y="1909482"/>
                <a:ext cx="0" cy="278503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flipV="1">
                <a:off x="1550895" y="4330958"/>
                <a:ext cx="3411070" cy="3186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Multiply 24"/>
              <p:cNvSpPr/>
              <p:nvPr/>
            </p:nvSpPr>
            <p:spPr>
              <a:xfrm>
                <a:off x="2164976" y="2353235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Multiply 25"/>
              <p:cNvSpPr/>
              <p:nvPr/>
            </p:nvSpPr>
            <p:spPr>
              <a:xfrm>
                <a:off x="2487706" y="2030505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Multiply 26"/>
              <p:cNvSpPr/>
              <p:nvPr/>
            </p:nvSpPr>
            <p:spPr>
              <a:xfrm>
                <a:off x="2933700" y="2157020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Multiply 27"/>
              <p:cNvSpPr/>
              <p:nvPr/>
            </p:nvSpPr>
            <p:spPr>
              <a:xfrm>
                <a:off x="2649071" y="2479750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724835" y="3146612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3242983" y="3432248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4269442" y="3438972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3852582" y="3789828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" name="Straight Arrow Connector 32"/>
              <p:cNvCxnSpPr/>
              <p:nvPr/>
            </p:nvCxnSpPr>
            <p:spPr>
              <a:xfrm flipV="1">
                <a:off x="999565" y="1909481"/>
                <a:ext cx="0" cy="278503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 flipV="1">
                <a:off x="1665195" y="5222944"/>
                <a:ext cx="3411070" cy="3186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Multiply 34"/>
              <p:cNvSpPr/>
              <p:nvPr/>
            </p:nvSpPr>
            <p:spPr>
              <a:xfrm>
                <a:off x="849408" y="2030505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Multiply 35"/>
              <p:cNvSpPr/>
              <p:nvPr/>
            </p:nvSpPr>
            <p:spPr>
              <a:xfrm>
                <a:off x="830358" y="2191870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Multiply 36"/>
              <p:cNvSpPr/>
              <p:nvPr/>
            </p:nvSpPr>
            <p:spPr>
              <a:xfrm>
                <a:off x="837080" y="2361847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Multiply 37"/>
              <p:cNvSpPr/>
              <p:nvPr/>
            </p:nvSpPr>
            <p:spPr>
              <a:xfrm>
                <a:off x="838200" y="2479750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870698" y="3463624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870698" y="3146612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870698" y="3756103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Multiply 41"/>
              <p:cNvSpPr/>
              <p:nvPr/>
            </p:nvSpPr>
            <p:spPr>
              <a:xfrm>
                <a:off x="2164976" y="5077513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Multiply 42"/>
              <p:cNvSpPr/>
              <p:nvPr/>
            </p:nvSpPr>
            <p:spPr>
              <a:xfrm>
                <a:off x="2487707" y="5083004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Multiply 43"/>
              <p:cNvSpPr/>
              <p:nvPr/>
            </p:nvSpPr>
            <p:spPr>
              <a:xfrm>
                <a:off x="2680445" y="5080291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Multiply 44"/>
              <p:cNvSpPr/>
              <p:nvPr/>
            </p:nvSpPr>
            <p:spPr>
              <a:xfrm>
                <a:off x="3005417" y="5077513"/>
                <a:ext cx="322730" cy="322730"/>
              </a:xfrm>
              <a:prstGeom prst="mathMultiply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3246344" y="5100172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3729318" y="5100675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3852582" y="5098056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4274262" y="5111131"/>
                <a:ext cx="255494" cy="25549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Multiply 18"/>
            <p:cNvSpPr/>
            <p:nvPr/>
          </p:nvSpPr>
          <p:spPr>
            <a:xfrm>
              <a:off x="8160426" y="2647371"/>
              <a:ext cx="279147" cy="279147"/>
            </a:xfrm>
            <a:prstGeom prst="mathMultiply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Multiply 19"/>
            <p:cNvSpPr/>
            <p:nvPr/>
          </p:nvSpPr>
          <p:spPr>
            <a:xfrm>
              <a:off x="9899552" y="5286343"/>
              <a:ext cx="279147" cy="279147"/>
            </a:xfrm>
            <a:prstGeom prst="mathMultiply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8164760" y="3655020"/>
              <a:ext cx="220991" cy="220991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10973714" y="5312216"/>
              <a:ext cx="220991" cy="220991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Rectangle 49"/>
          <p:cNvSpPr/>
          <p:nvPr/>
        </p:nvSpPr>
        <p:spPr>
          <a:xfrm>
            <a:off x="8041341" y="3200400"/>
            <a:ext cx="779930" cy="1206966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0439752" y="4926016"/>
            <a:ext cx="1140495" cy="77240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7035341" y="3440075"/>
            <a:ext cx="93678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Smaller Scatter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0501333" y="5748926"/>
            <a:ext cx="93678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Bigger</a:t>
            </a:r>
          </a:p>
          <a:p>
            <a:pPr algn="ctr"/>
            <a:r>
              <a:rPr lang="en-US" dirty="0"/>
              <a:t>Scatter</a:t>
            </a:r>
          </a:p>
        </p:txBody>
      </p:sp>
    </p:spTree>
    <p:extLst>
      <p:ext uri="{BB962C8B-B14F-4D97-AF65-F5344CB8AC3E}">
        <p14:creationId xmlns:p14="http://schemas.microsoft.com/office/powerpoint/2010/main" val="262880345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Fisher’s LDA: 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/>
                  <a:t>Advantages</a:t>
                </a:r>
              </a:p>
              <a:p>
                <a:pPr lvl="1"/>
                <a:r>
                  <a:rPr lang="en-US" sz="2400" dirty="0"/>
                  <a:t>Useful for dimension reduction</a:t>
                </a:r>
              </a:p>
              <a:p>
                <a:pPr lvl="1"/>
                <a:r>
                  <a:rPr lang="en-US" sz="2400" dirty="0"/>
                  <a:t>Easy to extend to multi-classes</a:t>
                </a:r>
                <a:endParaRPr lang="en-US" sz="2400" b="1" dirty="0"/>
              </a:p>
              <a:p>
                <a:endParaRPr lang="en-US" sz="2400" dirty="0"/>
              </a:p>
              <a:p>
                <a:r>
                  <a:rPr lang="en-US" sz="2400" dirty="0"/>
                  <a:t>Fisher’s LDA will fail</a:t>
                </a:r>
              </a:p>
              <a:p>
                <a:pPr lvl="1"/>
                <a:r>
                  <a:rPr lang="en-US" sz="2400" dirty="0"/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 dirty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en-US" sz="2400" b="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is always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 lvl="1"/>
                <a:r>
                  <a:rPr lang="en-US" sz="2400" dirty="0"/>
                  <a:t>When classes have large overlap when projected to any line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428" t="-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0787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000" dirty="0"/>
              <a:t>From Entropy to Info Gain: A Brief Review of Entropy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108" y="1171575"/>
            <a:ext cx="11288497" cy="5384800"/>
          </a:xfrm>
        </p:spPr>
        <p:txBody>
          <a:bodyPr/>
          <a:lstStyle/>
          <a:p>
            <a:r>
              <a:rPr lang="en-US" sz="2400" dirty="0"/>
              <a:t>Entropy (Information Theory)</a:t>
            </a:r>
          </a:p>
          <a:p>
            <a:pPr lvl="1"/>
            <a:r>
              <a:rPr lang="en-US" sz="2400" dirty="0"/>
              <a:t>A measure of uncertainty associated with a random number</a:t>
            </a:r>
          </a:p>
          <a:p>
            <a:pPr lvl="1"/>
            <a:r>
              <a:rPr lang="en-US" sz="2400" dirty="0"/>
              <a:t>Calculation:  For a discrete random variable Y taking m distinct values {y</a:t>
            </a:r>
            <a:r>
              <a:rPr lang="en-US" sz="2400" baseline="-25000" dirty="0"/>
              <a:t>1</a:t>
            </a:r>
            <a:r>
              <a:rPr lang="en-US" sz="2400" dirty="0"/>
              <a:t>, y</a:t>
            </a:r>
            <a:r>
              <a:rPr lang="en-US" sz="2400" baseline="-25000" dirty="0"/>
              <a:t>2</a:t>
            </a:r>
            <a:r>
              <a:rPr lang="en-US" sz="2400" dirty="0"/>
              <a:t>, …, </a:t>
            </a:r>
            <a:r>
              <a:rPr lang="en-US" sz="2400" dirty="0" err="1"/>
              <a:t>y</a:t>
            </a:r>
            <a:r>
              <a:rPr lang="en-US" sz="2400" baseline="-25000" dirty="0" err="1"/>
              <a:t>m</a:t>
            </a:r>
            <a:r>
              <a:rPr lang="en-US" sz="2400" dirty="0"/>
              <a:t>}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Interpretation</a:t>
            </a:r>
          </a:p>
          <a:p>
            <a:pPr lvl="2"/>
            <a:r>
              <a:rPr lang="en-US" sz="2400" dirty="0"/>
              <a:t>Higher entropy </a:t>
            </a:r>
            <a:r>
              <a:rPr lang="en-US" sz="2400" dirty="0">
                <a:latin typeface="Calibri" panose="020F0502020204030204" pitchFamily="34" charset="0"/>
              </a:rPr>
              <a:t>→ higher uncertainty</a:t>
            </a:r>
          </a:p>
          <a:p>
            <a:pPr lvl="2"/>
            <a:r>
              <a:rPr lang="en-US" sz="2400" dirty="0"/>
              <a:t>Lower entropy </a:t>
            </a:r>
            <a:r>
              <a:rPr lang="en-US" sz="2400" dirty="0">
                <a:latin typeface="Calibri" panose="020F0502020204030204" pitchFamily="34" charset="0"/>
              </a:rPr>
              <a:t>→ lower uncertainty</a:t>
            </a:r>
            <a:endParaRPr lang="en-US" sz="2400" dirty="0"/>
          </a:p>
          <a:p>
            <a:r>
              <a:rPr lang="en-US" sz="2400" dirty="0"/>
              <a:t>Conditional entropy</a:t>
            </a:r>
          </a:p>
        </p:txBody>
      </p:sp>
      <p:pic>
        <p:nvPicPr>
          <p:cNvPr id="74754" name="Picture 2" descr="Image result for entr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294" y="3059182"/>
            <a:ext cx="2914581" cy="291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175" y="2518884"/>
            <a:ext cx="6848475" cy="9704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938" y="5599891"/>
            <a:ext cx="4565374" cy="747744"/>
          </a:xfrm>
          <a:prstGeom prst="rect">
            <a:avLst/>
          </a:prstGeom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9810750" y="6083532"/>
            <a:ext cx="801688" cy="338138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 dirty="0">
                <a:latin typeface="Tahoma" panose="020B0604030504040204" pitchFamily="34" charset="0"/>
              </a:rPr>
              <a:t>m = 2</a:t>
            </a:r>
          </a:p>
        </p:txBody>
      </p:sp>
    </p:spTree>
    <p:extLst>
      <p:ext uri="{BB962C8B-B14F-4D97-AF65-F5344CB8AC3E}">
        <p14:creationId xmlns:p14="http://schemas.microsoft.com/office/powerpoint/2010/main" val="272851941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24240</TotalTime>
  <Words>6885</Words>
  <Application>Microsoft Office PowerPoint</Application>
  <PresentationFormat>寬螢幕</PresentationFormat>
  <Paragraphs>1077</Paragraphs>
  <Slides>81</Slides>
  <Notes>70</Notes>
  <HiddenSlides>0</HiddenSlides>
  <MMClips>0</MMClips>
  <ScaleCrop>false</ScaleCrop>
  <HeadingPairs>
    <vt:vector size="8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3</vt:i4>
      </vt:variant>
      <vt:variant>
        <vt:lpstr>投影片標題</vt:lpstr>
      </vt:variant>
      <vt:variant>
        <vt:i4>81</vt:i4>
      </vt:variant>
    </vt:vector>
  </HeadingPairs>
  <TitlesOfParts>
    <vt:vector size="99" baseType="lpstr">
      <vt:lpstr>Gulim</vt:lpstr>
      <vt:lpstr>Mangal</vt:lpstr>
      <vt:lpstr>SimSun</vt:lpstr>
      <vt:lpstr>SimSun</vt:lpstr>
      <vt:lpstr>新細明體</vt:lpstr>
      <vt:lpstr>Arial</vt:lpstr>
      <vt:lpstr>Berlin Sans FB Demi</vt:lpstr>
      <vt:lpstr>Calibri</vt:lpstr>
      <vt:lpstr>Cambria Math</vt:lpstr>
      <vt:lpstr>Symbol</vt:lpstr>
      <vt:lpstr>Tahoma</vt:lpstr>
      <vt:lpstr>Times New Roman</vt:lpstr>
      <vt:lpstr>Wingdings</vt:lpstr>
      <vt:lpstr>Wingdings 2</vt:lpstr>
      <vt:lpstr>Retrospect</vt:lpstr>
      <vt:lpstr>Worksheet</vt:lpstr>
      <vt:lpstr>Equation</vt:lpstr>
      <vt:lpstr>SmartDraw</vt:lpstr>
      <vt:lpstr>Data Mining: Concepts and Principles Ch. 8. Classification: Basic Concepts</vt:lpstr>
      <vt:lpstr>Chapter 8. Classification: Basic Concepts</vt:lpstr>
      <vt:lpstr>Supervised vs. Unsupervised Learning (1)</vt:lpstr>
      <vt:lpstr>Supervised vs. Unsupervised Learning (2)</vt:lpstr>
      <vt:lpstr>Prediction Problems: Classification vs. Numeric Prediction</vt:lpstr>
      <vt:lpstr>Classification—Model Construction, Validation and Testing</vt:lpstr>
      <vt:lpstr>Chapter 8. Classification: Basic Concepts</vt:lpstr>
      <vt:lpstr>Decision Tree Induction: An Example</vt:lpstr>
      <vt:lpstr>From Entropy to Info Gain: A Brief Review of Entropy</vt:lpstr>
      <vt:lpstr>PowerPoint 簡報</vt:lpstr>
      <vt:lpstr>Example: Attribute Selection with Information Gain</vt:lpstr>
      <vt:lpstr>Decision Tree Induction: Algorithm</vt:lpstr>
      <vt:lpstr>How to Handle Continuous-Valued Attributes?</vt:lpstr>
      <vt:lpstr>Gain Ratio: A Refined Measure for Attribute Selection</vt:lpstr>
      <vt:lpstr>Another Measure: Gini Index</vt:lpstr>
      <vt:lpstr>Computation of Gini Index </vt:lpstr>
      <vt:lpstr>Comparing Three Attribute Selection Measures</vt:lpstr>
      <vt:lpstr>Other Attribute Selection Measures</vt:lpstr>
      <vt:lpstr>Overfitting and Tree Pruning</vt:lpstr>
      <vt:lpstr>Classification in Large Databases</vt:lpstr>
      <vt:lpstr>RainForest: A Scalable Classification Framework </vt:lpstr>
      <vt:lpstr>Presentation of Classification Results</vt:lpstr>
      <vt:lpstr>Visualization of a Decision Tree (in SGI/MineSet 3.0)</vt:lpstr>
      <vt:lpstr>Interactive Visual Mining by Perception-Based Classification (PBC)</vt:lpstr>
      <vt:lpstr>Chapter 8. Classification: Basic Concepts</vt:lpstr>
      <vt:lpstr>What Is Bayesian Classification?</vt:lpstr>
      <vt:lpstr>Bayes’ Theorem: Basics</vt:lpstr>
      <vt:lpstr>Naïve Bayes Classifier: Making a Naïve Assumption</vt:lpstr>
      <vt:lpstr>Naïve Bayes Classifier: Categorical vs. Continuous Valued Features </vt:lpstr>
      <vt:lpstr>Naïve Bayes Classifier: Training Dataset</vt:lpstr>
      <vt:lpstr>Naïve Bayes Classifier: An Example</vt:lpstr>
      <vt:lpstr>Avoiding the Zero-Probability Problem</vt:lpstr>
      <vt:lpstr>Naïve Bayes Classifier: Strength vs. Weakness</vt:lpstr>
      <vt:lpstr>Chapter 8. Classification: Basic Concepts</vt:lpstr>
      <vt:lpstr>Linear Regression vs. Linear Classifier</vt:lpstr>
      <vt:lpstr>Linear Classifier: General Ideas</vt:lpstr>
      <vt:lpstr>Linear Classifier: An Example</vt:lpstr>
      <vt:lpstr>Key Question: Which Line Is Better?</vt:lpstr>
      <vt:lpstr>Logistic Regression: General Ideas</vt:lpstr>
      <vt:lpstr>Logistic Regression: An Example</vt:lpstr>
      <vt:lpstr>Logistic Regression: Maximum Likelihood</vt:lpstr>
      <vt:lpstr>Gradient Descent</vt:lpstr>
      <vt:lpstr>Generative vs. Discriminative Classifiers</vt:lpstr>
      <vt:lpstr>Further Comments on Discriminative Classifiers</vt:lpstr>
      <vt:lpstr>Chapter 8. Classification: Basic Concepts</vt:lpstr>
      <vt:lpstr>Model Evaluation and Selection</vt:lpstr>
      <vt:lpstr>Classifier Evaluation Metrics: Confusion Matrix</vt:lpstr>
      <vt:lpstr>Classifier Evaluation Metrics: Accuracy, Error Rate, Sensitivity and Specificity</vt:lpstr>
      <vt:lpstr>Classifier Evaluation Metrics:  Precision and Recall, and F-measures</vt:lpstr>
      <vt:lpstr>Classifier Evaluation Metrics: Example</vt:lpstr>
      <vt:lpstr>Classifier Evaluation: Holdout &amp; Cross-Validation</vt:lpstr>
      <vt:lpstr>Classifier Evaluation: Bootstrap</vt:lpstr>
      <vt:lpstr>Model Selection: ROC Curves</vt:lpstr>
      <vt:lpstr>Issues Affecting Model Selection</vt:lpstr>
      <vt:lpstr>Chapter 8. Classification: Basic Concepts</vt:lpstr>
      <vt:lpstr>Ensemble Methods: Increasing the Accuracy</vt:lpstr>
      <vt:lpstr>Bagging: Bootstrap Aggregation</vt:lpstr>
      <vt:lpstr>Random Forest: Basic Concepts</vt:lpstr>
      <vt:lpstr>Random Forest</vt:lpstr>
      <vt:lpstr>Boosting</vt:lpstr>
      <vt:lpstr>Adaboost (Freund and Schapire, 1997)</vt:lpstr>
      <vt:lpstr>Classification of Class-Imbalanced Data Sets</vt:lpstr>
      <vt:lpstr>Classifying Data Streams with Skewed Distribution</vt:lpstr>
      <vt:lpstr>Chapter 8. Classification: Basic Concepts</vt:lpstr>
      <vt:lpstr>Multiclass Classification</vt:lpstr>
      <vt:lpstr>Semi-Supervised Classification</vt:lpstr>
      <vt:lpstr>Active Learning</vt:lpstr>
      <vt:lpstr>Transfer Learning: Conceptual Framework</vt:lpstr>
      <vt:lpstr>Weak Supervision: A New Programming Paradigm for Machine Learning</vt:lpstr>
      <vt:lpstr>Relationships Among Different Kinds of Supervisions</vt:lpstr>
      <vt:lpstr>Chapter 8. Classification: Basic Concepts</vt:lpstr>
      <vt:lpstr>Summary</vt:lpstr>
      <vt:lpstr>References (1)</vt:lpstr>
      <vt:lpstr>References (2)</vt:lpstr>
      <vt:lpstr>References (3)</vt:lpstr>
      <vt:lpstr>Bayes’ Theorem: Basics</vt:lpstr>
      <vt:lpstr>Classification Is to Derive the Maximum Posteriori</vt:lpstr>
      <vt:lpstr>Linear Discriminant Analysis (LDA)</vt:lpstr>
      <vt:lpstr>Fisher’s LDA (Linear Discriminant Analysis)</vt:lpstr>
      <vt:lpstr>Fisher’s LDA (con’t)</vt:lpstr>
      <vt:lpstr>Fisher’s LDA: Summary</vt:lpstr>
    </vt:vector>
  </TitlesOfParts>
  <Company>UIUC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Mining Latent Entity Structures</dc:title>
  <dc:creator>Jiawei Han</dc:creator>
  <cp:lastModifiedBy>Windows 使用者</cp:lastModifiedBy>
  <cp:revision>1109</cp:revision>
  <cp:lastPrinted>2016-10-20T15:02:17Z</cp:lastPrinted>
  <dcterms:created xsi:type="dcterms:W3CDTF">2014-06-02T15:06:14Z</dcterms:created>
  <dcterms:modified xsi:type="dcterms:W3CDTF">2023-10-11T09:38:36Z</dcterms:modified>
</cp:coreProperties>
</file>