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426" r:id="rId3"/>
    <p:sldId id="274" r:id="rId4"/>
    <p:sldId id="275" r:id="rId5"/>
    <p:sldId id="437" r:id="rId6"/>
    <p:sldId id="439" r:id="rId7"/>
    <p:sldId id="334" r:id="rId8"/>
    <p:sldId id="283" r:id="rId9"/>
    <p:sldId id="278" r:id="rId10"/>
    <p:sldId id="276" r:id="rId11"/>
    <p:sldId id="425" r:id="rId12"/>
    <p:sldId id="294" r:id="rId13"/>
    <p:sldId id="305" r:id="rId14"/>
    <p:sldId id="379" r:id="rId15"/>
    <p:sldId id="397" r:id="rId16"/>
    <p:sldId id="388" r:id="rId17"/>
    <p:sldId id="385" r:id="rId18"/>
    <p:sldId id="409" r:id="rId19"/>
    <p:sldId id="259" r:id="rId20"/>
    <p:sldId id="434" r:id="rId21"/>
    <p:sldId id="288" r:id="rId22"/>
    <p:sldId id="440" r:id="rId23"/>
    <p:sldId id="429" r:id="rId24"/>
    <p:sldId id="293" r:id="rId25"/>
  </p:sldIdLst>
  <p:sldSz cx="9144000" cy="6858000" type="screen4x3"/>
  <p:notesSz cx="6669088" cy="9928225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FFFF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889DC518-F501-C1D4-7262-6F557D918F9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3787FF4-FD78-98F7-8DC0-00BD938232D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57F528D2-3A94-CEB4-2AE1-A21B26BB56C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C4477C67-2C5F-3588-61DF-A2E75497331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75C3E60-7AA3-4343-B464-C5B8178845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0B12A9E-5212-36D9-B4D0-4C24864B626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741E4C5-C43D-260E-8D25-0948904F048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080174F-B157-E7DE-D57D-3D07961DBF9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DD636687-7017-28D7-2B04-FE6A299BCF3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6463"/>
            <a:ext cx="5335588" cy="4467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CB823DDB-D867-F183-6692-676BB0A0A76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4A26446B-9459-124D-5C91-1605C0C3FE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F492559-68B2-4A56-BBD7-6941BB44725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AC62B8BC-F86A-13CC-F24D-FC2519DE2B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77E11EE-AC63-454C-8A72-1EFE3BBCE03C}" type="slidenum">
              <a:rPr lang="en-US" altLang="zh-TW" smtClean="0"/>
              <a:pPr>
                <a:spcBef>
                  <a:spcPct val="0"/>
                </a:spcBef>
              </a:pPr>
              <a:t>1</a:t>
            </a:fld>
            <a:endParaRPr lang="en-US" altLang="zh-TW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A4EED920-9728-8FA8-8816-C1F494615B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A03953C1-E438-7B45-B7C7-970CF9298D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02A04B23-0E74-8CBE-6D72-DA987A9C00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A8D839D-784E-462F-9D31-49244D761580}" type="slidenum">
              <a:rPr lang="en-US" altLang="zh-TW" smtClean="0"/>
              <a:pPr>
                <a:spcBef>
                  <a:spcPct val="0"/>
                </a:spcBef>
              </a:pPr>
              <a:t>3</a:t>
            </a:fld>
            <a:endParaRPr lang="en-US" altLang="zh-TW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3F0752F5-A824-2FAC-26A9-5E7B40DB4C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0CBD0DB8-12B0-30E5-6B5E-B64A484A5B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1AD7C720-B017-0E78-47DA-2E77D2E748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20DBEF89-A3B6-4787-988C-7B73370DB9E8}" type="slidenum">
              <a:rPr lang="en-US" altLang="zh-TW" smtClean="0"/>
              <a:pPr>
                <a:spcBef>
                  <a:spcPct val="0"/>
                </a:spcBef>
              </a:pPr>
              <a:t>4</a:t>
            </a:fld>
            <a:endParaRPr lang="en-US" altLang="zh-TW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6E53A0A5-3EB7-9659-9E65-86B02CC3CD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B5E54C14-5251-0EE6-688D-089E97D2B1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CFD96436-A5E7-09DF-8F49-B216CA5514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94FC91C-A88D-4892-B45F-F03009D5D586}" type="slidenum">
              <a:rPr lang="en-US" altLang="zh-TW" smtClean="0"/>
              <a:pPr>
                <a:spcBef>
                  <a:spcPct val="0"/>
                </a:spcBef>
              </a:pPr>
              <a:t>6</a:t>
            </a:fld>
            <a:endParaRPr lang="en-US" altLang="zh-TW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ED895847-A9C4-41C8-A146-1EFFEDC3D3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C6DFB074-92C1-FB41-316E-42E15B5D6A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EF632CB3-3E9E-D0FC-F343-19BCB845E9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44A86FB9-81BA-423A-BB47-9353D126B81C}" type="slidenum">
              <a:rPr lang="en-US" altLang="zh-TW" smtClean="0"/>
              <a:pPr>
                <a:spcBef>
                  <a:spcPct val="0"/>
                </a:spcBef>
              </a:pPr>
              <a:t>8</a:t>
            </a:fld>
            <a:endParaRPr lang="en-US" altLang="zh-TW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18679CB2-11C1-55BC-094E-CF40B071FC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765818E3-02F1-E678-6948-C16CC1FABE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2255AF50-E3FE-D0BB-870F-0FD953A4BD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14C6D270-DE10-4F87-BC0E-9B40470A429D}" type="slidenum">
              <a:rPr lang="en-US" altLang="zh-TW" smtClean="0"/>
              <a:pPr>
                <a:spcBef>
                  <a:spcPct val="0"/>
                </a:spcBef>
              </a:pPr>
              <a:t>9</a:t>
            </a:fld>
            <a:endParaRPr lang="en-US" altLang="zh-TW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357FC234-D4D9-4B5E-EB65-18976E1525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486B0174-848E-5B56-833C-4663F3FC33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44C177EE-041C-3150-CDD2-F9BFAF1A8E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DDC03F5C-1509-4D72-A276-E8B8F007CAA1}" type="slidenum">
              <a:rPr lang="en-US" altLang="zh-TW" smtClean="0"/>
              <a:pPr>
                <a:spcBef>
                  <a:spcPct val="0"/>
                </a:spcBef>
              </a:pPr>
              <a:t>10</a:t>
            </a:fld>
            <a:endParaRPr lang="en-US" altLang="zh-TW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64FE6A05-47B8-D216-B29C-B7E9A0C025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A77FCFDE-348F-9089-EBFF-5D8EAAF407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434C4433-0BF6-1C89-2E75-70467FDF4F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505B49F7-71C7-4B4F-A61D-3578F57181EF}" type="slidenum">
              <a:rPr lang="en-US" altLang="zh-TW" smtClean="0"/>
              <a:pPr>
                <a:spcBef>
                  <a:spcPct val="0"/>
                </a:spcBef>
              </a:pPr>
              <a:t>12</a:t>
            </a:fld>
            <a:endParaRPr lang="en-US" altLang="zh-TW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FE56862A-BD03-015B-EA45-D8F33B6EB2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D43F58D5-0DA0-A78C-1103-8E48BA911B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F48D86F9-6FA7-A561-E55F-AF13C84AE4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8E0DBD55-D7A7-4DDF-948F-78F2B4C7DCA0}" type="slidenum">
              <a:rPr lang="en-US" altLang="zh-TW" smtClean="0"/>
              <a:pPr>
                <a:spcBef>
                  <a:spcPct val="0"/>
                </a:spcBef>
              </a:pPr>
              <a:t>13</a:t>
            </a:fld>
            <a:endParaRPr lang="en-US" altLang="zh-TW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74763FEB-F2D8-D8FB-57B7-27C8DD370B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2454AA5C-D7BA-B556-1A48-487FFC4796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EFC039D4-40D6-A329-945A-B68900C584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5A3E2908-56BD-46FD-A82A-D45B1EF7FA8D}" type="slidenum">
              <a:rPr lang="en-US" altLang="zh-TW" smtClean="0"/>
              <a:pPr>
                <a:spcBef>
                  <a:spcPct val="0"/>
                </a:spcBef>
              </a:pPr>
              <a:t>19</a:t>
            </a:fld>
            <a:endParaRPr lang="en-US" altLang="zh-TW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37598A4F-5F2E-B554-A5A0-958EB43E6F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845D7E10-E208-8185-6467-F298C17834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A59DFC0B-72F0-FE26-35DD-D52980514F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67C87BAC-4185-433C-B70B-DE481A65EA05}" type="slidenum">
              <a:rPr lang="en-US" altLang="zh-TW" smtClean="0"/>
              <a:pPr>
                <a:spcBef>
                  <a:spcPct val="0"/>
                </a:spcBef>
              </a:pPr>
              <a:t>21</a:t>
            </a:fld>
            <a:endParaRPr lang="en-US" altLang="zh-TW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934DC1FE-0537-34A3-D3DF-526BA6F00D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644ECDDD-16B9-6378-E0D4-1A79160AFF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F4790C5D-01F3-2B10-5F7E-97961FD8FF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8BB84C02-DC05-4736-9EFC-11A0EB18090C}" type="slidenum">
              <a:rPr lang="en-US" altLang="zh-TW" smtClean="0"/>
              <a:pPr>
                <a:spcBef>
                  <a:spcPct val="0"/>
                </a:spcBef>
              </a:pPr>
              <a:t>24</a:t>
            </a:fld>
            <a:endParaRPr lang="en-US" altLang="zh-TW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9BB66B3C-69E3-95EC-F09B-7652624F83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2F6DCFD1-0187-40FD-E572-9EFE0FBF6B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zh-TW" altLang="zh-TW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235E53-CEA6-592F-3B3D-969D33201B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Big Data Analytics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D7B947-DFCF-CB08-5505-472D165011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IFM, Fall 2026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B04A8D0-8F03-AA0D-74BF-E3CEED6652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4C895-A8CF-4C9C-A7DF-52426066861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33835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99E9C25-F6DD-918A-678E-85B1E27D60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Big Data Analytics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AE9399-FF16-18FE-61F5-4FE2257D2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IFM, Fall 2026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A7859F9-383E-42F7-1A44-23E2344A1D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63AB8-88BA-4132-9C4C-144CEDE9800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35806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54B3CCB-7875-8AA4-7AD9-F7D5BE8125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Big Data Analytics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6E789A8-7693-2AF0-F467-65981F8EC0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IFM, Fall 2026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F098CF1-BB87-C2DC-22E6-3B4910E4E1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03EA5-D5AA-4B5C-9F43-7B4116C2D48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3396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2F1985-643C-608D-F590-1EA98AEF3F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Big Data Analytics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B06C7F-FFE6-B7CB-88F6-6593A75C90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IFM, Fall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A1FE36-84C5-CC65-9F9F-FD79DAB6A8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8011D-6E6B-420F-803E-2533C842DC2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24008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8EEB8D0-ADAD-4A91-6B53-3C25CA207A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Big Data Analytics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D0DAF5C-0AF1-825A-34A7-588034DCA8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IFM, Fall 2026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E80C09A-7921-85D0-673A-D5B69A7AEA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C6AC8-4F0B-438F-A6BB-E63480C040E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3093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CEAC17F-33D2-D35E-515E-3546346943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Big Data Analytics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9320D8F-CA73-A131-8D1B-8AAA4B9065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IFM, Fall 2026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EFC7BED-B38E-6702-76EB-004D97DA9E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DC339-4D45-4C5D-BA86-AD97D0AF026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52993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474CD9C-7D7C-772C-41DD-C5053F8B99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Big Data Analytics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289E61E-6A92-07A8-A019-405C9CB147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IFM, Fall 2026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19DF86D-10FD-0C2C-DAE2-73C202E68D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EE5E8-2001-4F03-862A-7F6D9C59FB3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6610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A74E3-9268-5183-7548-215C644101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Big Data Analytics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361162-A129-E06F-697F-B453466278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IFM, Fall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E20079-673E-3289-61B2-2EE989252D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2D284-F0C1-402A-8BDE-C91FFC3578E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55608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967A95-EBD6-E62E-784E-A99FC5635F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Big Data Analytics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7F9D5A-0757-DD18-2ECE-C724FDC8CF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IFM, Fall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673CF7-241E-9D15-7C95-7534EF9279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DE900-48B6-4096-9912-6A84BA011A6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9098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2CF5D38-EACB-1539-0015-FAD81F76AB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Big Data Analytics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0612315-BEDC-B55A-30E4-A2D68B8FED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IFM, Fall 2026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87DCC3-6690-41CF-0816-502BC12231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844792-E7D4-4044-A199-E64F2D65FC3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50025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17BD496-A321-15A2-B50B-D757AA13D1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Big Data Analytics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767FA0-B46C-E7F4-C4A0-09086FBD98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IFM, Fall 2026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C2E3D0-1C63-E4CC-A613-41ABB17F9A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55AF4C-42DB-46F0-9309-82D73F58FC0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63293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89D0663-F9FC-32B3-5E4C-D004781E03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B281254-C24C-EE65-7F00-B3B4F674B3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5AA7648-CB5E-8D7E-8E7B-786ABA4853F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4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r>
              <a:rPr lang="en-US" altLang="zh-TW"/>
              <a:t>Big Data Analytics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28A9778-2E10-7576-36BB-5D55222BDD9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r>
              <a:rPr lang="en-US" altLang="zh-TW"/>
              <a:t>IFM, Fall 2026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3032E93-1F41-6D47-991C-7E1A710748B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/>
            </a:lvl1pPr>
          </a:lstStyle>
          <a:p>
            <a:pPr>
              <a:defRPr/>
            </a:pPr>
            <a:fld id="{6D1F3D02-F93B-4F4F-81BE-2D5AF9CA4A9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0000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0000FF"/>
          </a:solidFill>
          <a:latin typeface="Book Antiqua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0000FF"/>
          </a:solidFill>
          <a:latin typeface="Book Antiqua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0000FF"/>
          </a:solidFill>
          <a:latin typeface="Book Antiqua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0000FF"/>
          </a:solidFill>
          <a:latin typeface="Book Antiqua" pitchFamily="18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rgbClr val="0000FF"/>
          </a:solidFill>
          <a:latin typeface="Book Antiqua" pitchFamily="18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rgbClr val="0000FF"/>
          </a:solidFill>
          <a:latin typeface="Book Antiqua" pitchFamily="18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rgbClr val="0000FF"/>
          </a:solidFill>
          <a:latin typeface="Book Antiqua" pitchFamily="18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rgbClr val="0000FF"/>
          </a:solidFill>
          <a:latin typeface="Book Antiqua" pitchFamily="18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jhwang@ntut.edu.tw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hriswjh.github.io/BDA_IF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study.ntut.edu.tw/learn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anj.cs.illinois.edu/bk3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9FCC9C6-A027-1788-BD19-6F613CD5C01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2130425"/>
            <a:ext cx="7924800" cy="1470025"/>
          </a:xfrm>
        </p:spPr>
        <p:txBody>
          <a:bodyPr/>
          <a:lstStyle/>
          <a:p>
            <a:pPr eaLnBrk="1" hangingPunct="1"/>
            <a:r>
              <a:rPr lang="en-US" altLang="zh-TW" sz="4000" dirty="0"/>
              <a:t>Course Overview: </a:t>
            </a:r>
            <a:br>
              <a:rPr lang="en-US" altLang="zh-TW" sz="4000" dirty="0"/>
            </a:br>
            <a:r>
              <a:rPr lang="en-US" altLang="zh-TW" sz="4000" dirty="0"/>
              <a:t>Big Data Analytics – Part I</a:t>
            </a:r>
            <a:br>
              <a:rPr lang="en-US" altLang="zh-TW" sz="4000" dirty="0"/>
            </a:br>
            <a:r>
              <a:rPr lang="en-US" altLang="zh-TW" sz="4000" dirty="0"/>
              <a:t>(IFM, Fall 2026)</a:t>
            </a:r>
            <a:br>
              <a:rPr lang="en-US" altLang="zh-TW" sz="4000" dirty="0"/>
            </a:br>
            <a:endParaRPr lang="en-US" altLang="zh-TW" sz="4000" dirty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EACE39F-5F03-C51C-FB31-B1BA58EB402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zh-TW" dirty="0"/>
          </a:p>
          <a:p>
            <a:pPr eaLnBrk="1" hangingPunct="1"/>
            <a:r>
              <a:rPr lang="en-US" altLang="zh-TW" dirty="0"/>
              <a:t>J. H. Wang</a:t>
            </a:r>
          </a:p>
          <a:p>
            <a:pPr eaLnBrk="1" hangingPunct="1"/>
            <a:r>
              <a:rPr lang="en-US" altLang="zh-TW" dirty="0"/>
              <a:t>Sep. 29,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標題 1">
            <a:extLst>
              <a:ext uri="{FF2B5EF4-FFF2-40B4-BE49-F238E27FC236}">
                <a16:creationId xmlns:a16="http://schemas.microsoft.com/office/drawing/2014/main" id="{C0BF825F-F485-AD34-2234-D3877D2DB1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About the Course</a:t>
            </a:r>
            <a:endParaRPr lang="zh-TW" altLang="en-US"/>
          </a:p>
        </p:txBody>
      </p:sp>
      <p:sp>
        <p:nvSpPr>
          <p:cNvPr id="6147" name="內容版面配置區 2">
            <a:extLst>
              <a:ext uri="{FF2B5EF4-FFF2-40B4-BE49-F238E27FC236}">
                <a16:creationId xmlns:a16="http://schemas.microsoft.com/office/drawing/2014/main" id="{6A5B810D-A3CF-31E7-F4C5-8ECA41D3BC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It’s offered by two instructors</a:t>
            </a:r>
          </a:p>
          <a:p>
            <a:pPr lvl="1"/>
            <a:r>
              <a:rPr lang="en-US" altLang="zh-TW" dirty="0"/>
              <a:t>Part I: </a:t>
            </a:r>
            <a:r>
              <a:rPr lang="en-US" altLang="zh-TW" dirty="0" err="1">
                <a:solidFill>
                  <a:srgbClr val="0000FF"/>
                </a:solidFill>
              </a:rPr>
              <a:t>Jenq-Haur</a:t>
            </a:r>
            <a:r>
              <a:rPr lang="en-US" altLang="zh-TW" dirty="0">
                <a:solidFill>
                  <a:srgbClr val="0000FF"/>
                </a:solidFill>
              </a:rPr>
              <a:t> Wang </a:t>
            </a:r>
            <a:r>
              <a:rPr lang="en-US" altLang="zh-TW" dirty="0"/>
              <a:t>(CSIE)</a:t>
            </a:r>
          </a:p>
          <a:p>
            <a:pPr lvl="2"/>
            <a:r>
              <a:rPr lang="en-US" altLang="zh-TW" dirty="0"/>
              <a:t>The first 6 weeks (Wk4-9: </a:t>
            </a:r>
            <a:r>
              <a:rPr lang="en-US" altLang="zh-TW" dirty="0">
                <a:solidFill>
                  <a:srgbClr val="FF0000"/>
                </a:solidFill>
              </a:rPr>
              <a:t>Sep. 29 – Nov. 3</a:t>
            </a:r>
            <a:r>
              <a:rPr lang="en-US" altLang="zh-TW" dirty="0"/>
              <a:t>)</a:t>
            </a:r>
          </a:p>
          <a:p>
            <a:pPr lvl="3"/>
            <a:r>
              <a:rPr lang="en-US" altLang="zh-TW" dirty="0"/>
              <a:t>Wk9 (</a:t>
            </a:r>
            <a:r>
              <a:rPr lang="en-US" altLang="zh-TW" dirty="0">
                <a:solidFill>
                  <a:srgbClr val="FF0000"/>
                </a:solidFill>
              </a:rPr>
              <a:t>Nov. 3</a:t>
            </a:r>
            <a:r>
              <a:rPr lang="en-US" altLang="zh-TW" dirty="0"/>
              <a:t>): Midterm exam</a:t>
            </a:r>
          </a:p>
          <a:p>
            <a:pPr lvl="1"/>
            <a:r>
              <a:rPr lang="en-US" altLang="zh-TW" dirty="0"/>
              <a:t>Part II: Li-Chen Cheng (IFM)</a:t>
            </a:r>
          </a:p>
          <a:p>
            <a:pPr lvl="2"/>
            <a:r>
              <a:rPr lang="en-US" altLang="zh-TW" dirty="0"/>
              <a:t>The last 12 weeks (Wk1-3, &amp; Wk10-18)</a:t>
            </a:r>
          </a:p>
          <a:p>
            <a:r>
              <a:rPr lang="en-US" altLang="zh-TW" dirty="0"/>
              <a:t>The remaining overview focuses on the first part</a:t>
            </a:r>
            <a:endParaRPr lang="zh-TW" altLang="en-US" dirty="0"/>
          </a:p>
        </p:txBody>
      </p:sp>
      <p:sp>
        <p:nvSpPr>
          <p:cNvPr id="6148" name="日期版面配置區 3">
            <a:extLst>
              <a:ext uri="{FF2B5EF4-FFF2-40B4-BE49-F238E27FC236}">
                <a16:creationId xmlns:a16="http://schemas.microsoft.com/office/drawing/2014/main" id="{BE62B354-672B-69B3-A1CB-0317366B637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6149" name="頁尾版面配置區 4">
            <a:extLst>
              <a:ext uri="{FF2B5EF4-FFF2-40B4-BE49-F238E27FC236}">
                <a16:creationId xmlns:a16="http://schemas.microsoft.com/office/drawing/2014/main" id="{EEC0D350-397D-9A8E-CBA2-89F9611F2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6150" name="投影片編號版面配置區 5">
            <a:extLst>
              <a:ext uri="{FF2B5EF4-FFF2-40B4-BE49-F238E27FC236}">
                <a16:creationId xmlns:a16="http://schemas.microsoft.com/office/drawing/2014/main" id="{77A63637-B403-A7CA-E7DB-73E90A22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AFCF05-7A92-4725-B868-F003820BCD45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日期版面配置區 3">
            <a:extLst>
              <a:ext uri="{FF2B5EF4-FFF2-40B4-BE49-F238E27FC236}">
                <a16:creationId xmlns:a16="http://schemas.microsoft.com/office/drawing/2014/main" id="{304BC418-8A16-2EDA-CE2C-EEFDA5D4076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7171" name="頁尾版面配置區 4">
            <a:extLst>
              <a:ext uri="{FF2B5EF4-FFF2-40B4-BE49-F238E27FC236}">
                <a16:creationId xmlns:a16="http://schemas.microsoft.com/office/drawing/2014/main" id="{667F5BFF-4D34-8719-DFE8-E0EFED03E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7172" name="投影片編號版面配置區 5">
            <a:extLst>
              <a:ext uri="{FF2B5EF4-FFF2-40B4-BE49-F238E27FC236}">
                <a16:creationId xmlns:a16="http://schemas.microsoft.com/office/drawing/2014/main" id="{5ECA585D-94AE-761A-EE68-8A396EA79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0DB1091-5992-4BE0-8EB2-97E0D873A16E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  <p:sp>
        <p:nvSpPr>
          <p:cNvPr id="7173" name="Rectangle 2">
            <a:extLst>
              <a:ext uri="{FF2B5EF4-FFF2-40B4-BE49-F238E27FC236}">
                <a16:creationId xmlns:a16="http://schemas.microsoft.com/office/drawing/2014/main" id="{6C71A430-99D0-6A17-D5D7-45EB950FA8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Instructor &amp; TA for Part I</a:t>
            </a:r>
          </a:p>
        </p:txBody>
      </p:sp>
      <p:sp>
        <p:nvSpPr>
          <p:cNvPr id="7174" name="Rectangle 3">
            <a:extLst>
              <a:ext uri="{FF2B5EF4-FFF2-40B4-BE49-F238E27FC236}">
                <a16:creationId xmlns:a16="http://schemas.microsoft.com/office/drawing/2014/main" id="{F04A50AE-DBC1-317A-7714-085B47D847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 sz="2800" dirty="0"/>
              <a:t>Instructor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/>
              <a:t>J. H. Wang (</a:t>
            </a:r>
            <a:r>
              <a:rPr lang="zh-TW" altLang="en-US" sz="2400" dirty="0"/>
              <a:t>王正豪</a:t>
            </a:r>
            <a:r>
              <a:rPr lang="en-US" altLang="zh-TW" sz="2400" dirty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/>
              <a:t>Professor, CSIE, NTUT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/>
              <a:t>Office: R1534, Technology Building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/>
              <a:t>E-mail: </a:t>
            </a:r>
            <a:r>
              <a:rPr lang="en-US" altLang="zh-TW" sz="2400" dirty="0">
                <a:hlinkClick r:id="rId3"/>
              </a:rPr>
              <a:t>jhwang@ntut.edu.tw</a:t>
            </a:r>
            <a:endParaRPr lang="en-US" altLang="zh-TW" sz="2400" dirty="0"/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/>
              <a:t>Tel: ext. 4238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/>
              <a:t>Office Hour: 9:10-12:00am, every Tuesday and Friday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sz="2800" dirty="0"/>
              <a:t>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sz="2400" dirty="0">
                <a:solidFill>
                  <a:srgbClr val="0000FF"/>
                </a:solidFill>
              </a:rPr>
              <a:t>Mr. Wang @R1424 (TBD)</a:t>
            </a:r>
          </a:p>
          <a:p>
            <a:pPr lvl="1" eaLnBrk="1" hangingPunct="1">
              <a:lnSpc>
                <a:spcPct val="90000"/>
              </a:lnSpc>
            </a:pPr>
            <a:endParaRPr lang="en-US" altLang="zh-TW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日期版面配置區 3">
            <a:extLst>
              <a:ext uri="{FF2B5EF4-FFF2-40B4-BE49-F238E27FC236}">
                <a16:creationId xmlns:a16="http://schemas.microsoft.com/office/drawing/2014/main" id="{9DB09E6A-A676-A509-5E24-FC2B2ADCAF8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9219" name="頁尾版面配置區 4">
            <a:extLst>
              <a:ext uri="{FF2B5EF4-FFF2-40B4-BE49-F238E27FC236}">
                <a16:creationId xmlns:a16="http://schemas.microsoft.com/office/drawing/2014/main" id="{3712CAC9-26D8-EAF4-6AFA-A415BC654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9220" name="投影片編號版面配置區 5">
            <a:extLst>
              <a:ext uri="{FF2B5EF4-FFF2-40B4-BE49-F238E27FC236}">
                <a16:creationId xmlns:a16="http://schemas.microsoft.com/office/drawing/2014/main" id="{DA0176E7-6629-469B-63C7-46256285C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9F56868-A33E-4CBF-81E2-9C95540AC2A2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  <p:sp>
        <p:nvSpPr>
          <p:cNvPr id="9221" name="Rectangle 2">
            <a:extLst>
              <a:ext uri="{FF2B5EF4-FFF2-40B4-BE49-F238E27FC236}">
                <a16:creationId xmlns:a16="http://schemas.microsoft.com/office/drawing/2014/main" id="{88C44783-6747-53D3-F4FA-EB9F45EFCD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Course Information</a:t>
            </a:r>
          </a:p>
        </p:txBody>
      </p:sp>
      <p:sp>
        <p:nvSpPr>
          <p:cNvPr id="9222" name="Rectangle 3">
            <a:extLst>
              <a:ext uri="{FF2B5EF4-FFF2-40B4-BE49-F238E27FC236}">
                <a16:creationId xmlns:a16="http://schemas.microsoft.com/office/drawing/2014/main" id="{097ED2C7-B5F8-0AD6-050A-0280478A08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573213"/>
            <a:ext cx="8229600" cy="4648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400" dirty="0"/>
              <a:t>Time: 9:10am-12:00pm, Tue.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400" dirty="0"/>
              <a:t>Classroom: R240, Technology Building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400" dirty="0"/>
              <a:t>Course Website: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>
                <a:hlinkClick r:id="rId3"/>
              </a:rPr>
              <a:t>https://chriswjh.github.io/BDA_IFM/</a:t>
            </a:r>
            <a:r>
              <a:rPr lang="en-US" altLang="zh-TW" sz="2000" dirty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400" dirty="0" err="1">
                <a:solidFill>
                  <a:srgbClr val="0000FF"/>
                </a:solidFill>
              </a:rPr>
              <a:t>iSchool</a:t>
            </a:r>
            <a:r>
              <a:rPr lang="en-US" altLang="zh-TW" sz="2400" dirty="0">
                <a:solidFill>
                  <a:srgbClr val="0000FF"/>
                </a:solidFill>
              </a:rPr>
              <a:t>+</a:t>
            </a:r>
            <a:r>
              <a:rPr lang="en-US" altLang="zh-TW" sz="2400" dirty="0"/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>
                <a:hlinkClick r:id="rId4"/>
              </a:rPr>
              <a:t>https://istudy.ntut.edu.tw/learn/</a:t>
            </a:r>
            <a:endParaRPr lang="en-US" altLang="zh-TW" sz="2000" dirty="0"/>
          </a:p>
          <a:p>
            <a:pPr eaLnBrk="1" hangingPunct="1">
              <a:lnSpc>
                <a:spcPct val="80000"/>
              </a:lnSpc>
            </a:pPr>
            <a:r>
              <a:rPr lang="en-US" altLang="zh-TW" sz="2400" dirty="0">
                <a:solidFill>
                  <a:srgbClr val="0000FF"/>
                </a:solidFill>
              </a:rPr>
              <a:t>Microsoft Teams</a:t>
            </a:r>
            <a:r>
              <a:rPr lang="en-US" altLang="zh-TW" sz="2400" dirty="0"/>
              <a:t>: has been created for the course number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/>
              <a:t>[NTUT-Sync]115-1_</a:t>
            </a:r>
            <a:r>
              <a:rPr lang="en-US" altLang="zh-TW" sz="2000" dirty="0">
                <a:solidFill>
                  <a:srgbClr val="FF0000"/>
                </a:solidFill>
              </a:rPr>
              <a:t>366648</a:t>
            </a:r>
            <a:r>
              <a:rPr lang="en-US" altLang="zh-TW" sz="2000" dirty="0"/>
              <a:t>_</a:t>
            </a:r>
            <a:r>
              <a:rPr lang="zh-TW" altLang="en-US" sz="2000" dirty="0"/>
              <a:t>大數據分析</a:t>
            </a:r>
            <a:endParaRPr lang="en-US" altLang="zh-TW" sz="2000" dirty="0"/>
          </a:p>
          <a:p>
            <a:pPr eaLnBrk="1" hangingPunct="1">
              <a:lnSpc>
                <a:spcPct val="80000"/>
              </a:lnSpc>
            </a:pPr>
            <a:r>
              <a:rPr lang="en-US" altLang="zh-TW" sz="2400" dirty="0"/>
              <a:t>Check the above for the latest announcements and updates of the schedule, slides, and </a:t>
            </a:r>
            <a:r>
              <a:rPr lang="en-US" altLang="zh-TW" sz="2400" dirty="0" err="1"/>
              <a:t>homeworks</a:t>
            </a:r>
            <a:endParaRPr lang="en-US" altLang="zh-TW" sz="2400" dirty="0"/>
          </a:p>
          <a:p>
            <a:pPr eaLnBrk="1" hangingPunct="1">
              <a:lnSpc>
                <a:spcPct val="80000"/>
              </a:lnSpc>
            </a:pPr>
            <a:endParaRPr lang="en-US" altLang="zh-TW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標題 1">
            <a:extLst>
              <a:ext uri="{FF2B5EF4-FFF2-40B4-BE49-F238E27FC236}">
                <a16:creationId xmlns:a16="http://schemas.microsoft.com/office/drawing/2014/main" id="{C5E3430D-E63A-2051-1FAB-1D28A77CD7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Course Communication Channel</a:t>
            </a:r>
            <a:endParaRPr lang="zh-TW" altLang="en-US" dirty="0"/>
          </a:p>
        </p:txBody>
      </p:sp>
      <p:sp>
        <p:nvSpPr>
          <p:cNvPr id="11267" name="內容版面配置區 2">
            <a:extLst>
              <a:ext uri="{FF2B5EF4-FFF2-40B4-BE49-F238E27FC236}">
                <a16:creationId xmlns:a16="http://schemas.microsoft.com/office/drawing/2014/main" id="{138A7B14-BB81-50A0-1CEE-8BFD711239E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/>
              <a:t>Course sessions will be recorded and put in </a:t>
            </a:r>
            <a:r>
              <a:rPr lang="en-US" altLang="zh-TW">
                <a:solidFill>
                  <a:srgbClr val="0000FF"/>
                </a:solidFill>
              </a:rPr>
              <a:t>i-School+</a:t>
            </a:r>
          </a:p>
          <a:p>
            <a:r>
              <a:rPr lang="en-US" altLang="zh-TW"/>
              <a:t>For those who cannot attend in person, class sessions will also be broadcast and recorded using Microsoft Teams, which will also be put in </a:t>
            </a:r>
            <a:r>
              <a:rPr lang="en-US" altLang="zh-TW">
                <a:solidFill>
                  <a:srgbClr val="0000FF"/>
                </a:solidFill>
              </a:rPr>
              <a:t>i-School+</a:t>
            </a:r>
            <a:endParaRPr lang="en-US" altLang="zh-TW"/>
          </a:p>
          <a:p>
            <a:r>
              <a:rPr lang="en-US" altLang="zh-TW"/>
              <a:t>Other communication channels: </a:t>
            </a:r>
            <a:r>
              <a:rPr lang="en-US" altLang="zh-TW">
                <a:solidFill>
                  <a:srgbClr val="0000FF"/>
                </a:solidFill>
              </a:rPr>
              <a:t>e-mail</a:t>
            </a:r>
          </a:p>
          <a:p>
            <a:pPr lvl="1"/>
            <a:endParaRPr lang="en-US" altLang="zh-TW"/>
          </a:p>
          <a:p>
            <a:endParaRPr lang="zh-TW" altLang="en-US"/>
          </a:p>
        </p:txBody>
      </p:sp>
      <p:sp>
        <p:nvSpPr>
          <p:cNvPr id="11268" name="日期版面配置區 3">
            <a:extLst>
              <a:ext uri="{FF2B5EF4-FFF2-40B4-BE49-F238E27FC236}">
                <a16:creationId xmlns:a16="http://schemas.microsoft.com/office/drawing/2014/main" id="{108BF112-3520-0DC8-1C70-67FDE30A0D2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11269" name="頁尾版面配置區 4">
            <a:extLst>
              <a:ext uri="{FF2B5EF4-FFF2-40B4-BE49-F238E27FC236}">
                <a16:creationId xmlns:a16="http://schemas.microsoft.com/office/drawing/2014/main" id="{55BE072B-CDA7-A6C4-3A6B-092A0C9DE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11270" name="投影片編號版面配置區 5">
            <a:extLst>
              <a:ext uri="{FF2B5EF4-FFF2-40B4-BE49-F238E27FC236}">
                <a16:creationId xmlns:a16="http://schemas.microsoft.com/office/drawing/2014/main" id="{D65432FB-90B6-93E5-CBA4-BFB083758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56EFE4-B49F-4A3C-A117-1EF347318951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日期版面配置區 3">
            <a:extLst>
              <a:ext uri="{FF2B5EF4-FFF2-40B4-BE49-F238E27FC236}">
                <a16:creationId xmlns:a16="http://schemas.microsoft.com/office/drawing/2014/main" id="{384AE4CD-FC9D-539A-ABB6-EFAE23C8196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12291" name="頁尾版面配置區 4">
            <a:extLst>
              <a:ext uri="{FF2B5EF4-FFF2-40B4-BE49-F238E27FC236}">
                <a16:creationId xmlns:a16="http://schemas.microsoft.com/office/drawing/2014/main" id="{8ACC9004-580E-CC5E-18D8-52F1A3EF4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12292" name="投影片編號版面配置區 5">
            <a:extLst>
              <a:ext uri="{FF2B5EF4-FFF2-40B4-BE49-F238E27FC236}">
                <a16:creationId xmlns:a16="http://schemas.microsoft.com/office/drawing/2014/main" id="{D1E4C0D3-3335-5273-CC34-6CCF485A9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9C5777-F551-431F-AC4B-D4482DE6E50D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  <p:sp>
        <p:nvSpPr>
          <p:cNvPr id="12293" name="Rectangle 2">
            <a:extLst>
              <a:ext uri="{FF2B5EF4-FFF2-40B4-BE49-F238E27FC236}">
                <a16:creationId xmlns:a16="http://schemas.microsoft.com/office/drawing/2014/main" id="{0AC521EA-0E7D-6D4E-AFA9-37725C3AB4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Course Materials</a:t>
            </a:r>
          </a:p>
        </p:txBody>
      </p:sp>
      <p:sp>
        <p:nvSpPr>
          <p:cNvPr id="12294" name="Rectangle 3">
            <a:extLst>
              <a:ext uri="{FF2B5EF4-FFF2-40B4-BE49-F238E27FC236}">
                <a16:creationId xmlns:a16="http://schemas.microsoft.com/office/drawing/2014/main" id="{172A7669-FD8D-2C16-B901-C079278B8E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 sz="2400" dirty="0"/>
              <a:t>Textbooks:</a:t>
            </a:r>
            <a:endParaRPr lang="en-US" altLang="zh-TW" sz="1800" dirty="0"/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>
                <a:solidFill>
                  <a:srgbClr val="0000FF"/>
                </a:solidFill>
              </a:rPr>
              <a:t>Jiawei Han, Jian Pei, and </a:t>
            </a:r>
            <a:r>
              <a:rPr lang="en-US" altLang="zh-TW" sz="2000" dirty="0" err="1">
                <a:solidFill>
                  <a:srgbClr val="0000FF"/>
                </a:solidFill>
              </a:rPr>
              <a:t>Hanghang</a:t>
            </a:r>
            <a:r>
              <a:rPr lang="en-US" altLang="zh-TW" sz="2000" dirty="0">
                <a:solidFill>
                  <a:srgbClr val="0000FF"/>
                </a:solidFill>
              </a:rPr>
              <a:t> Tong, Data Mining: Concepts and Techniques, 4th ed., Morgan Kaufmann Publishers, Oct. 2022. [DM4] (selected chapters)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/>
              <a:t>The 3</a:t>
            </a:r>
            <a:r>
              <a:rPr lang="en-US" altLang="zh-TW" sz="2000" baseline="30000" dirty="0"/>
              <a:t>rd</a:t>
            </a:r>
            <a:r>
              <a:rPr lang="en-US" altLang="zh-TW" sz="2000" dirty="0"/>
              <a:t> edition is also acceptable, since the major concepts are similar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zh-TW" sz="1600" dirty="0">
                <a:hlinkClick r:id="rId3"/>
              </a:rPr>
              <a:t>https://hanj.cs.illinois.edu/bk3/</a:t>
            </a:r>
            <a:r>
              <a:rPr lang="en-US" altLang="zh-TW" sz="1600" dirty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zh-TW" sz="2400" dirty="0"/>
              <a:t>References: </a:t>
            </a:r>
          </a:p>
          <a:p>
            <a:pPr lvl="1" eaLnBrk="1" hangingPunct="1"/>
            <a:r>
              <a:rPr lang="en-US" altLang="zh-TW" sz="2000" dirty="0"/>
              <a:t>Holden Karau, Andy </a:t>
            </a:r>
            <a:r>
              <a:rPr lang="en-US" altLang="zh-TW" sz="2000" dirty="0" err="1"/>
              <a:t>Konwinski</a:t>
            </a:r>
            <a:r>
              <a:rPr lang="en-US" altLang="zh-TW" sz="2000" dirty="0"/>
              <a:t>, Patrick Wendell, Matei </a:t>
            </a:r>
            <a:r>
              <a:rPr lang="en-US" altLang="zh-TW" sz="2000" dirty="0" err="1"/>
              <a:t>Zaharia</a:t>
            </a:r>
            <a:r>
              <a:rPr lang="en-US" altLang="zh-TW" sz="2000" dirty="0"/>
              <a:t>, </a:t>
            </a:r>
            <a:r>
              <a:rPr lang="en-US" altLang="zh-TW" sz="2000" i="1" dirty="0"/>
              <a:t>Learning Spark: Lightning-Fast Big Data Analysis</a:t>
            </a:r>
            <a:r>
              <a:rPr lang="en-US" altLang="zh-TW" sz="2000" dirty="0"/>
              <a:t>, O'Reilly Media, January 2015.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TW" sz="2000" dirty="0"/>
              <a:t>Related papers and documents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標題 1">
            <a:extLst>
              <a:ext uri="{FF2B5EF4-FFF2-40B4-BE49-F238E27FC236}">
                <a16:creationId xmlns:a16="http://schemas.microsoft.com/office/drawing/2014/main" id="{DA010EBB-1CCE-441E-D0B6-A951A3CF82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Target Audience</a:t>
            </a:r>
            <a:endParaRPr lang="zh-TW" altLang="en-US"/>
          </a:p>
        </p:txBody>
      </p:sp>
      <p:sp>
        <p:nvSpPr>
          <p:cNvPr id="14339" name="內容版面配置區 2">
            <a:extLst>
              <a:ext uri="{FF2B5EF4-FFF2-40B4-BE49-F238E27FC236}">
                <a16:creationId xmlns:a16="http://schemas.microsoft.com/office/drawing/2014/main" id="{60877068-DFBE-577E-928F-5259ADE588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IFM &amp; IMBA students</a:t>
            </a:r>
          </a:p>
          <a:p>
            <a:r>
              <a:rPr lang="en-US" altLang="zh-TW" dirty="0"/>
              <a:t>Students who are interested in big data analytics and willing to learn both basic concepts and practical skills</a:t>
            </a:r>
          </a:p>
          <a:p>
            <a:endParaRPr lang="en-US" altLang="zh-TW" dirty="0"/>
          </a:p>
        </p:txBody>
      </p:sp>
      <p:sp>
        <p:nvSpPr>
          <p:cNvPr id="14340" name="日期版面配置區 3">
            <a:extLst>
              <a:ext uri="{FF2B5EF4-FFF2-40B4-BE49-F238E27FC236}">
                <a16:creationId xmlns:a16="http://schemas.microsoft.com/office/drawing/2014/main" id="{2B0CD8C3-6AB9-F021-2F4A-CF5164BA18D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14341" name="頁尾版面配置區 4">
            <a:extLst>
              <a:ext uri="{FF2B5EF4-FFF2-40B4-BE49-F238E27FC236}">
                <a16:creationId xmlns:a16="http://schemas.microsoft.com/office/drawing/2014/main" id="{834D738F-4FCA-B686-66DF-0BC1C725A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14342" name="投影片編號版面配置區 5">
            <a:extLst>
              <a:ext uri="{FF2B5EF4-FFF2-40B4-BE49-F238E27FC236}">
                <a16:creationId xmlns:a16="http://schemas.microsoft.com/office/drawing/2014/main" id="{F8E5F26F-2FE3-2E51-4D59-07F698207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95476E-E4FC-49D2-BA55-B14194334599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日期版面配置區 3">
            <a:extLst>
              <a:ext uri="{FF2B5EF4-FFF2-40B4-BE49-F238E27FC236}">
                <a16:creationId xmlns:a16="http://schemas.microsoft.com/office/drawing/2014/main" id="{9782CFFE-BC69-6F75-9573-DB624E10870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15363" name="頁尾版面配置區 4">
            <a:extLst>
              <a:ext uri="{FF2B5EF4-FFF2-40B4-BE49-F238E27FC236}">
                <a16:creationId xmlns:a16="http://schemas.microsoft.com/office/drawing/2014/main" id="{794FFD91-3284-133D-F446-EFA7254AD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15364" name="投影片編號版面配置區 5">
            <a:extLst>
              <a:ext uri="{FF2B5EF4-FFF2-40B4-BE49-F238E27FC236}">
                <a16:creationId xmlns:a16="http://schemas.microsoft.com/office/drawing/2014/main" id="{EC016123-FF79-BDCE-CC43-ADA01D0E2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457CC24-A58D-49BA-8F41-7F2F2BF5B75A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  <p:sp>
        <p:nvSpPr>
          <p:cNvPr id="15365" name="Rectangle 2">
            <a:extLst>
              <a:ext uri="{FF2B5EF4-FFF2-40B4-BE49-F238E27FC236}">
                <a16:creationId xmlns:a16="http://schemas.microsoft.com/office/drawing/2014/main" id="{EAB624D2-4A58-5898-CB71-EED3E01300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Additional Reading References</a:t>
            </a:r>
          </a:p>
        </p:txBody>
      </p:sp>
      <p:sp>
        <p:nvSpPr>
          <p:cNvPr id="15366" name="Rectangle 3">
            <a:extLst>
              <a:ext uri="{FF2B5EF4-FFF2-40B4-BE49-F238E27FC236}">
                <a16:creationId xmlns:a16="http://schemas.microsoft.com/office/drawing/2014/main" id="{A6147DA0-EB63-26D5-40FA-56DCCE6944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eaLnBrk="1" hangingPunct="1"/>
            <a:r>
              <a:rPr lang="en-US" altLang="zh-TW" sz="2400"/>
              <a:t>Official online documents: Hadoop, Spark, …</a:t>
            </a:r>
          </a:p>
          <a:p>
            <a:pPr eaLnBrk="1" hangingPunct="1"/>
            <a:r>
              <a:rPr lang="en-US" altLang="zh-TW" sz="2400"/>
              <a:t>Open datasets and competitions: UCI ML repository, Kaggle, …</a:t>
            </a:r>
          </a:p>
          <a:p>
            <a:pPr eaLnBrk="1" hangingPunct="1"/>
            <a:r>
              <a:rPr lang="en-US" altLang="zh-TW" sz="2400"/>
              <a:t>Academic papers in related fields: data mining, machine learning, big data</a:t>
            </a:r>
          </a:p>
          <a:p>
            <a:pPr eaLnBrk="1" hangingPunct="1"/>
            <a:endParaRPr lang="en-US" altLang="zh-TW" sz="2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日期版面配置區 3">
            <a:extLst>
              <a:ext uri="{FF2B5EF4-FFF2-40B4-BE49-F238E27FC236}">
                <a16:creationId xmlns:a16="http://schemas.microsoft.com/office/drawing/2014/main" id="{51CD8BA7-7EFA-76DB-E0AB-140560E22BC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17411" name="頁尾版面配置區 4">
            <a:extLst>
              <a:ext uri="{FF2B5EF4-FFF2-40B4-BE49-F238E27FC236}">
                <a16:creationId xmlns:a16="http://schemas.microsoft.com/office/drawing/2014/main" id="{4A7A381F-D6A4-B6F3-02DC-DE95F626A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17412" name="投影片編號版面配置區 5">
            <a:extLst>
              <a:ext uri="{FF2B5EF4-FFF2-40B4-BE49-F238E27FC236}">
                <a16:creationId xmlns:a16="http://schemas.microsoft.com/office/drawing/2014/main" id="{5F2889E6-0193-C7DF-40A8-26A251C79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47D8CBC-0B84-4E0E-BD74-CE66387AF7E8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  <p:sp>
        <p:nvSpPr>
          <p:cNvPr id="17413" name="Rectangle 2">
            <a:extLst>
              <a:ext uri="{FF2B5EF4-FFF2-40B4-BE49-F238E27FC236}">
                <a16:creationId xmlns:a16="http://schemas.microsoft.com/office/drawing/2014/main" id="{A8CF8F49-C89B-25F1-B38D-D996C18C13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4000"/>
              <a:t>Teaching</a:t>
            </a:r>
          </a:p>
        </p:txBody>
      </p:sp>
      <p:sp>
        <p:nvSpPr>
          <p:cNvPr id="16390" name="Rectangle 3">
            <a:extLst>
              <a:ext uri="{FF2B5EF4-FFF2-40B4-BE49-F238E27FC236}">
                <a16:creationId xmlns:a16="http://schemas.microsoft.com/office/drawing/2014/main" id="{F6BCDA3C-29FC-A560-AE7D-7842392A59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TW" sz="2800" dirty="0"/>
              <a:t>Lecture: about one chapter / week</a:t>
            </a:r>
          </a:p>
          <a:p>
            <a:pPr eaLnBrk="1" hangingPunct="1">
              <a:defRPr/>
            </a:pPr>
            <a:r>
              <a:rPr lang="en-US" altLang="zh-TW" sz="2800" dirty="0"/>
              <a:t>About </a:t>
            </a:r>
            <a:r>
              <a:rPr lang="en-US" altLang="zh-TW" sz="2800" dirty="0">
                <a:solidFill>
                  <a:srgbClr val="0000FF"/>
                </a:solidFill>
              </a:rPr>
              <a:t>two</a:t>
            </a:r>
            <a:r>
              <a:rPr lang="en-US" altLang="zh-TW" sz="2800" dirty="0"/>
              <a:t> written assignments</a:t>
            </a:r>
          </a:p>
          <a:p>
            <a:pPr lvl="1" eaLnBrk="1" hangingPunct="1">
              <a:defRPr/>
            </a:pPr>
            <a:r>
              <a:rPr lang="en-US" altLang="zh-TW" sz="2000" dirty="0"/>
              <a:t>Concepts for the major topics: frequent pattern mining, classification, and clustering</a:t>
            </a:r>
          </a:p>
          <a:p>
            <a:pPr eaLnBrk="1" hangingPunct="1">
              <a:defRPr/>
            </a:pPr>
            <a:r>
              <a:rPr lang="en-US" altLang="zh-TW" sz="2800" dirty="0"/>
              <a:t>Midterm exam</a:t>
            </a:r>
          </a:p>
          <a:p>
            <a:pPr lvl="1" eaLnBrk="1" hangingPunct="1">
              <a:defRPr/>
            </a:pPr>
            <a:r>
              <a:rPr lang="en-US" altLang="zh-TW" sz="2400" dirty="0"/>
              <a:t>For major concepts</a:t>
            </a:r>
          </a:p>
          <a:p>
            <a:pPr eaLnBrk="1" hangingPunct="1">
              <a:defRPr/>
            </a:pPr>
            <a:r>
              <a:rPr lang="en-US" altLang="zh-TW" sz="2800" dirty="0">
                <a:solidFill>
                  <a:schemeClr val="bg1">
                    <a:lumMod val="75000"/>
                  </a:schemeClr>
                </a:solidFill>
              </a:rPr>
              <a:t>In-class demos (if time permits)</a:t>
            </a:r>
          </a:p>
          <a:p>
            <a:pPr lvl="1" eaLnBrk="1" hangingPunct="1">
              <a:defRPr/>
            </a:pP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</a:rPr>
              <a:t>Examples for the Spark programming framework, and the major techniques: classification, clustering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日期版面配置區 3">
            <a:extLst>
              <a:ext uri="{FF2B5EF4-FFF2-40B4-BE49-F238E27FC236}">
                <a16:creationId xmlns:a16="http://schemas.microsoft.com/office/drawing/2014/main" id="{C7F39926-2C58-1750-6BD6-3086F0F871F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19459" name="頁尾版面配置區 4">
            <a:extLst>
              <a:ext uri="{FF2B5EF4-FFF2-40B4-BE49-F238E27FC236}">
                <a16:creationId xmlns:a16="http://schemas.microsoft.com/office/drawing/2014/main" id="{0AFFFF27-5F51-D408-C0CF-CF292CFC7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19460" name="投影片編號版面配置區 5">
            <a:extLst>
              <a:ext uri="{FF2B5EF4-FFF2-40B4-BE49-F238E27FC236}">
                <a16:creationId xmlns:a16="http://schemas.microsoft.com/office/drawing/2014/main" id="{B48BCB2D-AE44-DE0C-67EF-D47D11EDB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FB89F4E-CAFF-40F5-A259-FE7F49B97338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  <p:sp>
        <p:nvSpPr>
          <p:cNvPr id="19461" name="Rectangle 2">
            <a:extLst>
              <a:ext uri="{FF2B5EF4-FFF2-40B4-BE49-F238E27FC236}">
                <a16:creationId xmlns:a16="http://schemas.microsoft.com/office/drawing/2014/main" id="{0AA1BA75-F4BC-0717-F4F0-3EAFADF048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Grading Policy</a:t>
            </a:r>
          </a:p>
        </p:txBody>
      </p:sp>
      <p:sp>
        <p:nvSpPr>
          <p:cNvPr id="19462" name="Rectangle 3">
            <a:extLst>
              <a:ext uri="{FF2B5EF4-FFF2-40B4-BE49-F238E27FC236}">
                <a16:creationId xmlns:a16="http://schemas.microsoft.com/office/drawing/2014/main" id="{975FFEB0-5427-D853-9EC6-DC7D8846A7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altLang="zh-TW" dirty="0"/>
              <a:t>The total score will be a weighted average of your scores in both parts </a:t>
            </a:r>
          </a:p>
          <a:p>
            <a:pPr lvl="1" eaLnBrk="1" hangingPunct="1">
              <a:defRPr/>
            </a:pPr>
            <a:r>
              <a:rPr lang="en-US" altLang="zh-TW" dirty="0"/>
              <a:t>~30% for Part I</a:t>
            </a:r>
          </a:p>
          <a:p>
            <a:pPr lvl="1" eaLnBrk="1" hangingPunct="1">
              <a:defRPr/>
            </a:pPr>
            <a:r>
              <a:rPr lang="en-US" altLang="zh-TW" dirty="0"/>
              <a:t>~70% for Part II</a:t>
            </a:r>
          </a:p>
          <a:p>
            <a:pPr eaLnBrk="1" hangingPunct="1">
              <a:defRPr/>
            </a:pPr>
            <a:r>
              <a:rPr lang="en-US" altLang="zh-TW" dirty="0"/>
              <a:t>Score for the first part:</a:t>
            </a:r>
          </a:p>
          <a:p>
            <a:pPr lvl="1" eaLnBrk="1" hangingPunct="1">
              <a:defRPr/>
            </a:pPr>
            <a:r>
              <a:rPr lang="en-US" altLang="zh-TW" dirty="0"/>
              <a:t>Homework assignments: ~60% </a:t>
            </a:r>
          </a:p>
          <a:p>
            <a:pPr lvl="1" eaLnBrk="1" hangingPunct="1">
              <a:defRPr/>
            </a:pPr>
            <a:r>
              <a:rPr lang="en-US" altLang="zh-TW" dirty="0"/>
              <a:t>Mid-term exam: ~40% </a:t>
            </a:r>
          </a:p>
          <a:p>
            <a:pPr eaLnBrk="1" hangingPunct="1">
              <a:defRPr/>
            </a:pPr>
            <a:r>
              <a:rPr lang="en-US" altLang="zh-TW" dirty="0"/>
              <a:t>The final weights of score will be determined by the teachers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標題 1">
            <a:extLst>
              <a:ext uri="{FF2B5EF4-FFF2-40B4-BE49-F238E27FC236}">
                <a16:creationId xmlns:a16="http://schemas.microsoft.com/office/drawing/2014/main" id="{D4E73C54-A9D2-159D-F1BB-AAA7715718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About the Midterm Exam</a:t>
            </a:r>
            <a:endParaRPr lang="zh-TW" altLang="en-US"/>
          </a:p>
        </p:txBody>
      </p:sp>
      <p:sp>
        <p:nvSpPr>
          <p:cNvPr id="21507" name="內容版面配置區 2">
            <a:extLst>
              <a:ext uri="{FF2B5EF4-FFF2-40B4-BE49-F238E27FC236}">
                <a16:creationId xmlns:a16="http://schemas.microsoft.com/office/drawing/2014/main" id="{2FD52A66-0CCB-7C31-D169-E8A1D47C3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altLang="zh-TW" dirty="0"/>
              <a:t>Date: </a:t>
            </a:r>
            <a:r>
              <a:rPr lang="en-US" altLang="zh-TW" dirty="0">
                <a:solidFill>
                  <a:srgbClr val="FF0000"/>
                </a:solidFill>
              </a:rPr>
              <a:t>Nov. 3, 2026</a:t>
            </a:r>
            <a:endParaRPr lang="en-US" altLang="zh-TW" dirty="0"/>
          </a:p>
          <a:p>
            <a:pPr>
              <a:defRPr/>
            </a:pPr>
            <a:r>
              <a:rPr lang="en-US" altLang="zh-TW" dirty="0"/>
              <a:t>Time: 9:10am-12:00pm</a:t>
            </a:r>
          </a:p>
          <a:p>
            <a:pPr>
              <a:defRPr/>
            </a:pPr>
            <a:r>
              <a:rPr lang="en-US" altLang="zh-TW" dirty="0"/>
              <a:t>Location: R240, Technology Building</a:t>
            </a:r>
          </a:p>
          <a:p>
            <a:pPr>
              <a:defRPr/>
            </a:pPr>
            <a:r>
              <a:rPr lang="en-US" altLang="zh-TW" dirty="0"/>
              <a:t>Range: [</a:t>
            </a:r>
            <a:r>
              <a:rPr lang="en-US" altLang="zh-TW" b="1" dirty="0"/>
              <a:t>DM3] Ch. 1, 2, 3, 6, 8, 10 (TBD)</a:t>
            </a:r>
          </a:p>
          <a:p>
            <a:pPr lvl="1">
              <a:defRPr/>
            </a:pPr>
            <a:r>
              <a:rPr lang="en-US" altLang="zh-TW" dirty="0"/>
              <a:t>Data preprocessing, Frequent Pattern Mining, Classification, Clustering</a:t>
            </a:r>
          </a:p>
          <a:p>
            <a:pPr>
              <a:defRPr/>
            </a:pPr>
            <a:r>
              <a:rPr lang="en-US" altLang="zh-TW" dirty="0"/>
              <a:t>Question Types: Calculation, Short Answer, True-False, Multiple Choice</a:t>
            </a:r>
          </a:p>
          <a:p>
            <a:pPr>
              <a:defRPr/>
            </a:pPr>
            <a:r>
              <a:rPr lang="en-US" altLang="zh-TW" dirty="0"/>
              <a:t>It will be </a:t>
            </a:r>
            <a:r>
              <a:rPr lang="en-US" altLang="zh-TW" dirty="0">
                <a:solidFill>
                  <a:srgbClr val="FF0000"/>
                </a:solidFill>
              </a:rPr>
              <a:t>closed-book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1508" name="日期版面配置區 3">
            <a:extLst>
              <a:ext uri="{FF2B5EF4-FFF2-40B4-BE49-F238E27FC236}">
                <a16:creationId xmlns:a16="http://schemas.microsoft.com/office/drawing/2014/main" id="{36C6A959-E869-2681-CDF3-B52C3B0F068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21509" name="頁尾版面配置區 4">
            <a:extLst>
              <a:ext uri="{FF2B5EF4-FFF2-40B4-BE49-F238E27FC236}">
                <a16:creationId xmlns:a16="http://schemas.microsoft.com/office/drawing/2014/main" id="{08881EB4-E7A3-9533-04C0-8DD55D530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21510" name="投影片編號版面配置區 5">
            <a:extLst>
              <a:ext uri="{FF2B5EF4-FFF2-40B4-BE49-F238E27FC236}">
                <a16:creationId xmlns:a16="http://schemas.microsoft.com/office/drawing/2014/main" id="{0885A389-4283-7807-072C-1725342A6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309487-E85D-4674-9AE6-91FCB4BBAA40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日期版面配置區 3">
            <a:extLst>
              <a:ext uri="{FF2B5EF4-FFF2-40B4-BE49-F238E27FC236}">
                <a16:creationId xmlns:a16="http://schemas.microsoft.com/office/drawing/2014/main" id="{E59B2FB3-B66A-03E9-4F18-E10426FDCEB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22531" name="頁尾版面配置區 4">
            <a:extLst>
              <a:ext uri="{FF2B5EF4-FFF2-40B4-BE49-F238E27FC236}">
                <a16:creationId xmlns:a16="http://schemas.microsoft.com/office/drawing/2014/main" id="{EA1027C1-930A-1A93-1E7A-42A400A76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22532" name="投影片編號版面配置區 5">
            <a:extLst>
              <a:ext uri="{FF2B5EF4-FFF2-40B4-BE49-F238E27FC236}">
                <a16:creationId xmlns:a16="http://schemas.microsoft.com/office/drawing/2014/main" id="{7A849E22-C9BE-4EA0-FB06-3FCE54C62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54F3D4-E0EC-41D0-BB29-1C3EEC9C42FC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  <p:sp>
        <p:nvSpPr>
          <p:cNvPr id="22533" name="Rectangle 2">
            <a:extLst>
              <a:ext uri="{FF2B5EF4-FFF2-40B4-BE49-F238E27FC236}">
                <a16:creationId xmlns:a16="http://schemas.microsoft.com/office/drawing/2014/main" id="{66668F32-54D3-B3A8-E497-2C4DBA9507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Homework Submission</a:t>
            </a:r>
          </a:p>
        </p:txBody>
      </p:sp>
      <p:sp>
        <p:nvSpPr>
          <p:cNvPr id="22534" name="Rectangle 3">
            <a:extLst>
              <a:ext uri="{FF2B5EF4-FFF2-40B4-BE49-F238E27FC236}">
                <a16:creationId xmlns:a16="http://schemas.microsoft.com/office/drawing/2014/main" id="{6B5617ED-29CF-FFCD-75FA-139C2C3F24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Written exercises are to be submitted in class</a:t>
            </a:r>
          </a:p>
          <a:p>
            <a:pPr eaLnBrk="1" hangingPunct="1"/>
            <a:r>
              <a:rPr lang="en-US" altLang="zh-TW"/>
              <a:t>Results of data analysis tasks in labs such as programs and outputs in electronic files must be submitted to iSchool+</a:t>
            </a:r>
          </a:p>
          <a:p>
            <a:pPr eaLnBrk="1" hangingPunct="1"/>
            <a:r>
              <a:rPr lang="en-US" altLang="zh-TW"/>
              <a:t>Your score will be deducted when there’s delay in homework submission</a:t>
            </a:r>
          </a:p>
          <a:p>
            <a:pPr lvl="1" eaLnBrk="1" hangingPunct="1"/>
            <a:r>
              <a:rPr lang="en-US" altLang="zh-TW">
                <a:solidFill>
                  <a:srgbClr val="0000FF"/>
                </a:solidFill>
              </a:rPr>
              <a:t>The longer the delay, the higher the deduction</a:t>
            </a:r>
          </a:p>
          <a:p>
            <a:pPr lvl="2" eaLnBrk="1" hangingPunct="1"/>
            <a:endParaRPr lang="en-US" altLang="zh-TW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日期版面配置區 3">
            <a:extLst>
              <a:ext uri="{FF2B5EF4-FFF2-40B4-BE49-F238E27FC236}">
                <a16:creationId xmlns:a16="http://schemas.microsoft.com/office/drawing/2014/main" id="{D77CEEEE-1F91-8FC5-577B-625C0C4DAE1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24579" name="頁尾版面配置區 4">
            <a:extLst>
              <a:ext uri="{FF2B5EF4-FFF2-40B4-BE49-F238E27FC236}">
                <a16:creationId xmlns:a16="http://schemas.microsoft.com/office/drawing/2014/main" id="{97F47291-01E3-7D41-5623-69A28DD9C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24580" name="投影片編號版面配置區 5">
            <a:extLst>
              <a:ext uri="{FF2B5EF4-FFF2-40B4-BE49-F238E27FC236}">
                <a16:creationId xmlns:a16="http://schemas.microsoft.com/office/drawing/2014/main" id="{AC155761-E956-153B-4150-6B0AED9FE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CFB6572-5C7B-4B3A-BA67-5269AD3DE3FA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  <p:sp>
        <p:nvSpPr>
          <p:cNvPr id="24581" name="Rectangle 2">
            <a:extLst>
              <a:ext uri="{FF2B5EF4-FFF2-40B4-BE49-F238E27FC236}">
                <a16:creationId xmlns:a16="http://schemas.microsoft.com/office/drawing/2014/main" id="{1DE36CBD-A9A8-5AC0-6B26-6A7792A183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What This Course is about</a:t>
            </a:r>
          </a:p>
        </p:txBody>
      </p:sp>
      <p:sp>
        <p:nvSpPr>
          <p:cNvPr id="25606" name="Rectangle 3">
            <a:extLst>
              <a:ext uri="{FF2B5EF4-FFF2-40B4-BE49-F238E27FC236}">
                <a16:creationId xmlns:a16="http://schemas.microsoft.com/office/drawing/2014/main" id="{9AF1D873-4E35-8A81-390B-A0AF6F6085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TW" sz="2800" dirty="0"/>
              <a:t>This course can help you</a:t>
            </a:r>
          </a:p>
          <a:p>
            <a:pPr lvl="1" eaLnBrk="1" hangingPunct="1">
              <a:defRPr/>
            </a:pPr>
            <a:r>
              <a:rPr lang="en-US" altLang="zh-TW" sz="2400" dirty="0"/>
              <a:t>Learn the general idea of big data</a:t>
            </a:r>
          </a:p>
          <a:p>
            <a:pPr lvl="1" eaLnBrk="1" hangingPunct="1">
              <a:defRPr/>
            </a:pPr>
            <a:r>
              <a:rPr lang="en-US" altLang="zh-TW" sz="2400" dirty="0"/>
              <a:t>Understand the basic concepts of data mining</a:t>
            </a:r>
          </a:p>
          <a:p>
            <a:pPr lvl="1" eaLnBrk="1" hangingPunct="1">
              <a:defRPr/>
            </a:pPr>
            <a:r>
              <a:rPr lang="en-US" altLang="zh-TW" sz="2400" dirty="0"/>
              <a:t>Know what distributed analytics platforms can help</a:t>
            </a:r>
          </a:p>
          <a:p>
            <a:pPr eaLnBrk="1" hangingPunct="1">
              <a:defRPr/>
            </a:pPr>
            <a:r>
              <a:rPr lang="en-US" altLang="zh-TW" sz="2800" dirty="0"/>
              <a:t>And learn technical and practical skills in:</a:t>
            </a:r>
          </a:p>
          <a:p>
            <a:pPr lvl="1" eaLnBrk="1" hangingPunct="1">
              <a:defRPr/>
            </a:pPr>
            <a:r>
              <a:rPr lang="en-US" altLang="zh-TW" sz="2400" dirty="0"/>
              <a:t>Data mining methods</a:t>
            </a:r>
          </a:p>
          <a:p>
            <a:pPr lvl="1" eaLnBrk="1" hangingPunct="1">
              <a:defRPr/>
            </a:pPr>
            <a:r>
              <a:rPr lang="en-US" altLang="zh-TW" sz="2400" dirty="0"/>
              <a:t>Data analysis using public datasets</a:t>
            </a:r>
          </a:p>
          <a:p>
            <a:pPr lvl="1" eaLnBrk="1" hangingPunct="1">
              <a:defRPr/>
            </a:pP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</a:rPr>
              <a:t>(Environment setup of distributed platforms, if time permits)</a:t>
            </a:r>
          </a:p>
          <a:p>
            <a:pPr lvl="2" eaLnBrk="1" hangingPunct="1">
              <a:defRPr/>
            </a:pPr>
            <a:endParaRPr lang="en-US" altLang="zh-TW" sz="1600" dirty="0"/>
          </a:p>
          <a:p>
            <a:pPr lvl="1" eaLnBrk="1" hangingPunct="1">
              <a:defRPr/>
            </a:pPr>
            <a:endParaRPr lang="en-US" altLang="zh-TW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標題 1">
            <a:extLst>
              <a:ext uri="{FF2B5EF4-FFF2-40B4-BE49-F238E27FC236}">
                <a16:creationId xmlns:a16="http://schemas.microsoft.com/office/drawing/2014/main" id="{5F5752B1-3AF8-DE77-49CC-95173492C2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Big Data: Some Examples</a:t>
            </a:r>
            <a:endParaRPr lang="zh-TW" altLang="en-US"/>
          </a:p>
        </p:txBody>
      </p:sp>
      <p:sp>
        <p:nvSpPr>
          <p:cNvPr id="23555" name="內容版面配置區 2">
            <a:extLst>
              <a:ext uri="{FF2B5EF4-FFF2-40B4-BE49-F238E27FC236}">
                <a16:creationId xmlns:a16="http://schemas.microsoft.com/office/drawing/2014/main" id="{13007696-3D16-A967-A595-7977258E7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altLang="zh-TW" dirty="0"/>
              <a:t>Topic detection and tracking in news</a:t>
            </a:r>
          </a:p>
          <a:p>
            <a:pPr>
              <a:defRPr/>
            </a:pPr>
            <a:r>
              <a:rPr lang="en-US" altLang="zh-TW" dirty="0"/>
              <a:t>Social network analysis</a:t>
            </a:r>
          </a:p>
          <a:p>
            <a:pPr>
              <a:defRPr/>
            </a:pPr>
            <a:r>
              <a:rPr lang="en-US" altLang="zh-TW" dirty="0"/>
              <a:t>PageRank: Web page importance ranking</a:t>
            </a:r>
          </a:p>
          <a:p>
            <a:pPr>
              <a:defRPr/>
            </a:pPr>
            <a:r>
              <a:rPr lang="en-US" altLang="zh-TW" dirty="0"/>
              <a:t>Trend analysis</a:t>
            </a:r>
            <a:r>
              <a:rPr lang="zh-TW" altLang="en-US" dirty="0"/>
              <a:t> </a:t>
            </a:r>
            <a:r>
              <a:rPr lang="en-US" altLang="zh-TW" dirty="0"/>
              <a:t>of financial markets</a:t>
            </a:r>
          </a:p>
          <a:p>
            <a:pPr>
              <a:defRPr/>
            </a:pPr>
            <a:r>
              <a:rPr lang="en-US" altLang="zh-TW" dirty="0"/>
              <a:t>Predictive analytics for smart factories</a:t>
            </a:r>
          </a:p>
          <a:p>
            <a:pPr>
              <a:defRPr/>
            </a:pPr>
            <a:r>
              <a:rPr lang="en-US" altLang="zh-TW" dirty="0"/>
              <a:t>Many others: healthcare, natural resources, education, public sector, insurance, transportation, finance and crime detection, …</a:t>
            </a:r>
          </a:p>
          <a:p>
            <a:pPr>
              <a:defRPr/>
            </a:pPr>
            <a:endParaRPr lang="zh-TW" altLang="en-US" dirty="0"/>
          </a:p>
        </p:txBody>
      </p:sp>
      <p:sp>
        <p:nvSpPr>
          <p:cNvPr id="26628" name="日期版面配置區 3">
            <a:extLst>
              <a:ext uri="{FF2B5EF4-FFF2-40B4-BE49-F238E27FC236}">
                <a16:creationId xmlns:a16="http://schemas.microsoft.com/office/drawing/2014/main" id="{A4497EE2-28D4-5FDD-F2FA-8EF2FFD13ED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26629" name="頁尾版面配置區 4">
            <a:extLst>
              <a:ext uri="{FF2B5EF4-FFF2-40B4-BE49-F238E27FC236}">
                <a16:creationId xmlns:a16="http://schemas.microsoft.com/office/drawing/2014/main" id="{9DA818F4-8834-620E-95B1-890EC7672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26630" name="投影片編號版面配置區 5">
            <a:extLst>
              <a:ext uri="{FF2B5EF4-FFF2-40B4-BE49-F238E27FC236}">
                <a16:creationId xmlns:a16="http://schemas.microsoft.com/office/drawing/2014/main" id="{5173FD24-46C4-930A-4EF2-964B827F9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36003FF-9783-4473-8882-BC3DE49B6619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標題 1">
            <a:extLst>
              <a:ext uri="{FF2B5EF4-FFF2-40B4-BE49-F238E27FC236}">
                <a16:creationId xmlns:a16="http://schemas.microsoft.com/office/drawing/2014/main" id="{50EF382E-22B5-806F-36E5-71B42FF6DB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What is Big Data?</a:t>
            </a:r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9234A73-CEE1-A711-6F6A-128CB94E3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Big data is a term for data sets that are so large or complex that traditional data processing application </a:t>
            </a:r>
            <a:r>
              <a:rPr lang="en-US" altLang="zh-TW" dirty="0" err="1"/>
              <a:t>softwares</a:t>
            </a:r>
            <a:r>
              <a:rPr lang="en-US" altLang="zh-TW" dirty="0"/>
              <a:t> are inadequate to deal with them</a:t>
            </a:r>
          </a:p>
          <a:p>
            <a:pPr>
              <a:defRPr/>
            </a:pPr>
            <a:r>
              <a:rPr lang="en-US" altLang="zh-TW" dirty="0"/>
              <a:t>Challenges include capture, storage, analysis, data curation, search, sharing, transfer, visualization, querying, updating and information privacy </a:t>
            </a:r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[source: Wikipedia]</a:t>
            </a:r>
            <a:endParaRPr lang="zh-TW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7652" name="日期版面配置區 3">
            <a:extLst>
              <a:ext uri="{FF2B5EF4-FFF2-40B4-BE49-F238E27FC236}">
                <a16:creationId xmlns:a16="http://schemas.microsoft.com/office/drawing/2014/main" id="{ABA95A09-1A9B-B11B-C62B-D8444E87DCF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27653" name="頁尾版面配置區 4">
            <a:extLst>
              <a:ext uri="{FF2B5EF4-FFF2-40B4-BE49-F238E27FC236}">
                <a16:creationId xmlns:a16="http://schemas.microsoft.com/office/drawing/2014/main" id="{DC894220-8845-C705-F29A-3CD221A0A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27654" name="投影片編號版面配置區 5">
            <a:extLst>
              <a:ext uri="{FF2B5EF4-FFF2-40B4-BE49-F238E27FC236}">
                <a16:creationId xmlns:a16="http://schemas.microsoft.com/office/drawing/2014/main" id="{3C59C4B1-38A3-9EEF-1B19-C2E794BD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EB6650-3357-4F29-A194-312427F71BCA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標題 1">
            <a:extLst>
              <a:ext uri="{FF2B5EF4-FFF2-40B4-BE49-F238E27FC236}">
                <a16:creationId xmlns:a16="http://schemas.microsoft.com/office/drawing/2014/main" id="{11593834-03F8-1FF8-06BA-87D19DD3DE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The Four V’s of Big Data</a:t>
            </a:r>
            <a:endParaRPr lang="zh-TW" altLang="en-US"/>
          </a:p>
        </p:txBody>
      </p:sp>
      <p:pic>
        <p:nvPicPr>
          <p:cNvPr id="28675" name="內容版面配置區 6">
            <a:extLst>
              <a:ext uri="{FF2B5EF4-FFF2-40B4-BE49-F238E27FC236}">
                <a16:creationId xmlns:a16="http://schemas.microsoft.com/office/drawing/2014/main" id="{3B4EF906-9371-E9FA-A65A-76FF99084E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9000" y="1600200"/>
            <a:ext cx="7366000" cy="4525963"/>
          </a:xfrm>
        </p:spPr>
      </p:pic>
      <p:sp>
        <p:nvSpPr>
          <p:cNvPr id="28676" name="日期版面配置區 3">
            <a:extLst>
              <a:ext uri="{FF2B5EF4-FFF2-40B4-BE49-F238E27FC236}">
                <a16:creationId xmlns:a16="http://schemas.microsoft.com/office/drawing/2014/main" id="{B2078AA1-0DF0-DB58-FEA0-A1E729BF2D7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28677" name="頁尾版面配置區 4">
            <a:extLst>
              <a:ext uri="{FF2B5EF4-FFF2-40B4-BE49-F238E27FC236}">
                <a16:creationId xmlns:a16="http://schemas.microsoft.com/office/drawing/2014/main" id="{E5B19A43-30E4-221C-581F-5C38BB75B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28678" name="投影片編號版面配置區 5">
            <a:extLst>
              <a:ext uri="{FF2B5EF4-FFF2-40B4-BE49-F238E27FC236}">
                <a16:creationId xmlns:a16="http://schemas.microsoft.com/office/drawing/2014/main" id="{7CDEFCBB-33E0-4D07-E08A-7ED28DF20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E6E456A-BA1C-4CE5-AB18-58C0A59F8B13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DEB682E1-E021-23FD-5CFA-C88B7012D67C}"/>
              </a:ext>
            </a:extLst>
          </p:cNvPr>
          <p:cNvSpPr txBox="1"/>
          <p:nvPr/>
        </p:nvSpPr>
        <p:spPr>
          <a:xfrm>
            <a:off x="2133600" y="6019800"/>
            <a:ext cx="51054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[source: IBM]</a:t>
            </a:r>
            <a:endParaRPr lang="zh-TW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標題 1">
            <a:extLst>
              <a:ext uri="{FF2B5EF4-FFF2-40B4-BE49-F238E27FC236}">
                <a16:creationId xmlns:a16="http://schemas.microsoft.com/office/drawing/2014/main" id="{2783F466-D6EA-ABF2-1634-4E953CEA44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Data analysis vs. Data analytics</a:t>
            </a:r>
            <a:endParaRPr lang="zh-TW" altLang="en-US"/>
          </a:p>
        </p:txBody>
      </p:sp>
      <p:sp>
        <p:nvSpPr>
          <p:cNvPr id="31747" name="內容版面配置區 2">
            <a:extLst>
              <a:ext uri="{FF2B5EF4-FFF2-40B4-BE49-F238E27FC236}">
                <a16:creationId xmlns:a16="http://schemas.microsoft.com/office/drawing/2014/main" id="{8F112D5D-B50A-65C7-ED34-2B0A0EC27E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altLang="zh-TW" dirty="0"/>
              <a:t>“</a:t>
            </a:r>
            <a:r>
              <a:rPr lang="en-US" altLang="zh-TW" i="1" dirty="0"/>
              <a:t>Analysis</a:t>
            </a:r>
            <a:r>
              <a:rPr lang="en-US" altLang="zh-TW" dirty="0"/>
              <a:t> is the separation of a whole into its component parts, and </a:t>
            </a:r>
            <a:r>
              <a:rPr lang="en-US" altLang="zh-TW" i="1" dirty="0"/>
              <a:t>analytics</a:t>
            </a:r>
            <a:r>
              <a:rPr lang="en-US" altLang="zh-TW" dirty="0"/>
              <a:t> is the </a:t>
            </a:r>
            <a:r>
              <a:rPr lang="en-US" altLang="zh-TW" dirty="0">
                <a:solidFill>
                  <a:srgbClr val="0000FF"/>
                </a:solidFill>
              </a:rPr>
              <a:t>method</a:t>
            </a:r>
            <a:r>
              <a:rPr lang="en-US" altLang="zh-TW" dirty="0"/>
              <a:t> of logical analysis.” </a:t>
            </a:r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[source: Merriam-Webster dictionary]</a:t>
            </a:r>
          </a:p>
          <a:p>
            <a:pPr>
              <a:defRPr/>
            </a:pPr>
            <a:r>
              <a:rPr lang="en-US" altLang="zh-TW" dirty="0"/>
              <a:t>“</a:t>
            </a:r>
            <a:r>
              <a:rPr lang="en-US" altLang="zh-TW" i="1" dirty="0"/>
              <a:t>Analysis</a:t>
            </a:r>
            <a:r>
              <a:rPr lang="en-US" altLang="zh-TW" dirty="0"/>
              <a:t> is really a heuristic </a:t>
            </a:r>
            <a:r>
              <a:rPr lang="en-US" altLang="zh-TW" dirty="0">
                <a:solidFill>
                  <a:srgbClr val="0000FF"/>
                </a:solidFill>
              </a:rPr>
              <a:t>activity</a:t>
            </a:r>
            <a:r>
              <a:rPr lang="en-US" altLang="zh-TW" dirty="0"/>
              <a:t>, where scanning through all the data the analyst gains some insight. “ </a:t>
            </a:r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[source: Quora.com]</a:t>
            </a:r>
          </a:p>
          <a:p>
            <a:pPr>
              <a:defRPr/>
            </a:pPr>
            <a:r>
              <a:rPr lang="en-US" altLang="zh-TW" dirty="0"/>
              <a:t>“</a:t>
            </a:r>
            <a:r>
              <a:rPr lang="en-US" altLang="zh-TW" i="1" dirty="0"/>
              <a:t>Analytics</a:t>
            </a:r>
            <a:r>
              <a:rPr lang="en-US" altLang="zh-TW" dirty="0"/>
              <a:t> is about applying a mechanical or algorithmic process to derive the insights for example running through various data sets looking for meaningful correlations between them. ” </a:t>
            </a:r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[source: Quora.com]</a:t>
            </a:r>
          </a:p>
          <a:p>
            <a:pPr>
              <a:defRPr/>
            </a:pPr>
            <a:endParaRPr lang="en-US" altLang="zh-TW" dirty="0"/>
          </a:p>
          <a:p>
            <a:pPr>
              <a:defRPr/>
            </a:pPr>
            <a:endParaRPr lang="zh-TW" altLang="en-US" dirty="0"/>
          </a:p>
        </p:txBody>
      </p:sp>
      <p:sp>
        <p:nvSpPr>
          <p:cNvPr id="29700" name="日期版面配置區 3">
            <a:extLst>
              <a:ext uri="{FF2B5EF4-FFF2-40B4-BE49-F238E27FC236}">
                <a16:creationId xmlns:a16="http://schemas.microsoft.com/office/drawing/2014/main" id="{370AE783-D1AC-E7AB-780F-0A8BE3D0494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29701" name="頁尾版面配置區 4">
            <a:extLst>
              <a:ext uri="{FF2B5EF4-FFF2-40B4-BE49-F238E27FC236}">
                <a16:creationId xmlns:a16="http://schemas.microsoft.com/office/drawing/2014/main" id="{E5F11C94-8BD3-D8E5-AFBB-5F7B57264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29702" name="投影片編號版面配置區 5">
            <a:extLst>
              <a:ext uri="{FF2B5EF4-FFF2-40B4-BE49-F238E27FC236}">
                <a16:creationId xmlns:a16="http://schemas.microsoft.com/office/drawing/2014/main" id="{4584C336-82FE-A6F7-DE9E-54406AE25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E08201-C073-4289-BCA6-024A575C13C7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標題 1">
            <a:extLst>
              <a:ext uri="{FF2B5EF4-FFF2-40B4-BE49-F238E27FC236}">
                <a16:creationId xmlns:a16="http://schemas.microsoft.com/office/drawing/2014/main" id="{CCFD83CB-4BF8-88D6-8CE6-938E69A54D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The Major Focus in Big Data Analytics</a:t>
            </a:r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C91343E-9E35-9923-F7A8-AB41F3976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altLang="zh-TW" dirty="0"/>
              <a:t>The management of complete data lifecycle</a:t>
            </a:r>
          </a:p>
          <a:p>
            <a:pPr lvl="1">
              <a:defRPr/>
            </a:pPr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Collecting</a:t>
            </a:r>
          </a:p>
          <a:p>
            <a:pPr lvl="1">
              <a:defRPr/>
            </a:pPr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Cleansing </a:t>
            </a:r>
          </a:p>
          <a:p>
            <a:pPr lvl="1">
              <a:defRPr/>
            </a:pPr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Organizing </a:t>
            </a:r>
          </a:p>
          <a:p>
            <a:pPr lvl="1">
              <a:defRPr/>
            </a:pPr>
            <a:r>
              <a:rPr lang="en-US" altLang="zh-TW" dirty="0">
                <a:solidFill>
                  <a:srgbClr val="0000FF"/>
                </a:solidFill>
              </a:rPr>
              <a:t>Storing</a:t>
            </a:r>
            <a:r>
              <a:rPr lang="en-US" altLang="zh-TW" dirty="0"/>
              <a:t> </a:t>
            </a:r>
          </a:p>
          <a:p>
            <a:pPr lvl="1">
              <a:defRPr/>
            </a:pPr>
            <a:r>
              <a:rPr lang="en-US" altLang="zh-TW" dirty="0">
                <a:solidFill>
                  <a:srgbClr val="FF0000"/>
                </a:solidFill>
              </a:rPr>
              <a:t>Analyzing </a:t>
            </a:r>
          </a:p>
          <a:p>
            <a:pPr lvl="1">
              <a:defRPr/>
            </a:pPr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Visualization</a:t>
            </a:r>
          </a:p>
          <a:p>
            <a:pPr lvl="1">
              <a:defRPr/>
            </a:pPr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Governing </a:t>
            </a:r>
          </a:p>
          <a:p>
            <a:pPr>
              <a:defRPr/>
            </a:pPr>
            <a:endParaRPr lang="zh-TW" altLang="en-US" dirty="0"/>
          </a:p>
        </p:txBody>
      </p:sp>
      <p:sp>
        <p:nvSpPr>
          <p:cNvPr id="30724" name="日期版面配置區 3">
            <a:extLst>
              <a:ext uri="{FF2B5EF4-FFF2-40B4-BE49-F238E27FC236}">
                <a16:creationId xmlns:a16="http://schemas.microsoft.com/office/drawing/2014/main" id="{5859F1B8-9D45-3D62-56F5-2632076BE49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30725" name="頁尾版面配置區 4">
            <a:extLst>
              <a:ext uri="{FF2B5EF4-FFF2-40B4-BE49-F238E27FC236}">
                <a16:creationId xmlns:a16="http://schemas.microsoft.com/office/drawing/2014/main" id="{1E083D2B-53CF-E08E-A888-9BAE93706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30726" name="投影片編號版面配置區 5">
            <a:extLst>
              <a:ext uri="{FF2B5EF4-FFF2-40B4-BE49-F238E27FC236}">
                <a16:creationId xmlns:a16="http://schemas.microsoft.com/office/drawing/2014/main" id="{556ABE78-507B-56CE-8C1C-329193AB6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A955C8-B8AC-4FC9-8113-B1F8F9EB8915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日期版面配置區 3">
            <a:extLst>
              <a:ext uri="{FF2B5EF4-FFF2-40B4-BE49-F238E27FC236}">
                <a16:creationId xmlns:a16="http://schemas.microsoft.com/office/drawing/2014/main" id="{5E62D364-CA44-2DD7-E6ED-80864071F0B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31747" name="頁尾版面配置區 4">
            <a:extLst>
              <a:ext uri="{FF2B5EF4-FFF2-40B4-BE49-F238E27FC236}">
                <a16:creationId xmlns:a16="http://schemas.microsoft.com/office/drawing/2014/main" id="{98D5D2D3-9948-541C-5A2F-C3C4E9DB9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31748" name="投影片編號版面配置區 5">
            <a:extLst>
              <a:ext uri="{FF2B5EF4-FFF2-40B4-BE49-F238E27FC236}">
                <a16:creationId xmlns:a16="http://schemas.microsoft.com/office/drawing/2014/main" id="{0BA64427-63E7-E6EA-11F3-81F702EDE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7FD0F4-8B03-4184-B48B-A439951D46F1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  <p:sp>
        <p:nvSpPr>
          <p:cNvPr id="31749" name="Rectangle 2">
            <a:extLst>
              <a:ext uri="{FF2B5EF4-FFF2-40B4-BE49-F238E27FC236}">
                <a16:creationId xmlns:a16="http://schemas.microsoft.com/office/drawing/2014/main" id="{FDA07E21-86CE-E67F-0E70-9118AA41D6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The Goal of the Course</a:t>
            </a:r>
          </a:p>
        </p:txBody>
      </p:sp>
      <p:sp>
        <p:nvSpPr>
          <p:cNvPr id="31750" name="Rectangle 3">
            <a:extLst>
              <a:ext uri="{FF2B5EF4-FFF2-40B4-BE49-F238E27FC236}">
                <a16:creationId xmlns:a16="http://schemas.microsoft.com/office/drawing/2014/main" id="{E771AC21-0ED0-4BBA-BBD9-08E72DDBC3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Big Data Analytics is to analyze huge amount of diverse data with effective algorithms in an efficient way</a:t>
            </a:r>
          </a:p>
          <a:p>
            <a:pPr lvl="1" eaLnBrk="1" hangingPunct="1"/>
            <a:r>
              <a:rPr lang="en-US" altLang="zh-TW"/>
              <a:t>Data preprocessing</a:t>
            </a:r>
          </a:p>
          <a:p>
            <a:pPr lvl="1" eaLnBrk="1" hangingPunct="1"/>
            <a:r>
              <a:rPr lang="en-US" altLang="zh-TW"/>
              <a:t>Data mining</a:t>
            </a:r>
          </a:p>
          <a:p>
            <a:pPr lvl="1" eaLnBrk="1" hangingPunct="1"/>
            <a:r>
              <a:rPr lang="en-US" altLang="zh-TW"/>
              <a:t>Parallel programming in distributed platforms</a:t>
            </a:r>
          </a:p>
          <a:p>
            <a:pPr lvl="1" eaLnBrk="1" hangingPunct="1"/>
            <a:endParaRPr lang="en-US" altLang="zh-TW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標題 1">
            <a:extLst>
              <a:ext uri="{FF2B5EF4-FFF2-40B4-BE49-F238E27FC236}">
                <a16:creationId xmlns:a16="http://schemas.microsoft.com/office/drawing/2014/main" id="{DCCE0011-147A-81C4-4FDB-27DAFF9C1E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Topics to be Covered</a:t>
            </a:r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B20C564-6523-FBD2-EF8A-6C7B986B72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altLang="zh-TW" dirty="0"/>
              <a:t>Introduction</a:t>
            </a:r>
          </a:p>
          <a:p>
            <a:pPr>
              <a:defRPr/>
            </a:pPr>
            <a:r>
              <a:rPr lang="en-US" altLang="zh-TW" dirty="0">
                <a:solidFill>
                  <a:srgbClr val="FF0000"/>
                </a:solidFill>
              </a:rPr>
              <a:t>Data mining</a:t>
            </a:r>
            <a:r>
              <a:rPr lang="en-US" altLang="zh-TW" dirty="0"/>
              <a:t> concepts</a:t>
            </a:r>
          </a:p>
          <a:p>
            <a:pPr lvl="1">
              <a:defRPr/>
            </a:pPr>
            <a:r>
              <a:rPr lang="en-US" altLang="zh-TW" dirty="0"/>
              <a:t>Data preprocessing</a:t>
            </a:r>
          </a:p>
          <a:p>
            <a:pPr lvl="1">
              <a:defRPr/>
            </a:pPr>
            <a:r>
              <a:rPr lang="en-US" altLang="zh-TW" dirty="0"/>
              <a:t>Frequent pattern mining</a:t>
            </a:r>
          </a:p>
          <a:p>
            <a:pPr lvl="1">
              <a:defRPr/>
            </a:pPr>
            <a:r>
              <a:rPr lang="en-US" altLang="zh-TW" dirty="0"/>
              <a:t>Data classification</a:t>
            </a:r>
          </a:p>
          <a:p>
            <a:pPr lvl="1">
              <a:defRPr/>
            </a:pPr>
            <a:r>
              <a:rPr lang="en-US" altLang="zh-TW" dirty="0"/>
              <a:t>Data clustering </a:t>
            </a:r>
          </a:p>
          <a:p>
            <a:pPr>
              <a:defRPr/>
            </a:pPr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Distributed processing (if time permits)</a:t>
            </a:r>
          </a:p>
          <a:p>
            <a:pPr lvl="1">
              <a:defRPr/>
            </a:pPr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Introducing distributed platforms: Hadoop, Spark</a:t>
            </a:r>
          </a:p>
          <a:p>
            <a:pPr lvl="1">
              <a:defRPr/>
            </a:pPr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Programming paradigms: </a:t>
            </a:r>
            <a:r>
              <a:rPr lang="en-US" altLang="zh-TW" dirty="0" err="1">
                <a:solidFill>
                  <a:schemeClr val="bg1">
                    <a:lumMod val="75000"/>
                  </a:schemeClr>
                </a:solidFill>
              </a:rPr>
              <a:t>MapReduce</a:t>
            </a:r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altLang="zh-TW" dirty="0" err="1">
                <a:solidFill>
                  <a:schemeClr val="bg1">
                    <a:lumMod val="75000"/>
                  </a:schemeClr>
                </a:solidFill>
              </a:rPr>
              <a:t>TensorFlow</a:t>
            </a:r>
            <a:r>
              <a:rPr lang="en-US" altLang="zh-TW" dirty="0">
                <a:solidFill>
                  <a:schemeClr val="bg1">
                    <a:lumMod val="75000"/>
                  </a:schemeClr>
                </a:solidFill>
              </a:rPr>
              <a:t>, …</a:t>
            </a:r>
          </a:p>
          <a:p>
            <a:pPr>
              <a:defRPr/>
            </a:pPr>
            <a:endParaRPr lang="zh-TW" altLang="en-US" dirty="0"/>
          </a:p>
        </p:txBody>
      </p:sp>
      <p:sp>
        <p:nvSpPr>
          <p:cNvPr id="33796" name="日期版面配置區 3">
            <a:extLst>
              <a:ext uri="{FF2B5EF4-FFF2-40B4-BE49-F238E27FC236}">
                <a16:creationId xmlns:a16="http://schemas.microsoft.com/office/drawing/2014/main" id="{219F03D8-8573-CB2B-86FD-AEE0B8AD3FA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33797" name="頁尾版面配置區 4">
            <a:extLst>
              <a:ext uri="{FF2B5EF4-FFF2-40B4-BE49-F238E27FC236}">
                <a16:creationId xmlns:a16="http://schemas.microsoft.com/office/drawing/2014/main" id="{D3A69446-8849-B072-EC31-CEC04CA41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33798" name="投影片編號版面配置區 5">
            <a:extLst>
              <a:ext uri="{FF2B5EF4-FFF2-40B4-BE49-F238E27FC236}">
                <a16:creationId xmlns:a16="http://schemas.microsoft.com/office/drawing/2014/main" id="{87C88E61-9325-27D9-83B6-6E92DDDED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BBD551C-5F43-4589-9708-BF324D0AD40C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日期版面配置區 3">
            <a:extLst>
              <a:ext uri="{FF2B5EF4-FFF2-40B4-BE49-F238E27FC236}">
                <a16:creationId xmlns:a16="http://schemas.microsoft.com/office/drawing/2014/main" id="{4587772D-E1A1-0B0C-C795-623D1F11E16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34819" name="頁尾版面配置區 4">
            <a:extLst>
              <a:ext uri="{FF2B5EF4-FFF2-40B4-BE49-F238E27FC236}">
                <a16:creationId xmlns:a16="http://schemas.microsoft.com/office/drawing/2014/main" id="{113981BA-CF82-28EF-3412-359122791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34820" name="投影片編號版面配置區 5">
            <a:extLst>
              <a:ext uri="{FF2B5EF4-FFF2-40B4-BE49-F238E27FC236}">
                <a16:creationId xmlns:a16="http://schemas.microsoft.com/office/drawing/2014/main" id="{4D20D364-C4BA-2CF5-C1EC-96575104F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098DD1D-4CBD-4391-80EA-C24EC7340CE7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  <p:sp>
        <p:nvSpPr>
          <p:cNvPr id="34821" name="Rectangle 2">
            <a:extLst>
              <a:ext uri="{FF2B5EF4-FFF2-40B4-BE49-F238E27FC236}">
                <a16:creationId xmlns:a16="http://schemas.microsoft.com/office/drawing/2014/main" id="{AF02E51A-1DBD-224D-207D-2780F4418C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Tentative Schedule</a:t>
            </a:r>
          </a:p>
        </p:txBody>
      </p:sp>
      <p:sp>
        <p:nvSpPr>
          <p:cNvPr id="41990" name="Rectangle 3">
            <a:extLst>
              <a:ext uri="{FF2B5EF4-FFF2-40B4-BE49-F238E27FC236}">
                <a16:creationId xmlns:a16="http://schemas.microsoft.com/office/drawing/2014/main" id="{31625A17-6005-9BDB-7561-872BCB0B9A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altLang="zh-TW" sz="2800" dirty="0"/>
              <a:t>Before midterm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zh-TW" sz="2400" dirty="0"/>
              <a:t>Introduction to big data &amp; data preprocessing (1 </a:t>
            </a:r>
            <a:r>
              <a:rPr lang="en-US" altLang="zh-TW" sz="2400" dirty="0" err="1"/>
              <a:t>wk</a:t>
            </a:r>
            <a:r>
              <a:rPr lang="en-US" altLang="zh-TW" sz="2400" dirty="0"/>
              <a:t>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zh-TW" sz="2400" dirty="0"/>
              <a:t>Frequent pattern mining (1 </a:t>
            </a:r>
            <a:r>
              <a:rPr lang="en-US" altLang="zh-TW" sz="2400" dirty="0" err="1"/>
              <a:t>wk</a:t>
            </a:r>
            <a:r>
              <a:rPr lang="en-US" altLang="zh-TW" sz="2400" dirty="0"/>
              <a:t>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zh-TW" sz="2400" dirty="0"/>
              <a:t>Data classification (2 </a:t>
            </a:r>
            <a:r>
              <a:rPr lang="en-US" altLang="zh-TW" sz="2400" dirty="0" err="1"/>
              <a:t>wks</a:t>
            </a:r>
            <a:r>
              <a:rPr lang="en-US" altLang="zh-TW" sz="2400" dirty="0"/>
              <a:t>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zh-TW" sz="2400" dirty="0"/>
              <a:t>Data clustering (1 </a:t>
            </a:r>
            <a:r>
              <a:rPr lang="en-US" altLang="zh-TW" sz="2400" dirty="0" err="1"/>
              <a:t>wk</a:t>
            </a:r>
            <a:r>
              <a:rPr lang="en-US" altLang="zh-TW" sz="2400" dirty="0"/>
              <a:t>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zh-TW" sz="2400" dirty="0"/>
              <a:t>Midterm exam (1 </a:t>
            </a:r>
            <a:r>
              <a:rPr lang="en-US" altLang="zh-TW" sz="2400" dirty="0" err="1"/>
              <a:t>wk</a:t>
            </a:r>
            <a:r>
              <a:rPr lang="en-US" altLang="zh-TW" sz="2400" dirty="0"/>
              <a:t>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zh-TW" sz="2800" dirty="0">
                <a:solidFill>
                  <a:schemeClr val="bg1">
                    <a:lumMod val="75000"/>
                  </a:schemeClr>
                </a:solidFill>
              </a:rPr>
              <a:t>If time permits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</a:rPr>
              <a:t>Introduction of the distributed framework: Hadoop, Spark (1 </a:t>
            </a:r>
            <a:r>
              <a:rPr lang="en-US" altLang="zh-TW" sz="2400" dirty="0" err="1">
                <a:solidFill>
                  <a:schemeClr val="bg1">
                    <a:lumMod val="75000"/>
                  </a:schemeClr>
                </a:solidFill>
              </a:rPr>
              <a:t>wk</a:t>
            </a:r>
            <a:r>
              <a:rPr lang="en-US" altLang="zh-TW" sz="2400" dirty="0">
                <a:solidFill>
                  <a:schemeClr val="bg1">
                    <a:lumMod val="75000"/>
                  </a:schemeClr>
                </a:solidFill>
              </a:rPr>
              <a:t>)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en-US" altLang="zh-TW" sz="2400" dirty="0"/>
          </a:p>
          <a:p>
            <a:pPr eaLnBrk="1" hangingPunct="1">
              <a:lnSpc>
                <a:spcPct val="80000"/>
              </a:lnSpc>
              <a:defRPr/>
            </a:pPr>
            <a:endParaRPr lang="en-US" altLang="zh-TW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標題 1">
            <a:extLst>
              <a:ext uri="{FF2B5EF4-FFF2-40B4-BE49-F238E27FC236}">
                <a16:creationId xmlns:a16="http://schemas.microsoft.com/office/drawing/2014/main" id="{076EDFFA-8509-0869-047B-62E4A33AA0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Some Tools for Data Mining</a:t>
            </a:r>
            <a:endParaRPr lang="zh-TW" altLang="en-US"/>
          </a:p>
        </p:txBody>
      </p:sp>
      <p:sp>
        <p:nvSpPr>
          <p:cNvPr id="40963" name="內容版面配置區 2">
            <a:extLst>
              <a:ext uri="{FF2B5EF4-FFF2-40B4-BE49-F238E27FC236}">
                <a16:creationId xmlns:a16="http://schemas.microsoft.com/office/drawing/2014/main" id="{A2D3AE4A-AD6E-D581-3D0D-1D9132F87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altLang="zh-TW" dirty="0"/>
              <a:t>Tools for data mining</a:t>
            </a:r>
          </a:p>
          <a:p>
            <a:pPr lvl="1">
              <a:defRPr/>
            </a:pPr>
            <a:r>
              <a:rPr lang="en-US" altLang="zh-TW" dirty="0"/>
              <a:t>Weka, </a:t>
            </a:r>
            <a:r>
              <a:rPr lang="en-US" altLang="zh-TW" dirty="0" err="1"/>
              <a:t>RapidMiner</a:t>
            </a:r>
            <a:r>
              <a:rPr lang="en-US" altLang="zh-TW" dirty="0"/>
              <a:t>, …</a:t>
            </a:r>
          </a:p>
          <a:p>
            <a:pPr>
              <a:defRPr/>
            </a:pPr>
            <a:r>
              <a:rPr lang="en-US" altLang="zh-TW" dirty="0"/>
              <a:t>Programming languages</a:t>
            </a:r>
          </a:p>
          <a:p>
            <a:pPr lvl="1">
              <a:defRPr/>
            </a:pPr>
            <a:r>
              <a:rPr lang="en-US" altLang="zh-TW" dirty="0">
                <a:solidFill>
                  <a:srgbClr val="0000FF"/>
                </a:solidFill>
              </a:rPr>
              <a:t>Python</a:t>
            </a:r>
            <a:r>
              <a:rPr lang="en-US" altLang="zh-TW" dirty="0"/>
              <a:t>, R, …</a:t>
            </a:r>
          </a:p>
          <a:p>
            <a:pPr>
              <a:defRPr/>
            </a:pPr>
            <a:r>
              <a:rPr lang="en-US" altLang="zh-TW" dirty="0"/>
              <a:t>Programming frameworks for machine learning and deep learning</a:t>
            </a:r>
          </a:p>
          <a:p>
            <a:pPr lvl="1">
              <a:defRPr/>
            </a:pPr>
            <a:r>
              <a:rPr lang="en-US" altLang="zh-TW" dirty="0" err="1"/>
              <a:t>TensorFlow</a:t>
            </a:r>
            <a:r>
              <a:rPr lang="en-US" altLang="zh-TW" dirty="0"/>
              <a:t>,</a:t>
            </a:r>
            <a:r>
              <a:rPr lang="en-US" altLang="zh-TW" dirty="0">
                <a:solidFill>
                  <a:srgbClr val="0000FF"/>
                </a:solidFill>
              </a:rPr>
              <a:t> </a:t>
            </a:r>
            <a:r>
              <a:rPr lang="en-US" altLang="zh-TW" dirty="0" err="1"/>
              <a:t>Keras</a:t>
            </a:r>
            <a:r>
              <a:rPr lang="en-US" altLang="zh-TW" dirty="0"/>
              <a:t>, </a:t>
            </a:r>
            <a:r>
              <a:rPr lang="en-US" altLang="zh-TW" dirty="0" err="1"/>
              <a:t>PyTorch</a:t>
            </a:r>
            <a:r>
              <a:rPr lang="en-US" altLang="zh-TW" dirty="0"/>
              <a:t>, …</a:t>
            </a:r>
          </a:p>
          <a:p>
            <a:pPr>
              <a:defRPr/>
            </a:pPr>
            <a:r>
              <a:rPr lang="en-US" altLang="zh-TW" dirty="0"/>
              <a:t>Distributed Frameworks for Big Data Analytics</a:t>
            </a:r>
          </a:p>
          <a:p>
            <a:pPr lvl="1">
              <a:defRPr/>
            </a:pPr>
            <a:r>
              <a:rPr lang="en-US" altLang="zh-TW" dirty="0"/>
              <a:t>Hadoop, Spark, …</a:t>
            </a:r>
            <a:endParaRPr lang="zh-TW" altLang="en-US" dirty="0"/>
          </a:p>
        </p:txBody>
      </p:sp>
      <p:sp>
        <p:nvSpPr>
          <p:cNvPr id="36868" name="日期版面配置區 3">
            <a:extLst>
              <a:ext uri="{FF2B5EF4-FFF2-40B4-BE49-F238E27FC236}">
                <a16:creationId xmlns:a16="http://schemas.microsoft.com/office/drawing/2014/main" id="{39EB65C4-759D-BA90-68D9-B5F4CEDC9C9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36869" name="頁尾版面配置區 4">
            <a:extLst>
              <a:ext uri="{FF2B5EF4-FFF2-40B4-BE49-F238E27FC236}">
                <a16:creationId xmlns:a16="http://schemas.microsoft.com/office/drawing/2014/main" id="{90E22D45-42A6-FC4C-7229-A40CBA308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36870" name="投影片編號版面配置區 5">
            <a:extLst>
              <a:ext uri="{FF2B5EF4-FFF2-40B4-BE49-F238E27FC236}">
                <a16:creationId xmlns:a16="http://schemas.microsoft.com/office/drawing/2014/main" id="{8CA7AE26-255A-966C-16D2-9C372A711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5C5531-1882-4A4C-8632-A7ED3B5C52B9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標題 1">
            <a:extLst>
              <a:ext uri="{FF2B5EF4-FFF2-40B4-BE49-F238E27FC236}">
                <a16:creationId xmlns:a16="http://schemas.microsoft.com/office/drawing/2014/main" id="{C038DA79-D57C-446B-8E4C-D3332FD62D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Why Python?</a:t>
            </a:r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17404DA-A5D4-B340-F9AC-C6F070A44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US" altLang="zh-TW" dirty="0"/>
              <a:t>One of the most popular interpreted programming languages for building websites</a:t>
            </a:r>
          </a:p>
          <a:p>
            <a:pPr lvl="1">
              <a:defRPr/>
            </a:pPr>
            <a:r>
              <a:rPr lang="en-US" altLang="zh-TW" dirty="0"/>
              <a:t>They can be used to quickly write small programs or scripts to automate other tasks</a:t>
            </a:r>
          </a:p>
          <a:p>
            <a:pPr>
              <a:defRPr/>
            </a:pPr>
            <a:r>
              <a:rPr lang="en-US" altLang="zh-TW" dirty="0"/>
              <a:t>A large scientific computing and data analysis community</a:t>
            </a:r>
          </a:p>
          <a:p>
            <a:pPr lvl="1">
              <a:defRPr/>
            </a:pPr>
            <a:r>
              <a:rPr lang="en-US" altLang="zh-TW" dirty="0"/>
              <a:t>Improved support for libraries: </a:t>
            </a:r>
            <a:r>
              <a:rPr lang="en-US" altLang="zh-TW" dirty="0" err="1"/>
              <a:t>numpy</a:t>
            </a:r>
            <a:r>
              <a:rPr lang="en-US" altLang="zh-TW" dirty="0"/>
              <a:t>, </a:t>
            </a:r>
            <a:r>
              <a:rPr lang="en-US" altLang="zh-TW" dirty="0" err="1"/>
              <a:t>scikit</a:t>
            </a:r>
            <a:r>
              <a:rPr lang="en-US" altLang="zh-TW" dirty="0"/>
              <a:t>-learn, …</a:t>
            </a:r>
          </a:p>
          <a:p>
            <a:pPr lvl="1">
              <a:defRPr/>
            </a:pPr>
            <a:r>
              <a:rPr lang="en-US" altLang="zh-TW" dirty="0"/>
              <a:t>Strength for general-purpose software engineering</a:t>
            </a:r>
          </a:p>
          <a:p>
            <a:pPr lvl="1">
              <a:defRPr/>
            </a:pPr>
            <a:r>
              <a:rPr lang="en-US" altLang="zh-TW" dirty="0"/>
              <a:t>Easy to integrate with other codes such as C, C++, Fortran</a:t>
            </a:r>
          </a:p>
          <a:p>
            <a:pPr>
              <a:defRPr/>
            </a:pPr>
            <a:r>
              <a:rPr lang="en-US" altLang="zh-TW" dirty="0"/>
              <a:t>Suitable for doing research and prototyping, and also for building production systems</a:t>
            </a:r>
          </a:p>
          <a:p>
            <a:pPr>
              <a:defRPr/>
            </a:pPr>
            <a:endParaRPr lang="zh-TW" altLang="en-US" dirty="0"/>
          </a:p>
        </p:txBody>
      </p:sp>
      <p:sp>
        <p:nvSpPr>
          <p:cNvPr id="37892" name="日期版面配置區 3">
            <a:extLst>
              <a:ext uri="{FF2B5EF4-FFF2-40B4-BE49-F238E27FC236}">
                <a16:creationId xmlns:a16="http://schemas.microsoft.com/office/drawing/2014/main" id="{E565486E-7925-07F6-3AB7-FE9F50ECBBC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37893" name="頁尾版面配置區 4">
            <a:extLst>
              <a:ext uri="{FF2B5EF4-FFF2-40B4-BE49-F238E27FC236}">
                <a16:creationId xmlns:a16="http://schemas.microsoft.com/office/drawing/2014/main" id="{54629965-18C6-E330-0980-CF318C043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37894" name="投影片編號版面配置區 5">
            <a:extLst>
              <a:ext uri="{FF2B5EF4-FFF2-40B4-BE49-F238E27FC236}">
                <a16:creationId xmlns:a16="http://schemas.microsoft.com/office/drawing/2014/main" id="{45F51EBB-CF09-307D-CA19-845830878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CEB9004-363B-46AC-ADF1-E10E01A60B0D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  <p:pic>
        <p:nvPicPr>
          <p:cNvPr id="37895" name="圖片 6">
            <a:extLst>
              <a:ext uri="{FF2B5EF4-FFF2-40B4-BE49-F238E27FC236}">
                <a16:creationId xmlns:a16="http://schemas.microsoft.com/office/drawing/2014/main" id="{93DF6926-F5FE-AA6F-2C88-C17D37B82E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935038"/>
            <a:ext cx="2352675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日期版面配置區 3">
            <a:extLst>
              <a:ext uri="{FF2B5EF4-FFF2-40B4-BE49-F238E27FC236}">
                <a16:creationId xmlns:a16="http://schemas.microsoft.com/office/drawing/2014/main" id="{C26F6927-A1D2-CAF8-AF5C-8019BAAB24C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Big Data Analytics</a:t>
            </a:r>
          </a:p>
        </p:txBody>
      </p:sp>
      <p:sp>
        <p:nvSpPr>
          <p:cNvPr id="38915" name="頁尾版面配置區 4">
            <a:extLst>
              <a:ext uri="{FF2B5EF4-FFF2-40B4-BE49-F238E27FC236}">
                <a16:creationId xmlns:a16="http://schemas.microsoft.com/office/drawing/2014/main" id="{6448FCB6-1628-2B9A-33EE-7725CACA1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zh-TW" sz="1400">
                <a:latin typeface="Arial" panose="020B0604020202020204" pitchFamily="34" charset="0"/>
              </a:rPr>
              <a:t>IFM, Fall 2026</a:t>
            </a:r>
          </a:p>
        </p:txBody>
      </p:sp>
      <p:sp>
        <p:nvSpPr>
          <p:cNvPr id="38916" name="投影片編號版面配置區 5">
            <a:extLst>
              <a:ext uri="{FF2B5EF4-FFF2-40B4-BE49-F238E27FC236}">
                <a16:creationId xmlns:a16="http://schemas.microsoft.com/office/drawing/2014/main" id="{73C385FF-BADF-78CA-208A-EEDEBC15F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Book Antiqua" panose="0204060205030503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1343634-0D32-42B5-B4B9-C11959D4F222}" type="slidenum">
              <a:rPr kumimoji="0" lang="en-US" altLang="zh-TW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kumimoji="0" lang="en-US" altLang="zh-TW" sz="1400">
              <a:latin typeface="Arial" panose="020B0604020202020204" pitchFamily="34" charset="0"/>
            </a:endParaRPr>
          </a:p>
        </p:txBody>
      </p:sp>
      <p:sp>
        <p:nvSpPr>
          <p:cNvPr id="38917" name="Rectangle 2">
            <a:extLst>
              <a:ext uri="{FF2B5EF4-FFF2-40B4-BE49-F238E27FC236}">
                <a16:creationId xmlns:a16="http://schemas.microsoft.com/office/drawing/2014/main" id="{16C5C1B0-1018-8BDC-A6EE-DEE361AD8D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Thanks for Your Attention!</a:t>
            </a:r>
          </a:p>
        </p:txBody>
      </p:sp>
      <p:sp>
        <p:nvSpPr>
          <p:cNvPr id="38918" name="Rectangle 3">
            <a:extLst>
              <a:ext uri="{FF2B5EF4-FFF2-40B4-BE49-F238E27FC236}">
                <a16:creationId xmlns:a16="http://schemas.microsoft.com/office/drawing/2014/main" id="{46C28863-FBE9-AFD9-DCFD-748184BF0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zh-TW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Book Antiqua"/>
        <a:ea typeface="新細明體"/>
        <a:cs typeface=""/>
      </a:majorFont>
      <a:minorFont>
        <a:latin typeface="Book Antiqua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9580</TotalTime>
  <Words>1415</Words>
  <Application>Microsoft Office PowerPoint</Application>
  <PresentationFormat>如螢幕大小 (4:3)</PresentationFormat>
  <Paragraphs>237</Paragraphs>
  <Slides>24</Slides>
  <Notes>12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27" baseType="lpstr">
      <vt:lpstr>Arial</vt:lpstr>
      <vt:lpstr>Book Antiqua</vt:lpstr>
      <vt:lpstr>預設簡報設計</vt:lpstr>
      <vt:lpstr>Course Overview:  Big Data Analytics – Part I (IFM, Fall 2026) </vt:lpstr>
      <vt:lpstr>About the Course</vt:lpstr>
      <vt:lpstr>Instructor &amp; TA for Part I</vt:lpstr>
      <vt:lpstr>Course Information</vt:lpstr>
      <vt:lpstr>Course Communication Channel</vt:lpstr>
      <vt:lpstr>Course Materials</vt:lpstr>
      <vt:lpstr>Target Audience</vt:lpstr>
      <vt:lpstr>Additional Reading References</vt:lpstr>
      <vt:lpstr>Teaching</vt:lpstr>
      <vt:lpstr>Grading Policy</vt:lpstr>
      <vt:lpstr>About the Midterm Exam</vt:lpstr>
      <vt:lpstr>Homework Submission</vt:lpstr>
      <vt:lpstr>What This Course is about</vt:lpstr>
      <vt:lpstr>Big Data: Some Examples</vt:lpstr>
      <vt:lpstr>What is Big Data?</vt:lpstr>
      <vt:lpstr>The Four V’s of Big Data</vt:lpstr>
      <vt:lpstr>Data analysis vs. Data analytics</vt:lpstr>
      <vt:lpstr>The Major Focus in Big Data Analytics</vt:lpstr>
      <vt:lpstr>The Goal of the Course</vt:lpstr>
      <vt:lpstr>Topics to be Covered</vt:lpstr>
      <vt:lpstr>Tentative Schedule</vt:lpstr>
      <vt:lpstr>Some Tools for Data Mining</vt:lpstr>
      <vt:lpstr>Why Python?</vt:lpstr>
      <vt:lpstr>Thanks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Jenq-Haur Wang</dc:creator>
  <cp:lastModifiedBy>王正豪</cp:lastModifiedBy>
  <cp:revision>324</cp:revision>
  <cp:lastPrinted>1601-01-01T00:00:00Z</cp:lastPrinted>
  <dcterms:created xsi:type="dcterms:W3CDTF">1601-01-01T00:00:00Z</dcterms:created>
  <dcterms:modified xsi:type="dcterms:W3CDTF">2026-09-28T16:30:43Z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